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6" r:id="rId2"/>
    <p:sldId id="257" r:id="rId3"/>
    <p:sldId id="258" r:id="rId4"/>
    <p:sldId id="301" r:id="rId5"/>
    <p:sldId id="260" r:id="rId6"/>
    <p:sldId id="261" r:id="rId7"/>
    <p:sldId id="262" r:id="rId8"/>
    <p:sldId id="263" r:id="rId9"/>
    <p:sldId id="302" r:id="rId10"/>
    <p:sldId id="303" r:id="rId11"/>
    <p:sldId id="304" r:id="rId12"/>
    <p:sldId id="305" r:id="rId13"/>
    <p:sldId id="306" r:id="rId14"/>
    <p:sldId id="270" r:id="rId15"/>
    <p:sldId id="308" r:id="rId16"/>
    <p:sldId id="330" r:id="rId17"/>
    <p:sldId id="311" r:id="rId18"/>
    <p:sldId id="312" r:id="rId19"/>
    <p:sldId id="313" r:id="rId20"/>
    <p:sldId id="314" r:id="rId21"/>
    <p:sldId id="315" r:id="rId22"/>
    <p:sldId id="316" r:id="rId23"/>
    <p:sldId id="279" r:id="rId24"/>
    <p:sldId id="280" r:id="rId25"/>
    <p:sldId id="321" r:id="rId26"/>
    <p:sldId id="326" r:id="rId27"/>
    <p:sldId id="325" r:id="rId28"/>
    <p:sldId id="324" r:id="rId29"/>
    <p:sldId id="323" r:id="rId30"/>
    <p:sldId id="322" r:id="rId31"/>
    <p:sldId id="320" r:id="rId32"/>
    <p:sldId id="288" r:id="rId33"/>
    <p:sldId id="327" r:id="rId34"/>
    <p:sldId id="291" r:id="rId35"/>
    <p:sldId id="328" r:id="rId36"/>
    <p:sldId id="32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tlyn Ryan" initials="CR" lastIdx="3" clrIdx="0">
    <p:extLst>
      <p:ext uri="{19B8F6BF-5375-455C-9EA6-DF929625EA0E}">
        <p15:presenceInfo xmlns:p15="http://schemas.microsoft.com/office/powerpoint/2012/main" userId="S-1-5-21-383413107-1061881802-891584314-1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7CA0"/>
    <a:srgbClr val="F2F2F2"/>
    <a:srgbClr val="FFFFFF"/>
    <a:srgbClr val="F5F5F5"/>
    <a:srgbClr val="B3B0C4"/>
    <a:srgbClr val="A7A8AA"/>
    <a:srgbClr val="FDB515"/>
    <a:srgbClr val="302E45"/>
    <a:srgbClr val="626469"/>
    <a:srgbClr val="7F7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6215" autoAdjust="0"/>
  </p:normalViewPr>
  <p:slideViewPr>
    <p:cSldViewPr snapToGrid="0" showGuides="1">
      <p:cViewPr varScale="1">
        <p:scale>
          <a:sx n="115" d="100"/>
          <a:sy n="115" d="100"/>
        </p:scale>
        <p:origin x="468" y="10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706"/>
    </p:cViewPr>
  </p:sorter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F556B1-47E5-4841-AF78-A552147C4512}" type="datetimeFigureOut">
              <a:rPr lang="en-US" smtClean="0"/>
              <a:t>11/2/2020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2017 – Proprietary &amp; Confidential Information of Amdocs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C06EA9-5B09-4754-A303-3A3F0FC820EB}" type="slidenum">
              <a:rPr lang="en-US" smtClean="0"/>
              <a:t>‹Nr.›</a:t>
            </a:fld>
            <a:endParaRPr lang="en-US"/>
          </a:p>
        </p:txBody>
      </p:sp>
    </p:spTree>
    <p:extLst>
      <p:ext uri="{BB962C8B-B14F-4D97-AF65-F5344CB8AC3E}">
        <p14:creationId xmlns:p14="http://schemas.microsoft.com/office/powerpoint/2010/main" val="858876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50B4B-8E77-4614-AD0C-B0421D705C95}" type="datetimeFigureOut">
              <a:rPr lang="en-US" smtClean="0"/>
              <a:t>11/2/2020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2017 – Proprietary &amp; Confidential Information of Amdocs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82844-C493-4E5C-84EB-6E0488489CF0}" type="slidenum">
              <a:rPr lang="en-US" smtClean="0"/>
              <a:t>‹Nr.›</a:t>
            </a:fld>
            <a:endParaRPr lang="en-US"/>
          </a:p>
        </p:txBody>
      </p:sp>
    </p:spTree>
    <p:extLst>
      <p:ext uri="{BB962C8B-B14F-4D97-AF65-F5344CB8AC3E}">
        <p14:creationId xmlns:p14="http://schemas.microsoft.com/office/powerpoint/2010/main" val="1062171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382844-C493-4E5C-84EB-6E0488489CF0}" type="slidenum">
              <a:rPr lang="en-US" smtClean="0"/>
              <a:t>1</a:t>
            </a:fld>
            <a:endParaRPr lang="en-US"/>
          </a:p>
        </p:txBody>
      </p:sp>
    </p:spTree>
    <p:extLst>
      <p:ext uri="{BB962C8B-B14F-4D97-AF65-F5344CB8AC3E}">
        <p14:creationId xmlns:p14="http://schemas.microsoft.com/office/powerpoint/2010/main" val="1506543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382844-C493-4E5C-84EB-6E0488489CF0}" type="slidenum">
              <a:rPr lang="en-US" smtClean="0"/>
              <a:t>22</a:t>
            </a:fld>
            <a:endParaRPr lang="en-US"/>
          </a:p>
        </p:txBody>
      </p:sp>
    </p:spTree>
    <p:extLst>
      <p:ext uri="{BB962C8B-B14F-4D97-AF65-F5344CB8AC3E}">
        <p14:creationId xmlns:p14="http://schemas.microsoft.com/office/powerpoint/2010/main" val="2069740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Istock</a:t>
            </a:r>
            <a:r>
              <a:rPr lang="en-US"/>
              <a:t> 639721568</a:t>
            </a:r>
          </a:p>
        </p:txBody>
      </p:sp>
      <p:sp>
        <p:nvSpPr>
          <p:cNvPr id="4" name="Slide Number Placeholder 3"/>
          <p:cNvSpPr>
            <a:spLocks noGrp="1"/>
          </p:cNvSpPr>
          <p:nvPr>
            <p:ph type="sldNum" sz="quarter" idx="10"/>
          </p:nvPr>
        </p:nvSpPr>
        <p:spPr/>
        <p:txBody>
          <a:bodyPr/>
          <a:lstStyle/>
          <a:p>
            <a:fld id="{0C382844-C493-4E5C-84EB-6E0488489CF0}" type="slidenum">
              <a:rPr lang="en-US" smtClean="0"/>
              <a:t>32</a:t>
            </a:fld>
            <a:endParaRPr lang="en-US"/>
          </a:p>
        </p:txBody>
      </p:sp>
    </p:spTree>
    <p:extLst>
      <p:ext uri="{BB962C8B-B14F-4D97-AF65-F5344CB8AC3E}">
        <p14:creationId xmlns:p14="http://schemas.microsoft.com/office/powerpoint/2010/main" val="3765164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382844-C493-4E5C-84EB-6E0488489CF0}" type="slidenum">
              <a:rPr lang="en-US" smtClean="0"/>
              <a:t>33</a:t>
            </a:fld>
            <a:endParaRPr lang="en-US"/>
          </a:p>
        </p:txBody>
      </p:sp>
    </p:spTree>
    <p:extLst>
      <p:ext uri="{BB962C8B-B14F-4D97-AF65-F5344CB8AC3E}">
        <p14:creationId xmlns:p14="http://schemas.microsoft.com/office/powerpoint/2010/main" val="1582631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382844-C493-4E5C-84EB-6E0488489CF0}" type="slidenum">
              <a:rPr lang="en-US" smtClean="0"/>
              <a:t>34</a:t>
            </a:fld>
            <a:endParaRPr lang="en-US"/>
          </a:p>
        </p:txBody>
      </p:sp>
    </p:spTree>
    <p:extLst>
      <p:ext uri="{BB962C8B-B14F-4D97-AF65-F5344CB8AC3E}">
        <p14:creationId xmlns:p14="http://schemas.microsoft.com/office/powerpoint/2010/main" val="526158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BRG: Bridged Residential Gateway – this is the CPE still located at the residential customer premises, configured as a managed bridge connecting its LAN interfaces and the BRG-LSL interface. </a:t>
            </a:r>
          </a:p>
          <a:p>
            <a:r>
              <a:rPr lang="en-US" sz="2400" dirty="0" err="1"/>
              <a:t>vG</a:t>
            </a:r>
            <a:r>
              <a:rPr lang="en-US" sz="2400" dirty="0"/>
              <a:t>: virtual Gateway – The set of networking and service related Network Functions that are hosted in the NSP network; the </a:t>
            </a:r>
            <a:r>
              <a:rPr lang="en-US" sz="2400" dirty="0" err="1"/>
              <a:t>vG</a:t>
            </a:r>
            <a:r>
              <a:rPr lang="en-US" sz="2400" dirty="0"/>
              <a:t> is the default IP gateway for the LAN devices. At a minimum, the </a:t>
            </a:r>
            <a:r>
              <a:rPr lang="en-US" sz="2400" dirty="0" err="1"/>
              <a:t>vG</a:t>
            </a:r>
            <a:r>
              <a:rPr lang="en-US" sz="2400" dirty="0"/>
              <a:t> provides Network Functions for: </a:t>
            </a:r>
          </a:p>
          <a:p>
            <a:pPr lvl="1"/>
            <a:r>
              <a:rPr lang="en-US" sz="2000" dirty="0"/>
              <a:t>The termination of the LSL in the NSP’s network</a:t>
            </a:r>
          </a:p>
          <a:p>
            <a:pPr lvl="1"/>
            <a:r>
              <a:rPr lang="en-US" sz="2000" dirty="0"/>
              <a:t>IP address management – DHCP service</a:t>
            </a:r>
          </a:p>
          <a:p>
            <a:pPr lvl="1"/>
            <a:r>
              <a:rPr lang="en-US" sz="2000" dirty="0"/>
              <a:t>IP forwarding and IPv4 NAT capabilities</a:t>
            </a:r>
          </a:p>
          <a:p>
            <a:pPr lvl="1"/>
            <a:r>
              <a:rPr lang="en-US" sz="2000" dirty="0"/>
              <a:t>the termination of the WAN interface </a:t>
            </a:r>
          </a:p>
          <a:p>
            <a:r>
              <a:rPr lang="en-US" sz="2400" dirty="0" err="1"/>
              <a:t>vG</a:t>
            </a:r>
            <a:r>
              <a:rPr lang="en-US" sz="2400" dirty="0"/>
              <a:t>-WAN interface: Logical interface(s) on the </a:t>
            </a:r>
            <a:r>
              <a:rPr lang="en-US" sz="2400" dirty="0" err="1"/>
              <a:t>vG</a:t>
            </a:r>
            <a:r>
              <a:rPr lang="en-US" sz="2400" dirty="0"/>
              <a:t> to one or more IP networks. </a:t>
            </a:r>
          </a:p>
          <a:p>
            <a:r>
              <a:rPr lang="en-US" sz="2400" dirty="0"/>
              <a:t>LSL: Logical Subscriber Link – the subscriber specific logical point-to-point layer 2 connection between the BRG and the </a:t>
            </a:r>
            <a:r>
              <a:rPr lang="en-US" sz="2400" dirty="0" err="1"/>
              <a:t>vG</a:t>
            </a:r>
            <a:r>
              <a:rPr lang="en-US" sz="2400" dirty="0"/>
              <a:t>.  </a:t>
            </a:r>
          </a:p>
          <a:p>
            <a:pPr lvl="1"/>
            <a:endParaRPr lang="en-US" sz="1400" dirty="0"/>
          </a:p>
          <a:p>
            <a:pPr lvl="1"/>
            <a:endParaRPr lang="en-US" sz="1400" dirty="0"/>
          </a:p>
          <a:p>
            <a:pPr lvl="1"/>
            <a:endParaRPr lang="en-US" sz="1400" dirty="0"/>
          </a:p>
          <a:p>
            <a:pPr lvl="1"/>
            <a:r>
              <a:rPr lang="en-US" sz="1400" dirty="0"/>
              <a:t>This bridge conforms to IEEE 802.1D [3] and 802.1Q [4] and consequently supports MAC learning. </a:t>
            </a:r>
          </a:p>
          <a:p>
            <a:pPr lvl="2"/>
            <a:r>
              <a:rPr lang="en-US" sz="1200" dirty="0"/>
              <a:t>Hence local traffic is switched locally, not hair-pinned to the </a:t>
            </a:r>
            <a:r>
              <a:rPr lang="en-US" sz="1200" dirty="0" err="1"/>
              <a:t>vG</a:t>
            </a:r>
            <a:r>
              <a:rPr lang="en-US" sz="1200" dirty="0"/>
              <a:t>. </a:t>
            </a:r>
          </a:p>
          <a:p>
            <a:pPr lvl="1"/>
            <a:r>
              <a:rPr lang="en-US" sz="1200" dirty="0"/>
              <a:t>BRG-LAN interface: Interface(s) on the BRG for connecting LAN devices (i.e. in the home). </a:t>
            </a:r>
          </a:p>
          <a:p>
            <a:pPr lvl="0"/>
            <a:endParaRPr lang="en-US" sz="1200" dirty="0"/>
          </a:p>
          <a:p>
            <a:pPr lvl="1"/>
            <a:r>
              <a:rPr lang="en-US" sz="1400" dirty="0"/>
              <a:t>BRG-LSL interface: Logical layer 2 interface on the BRG facing the </a:t>
            </a:r>
            <a:r>
              <a:rPr lang="en-US" sz="1400" dirty="0" err="1"/>
              <a:t>vG</a:t>
            </a:r>
            <a:r>
              <a:rPr lang="en-US" sz="1400" dirty="0"/>
              <a:t>. </a:t>
            </a:r>
          </a:p>
          <a:p>
            <a:pPr lvl="1"/>
            <a:r>
              <a:rPr lang="en-US" sz="1400" dirty="0" err="1"/>
              <a:t>vG</a:t>
            </a:r>
            <a:r>
              <a:rPr lang="en-US" sz="1400" dirty="0"/>
              <a:t>-LSL interface: Logical layer 2 interface on the </a:t>
            </a:r>
            <a:r>
              <a:rPr lang="en-US" sz="1400" dirty="0" err="1"/>
              <a:t>vG</a:t>
            </a:r>
            <a:r>
              <a:rPr lang="en-US" sz="1400" dirty="0"/>
              <a:t> facing the BRG. </a:t>
            </a:r>
          </a:p>
          <a:p>
            <a:pPr lvl="0"/>
            <a:endParaRPr lang="en-US" sz="1200" dirty="0"/>
          </a:p>
          <a:p>
            <a:endParaRPr lang="en-US" dirty="0"/>
          </a:p>
        </p:txBody>
      </p:sp>
      <p:sp>
        <p:nvSpPr>
          <p:cNvPr id="4" name="Slide Number Placeholder 3"/>
          <p:cNvSpPr>
            <a:spLocks noGrp="1"/>
          </p:cNvSpPr>
          <p:nvPr>
            <p:ph type="sldNum" sz="quarter" idx="10"/>
          </p:nvPr>
        </p:nvSpPr>
        <p:spPr/>
        <p:txBody>
          <a:bodyPr/>
          <a:lstStyle/>
          <a:p>
            <a:fld id="{9208789E-1FC9-CE4B-B453-2AA144D753F5}" type="slidenum">
              <a:rPr lang="en-US" smtClean="0"/>
              <a:t>36</a:t>
            </a:fld>
            <a:endParaRPr lang="en-US"/>
          </a:p>
        </p:txBody>
      </p:sp>
    </p:spTree>
    <p:extLst>
      <p:ext uri="{BB962C8B-B14F-4D97-AF65-F5344CB8AC3E}">
        <p14:creationId xmlns:p14="http://schemas.microsoft.com/office/powerpoint/2010/main" val="200397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Istock</a:t>
            </a:r>
            <a:r>
              <a:rPr lang="en-US" dirty="0"/>
              <a:t> 670901202</a:t>
            </a:r>
          </a:p>
        </p:txBody>
      </p:sp>
      <p:sp>
        <p:nvSpPr>
          <p:cNvPr id="4" name="Slide Number Placeholder 3"/>
          <p:cNvSpPr>
            <a:spLocks noGrp="1"/>
          </p:cNvSpPr>
          <p:nvPr>
            <p:ph type="sldNum" sz="quarter" idx="10"/>
          </p:nvPr>
        </p:nvSpPr>
        <p:spPr/>
        <p:txBody>
          <a:bodyPr/>
          <a:lstStyle/>
          <a:p>
            <a:fld id="{0C382844-C493-4E5C-84EB-6E0488489CF0}" type="slidenum">
              <a:rPr lang="en-US" smtClean="0"/>
              <a:t>4</a:t>
            </a:fld>
            <a:endParaRPr lang="en-US"/>
          </a:p>
        </p:txBody>
      </p:sp>
    </p:spTree>
    <p:extLst>
      <p:ext uri="{BB962C8B-B14F-4D97-AF65-F5344CB8AC3E}">
        <p14:creationId xmlns:p14="http://schemas.microsoft.com/office/powerpoint/2010/main" val="3997523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08789E-1FC9-CE4B-B453-2AA144D753F5}" type="slidenum">
              <a:rPr lang="en-US" smtClean="0"/>
              <a:t>6</a:t>
            </a:fld>
            <a:endParaRPr lang="en-US"/>
          </a:p>
        </p:txBody>
      </p:sp>
    </p:spTree>
    <p:extLst>
      <p:ext uri="{BB962C8B-B14F-4D97-AF65-F5344CB8AC3E}">
        <p14:creationId xmlns:p14="http://schemas.microsoft.com/office/powerpoint/2010/main" val="124152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network service provider can offer security services as a value added service (VAS).</a:t>
            </a:r>
          </a:p>
          <a:p>
            <a:pPr lvl="1"/>
            <a:r>
              <a:rPr lang="en-US" dirty="0"/>
              <a:t>Firewalling</a:t>
            </a:r>
          </a:p>
          <a:p>
            <a:pPr lvl="1"/>
            <a:r>
              <a:rPr lang="en-US" dirty="0"/>
              <a:t>intrusion detection</a:t>
            </a:r>
          </a:p>
          <a:p>
            <a:pPr lvl="1"/>
            <a:r>
              <a:rPr lang="en-US" dirty="0"/>
              <a:t>web filtering</a:t>
            </a:r>
          </a:p>
          <a:p>
            <a:pPr lvl="1"/>
            <a:r>
              <a:rPr lang="en-US" dirty="0"/>
              <a:t>anti-virus for remote workers</a:t>
            </a:r>
          </a:p>
          <a:p>
            <a:pPr lvl="1"/>
            <a:r>
              <a:rPr lang="en-US" dirty="0"/>
              <a:t>security conscious families and small businesses. </a:t>
            </a:r>
          </a:p>
          <a:p>
            <a:r>
              <a:rPr lang="en-US" dirty="0"/>
              <a:t>When a subscriber registers for a new security service, a new function is activated in the </a:t>
            </a:r>
            <a:r>
              <a:rPr lang="en-US" dirty="0" err="1"/>
              <a:t>vG</a:t>
            </a:r>
            <a:r>
              <a:rPr lang="en-US" dirty="0"/>
              <a:t> and traffic steering sends all, or a specified subset of, the traffic (e.g. for a given device type) to the service chain that has this security function</a:t>
            </a:r>
          </a:p>
          <a:p>
            <a:pPr lvl="1"/>
            <a:r>
              <a:rPr lang="en-US" dirty="0"/>
              <a:t>As the security service is hosted in the </a:t>
            </a:r>
            <a:r>
              <a:rPr lang="en-US" dirty="0" err="1"/>
              <a:t>vG</a:t>
            </a:r>
            <a:r>
              <a:rPr lang="en-US" dirty="0"/>
              <a:t> and is activated on demand e.g. via a self-care portal, there is no dependency on changing out the physical RG, and no need for a manual intervention (such as a technician visit or software installation).</a:t>
            </a:r>
          </a:p>
          <a:p>
            <a:endParaRPr lang="en-US" dirty="0"/>
          </a:p>
        </p:txBody>
      </p:sp>
      <p:sp>
        <p:nvSpPr>
          <p:cNvPr id="4" name="Slide Number Placeholder 3"/>
          <p:cNvSpPr>
            <a:spLocks noGrp="1"/>
          </p:cNvSpPr>
          <p:nvPr>
            <p:ph type="sldNum" sz="quarter" idx="10"/>
          </p:nvPr>
        </p:nvSpPr>
        <p:spPr/>
        <p:txBody>
          <a:bodyPr/>
          <a:lstStyle/>
          <a:p>
            <a:fld id="{0C382844-C493-4E5C-84EB-6E0488489CF0}" type="slidenum">
              <a:rPr lang="en-US" smtClean="0"/>
              <a:t>9</a:t>
            </a:fld>
            <a:endParaRPr lang="en-US"/>
          </a:p>
        </p:txBody>
      </p:sp>
    </p:spTree>
    <p:extLst>
      <p:ext uri="{BB962C8B-B14F-4D97-AF65-F5344CB8AC3E}">
        <p14:creationId xmlns:p14="http://schemas.microsoft.com/office/powerpoint/2010/main" val="2777710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DLNA is a framework for media interoperability between consumer devices within the home network. NERG provides the ability to extend this framework beyond the home network, to resources that are hosted by the network service provider. </a:t>
            </a:r>
          </a:p>
          <a:p>
            <a:r>
              <a:rPr lang="en-US" dirty="0"/>
              <a:t>The subscriber can access either his own media content hosted in the NSP network (e.g. </a:t>
            </a:r>
            <a:r>
              <a:rPr lang="en-US" dirty="0" err="1"/>
              <a:t>vNAS</a:t>
            </a:r>
            <a:r>
              <a:rPr lang="en-US" dirty="0"/>
              <a:t>), or other media content provided by the operator or some third-party. </a:t>
            </a:r>
          </a:p>
          <a:p>
            <a:r>
              <a:rPr lang="en-US" dirty="0"/>
              <a:t>Virtualized DLNA storage provides a more flexible and scalable solution for storage capacity: the subscriber only pays for what he needs (pay as you grow). In addition, backup and redundancy are now handled by the NSP. </a:t>
            </a:r>
          </a:p>
          <a:p>
            <a:r>
              <a:rPr lang="en-US" dirty="0"/>
              <a:t>This service leverages NERG’s LAN extension and DLNA support in the </a:t>
            </a:r>
            <a:r>
              <a:rPr lang="en-US" dirty="0" err="1"/>
              <a:t>vG</a:t>
            </a:r>
            <a:r>
              <a:rPr lang="en-US" dirty="0"/>
              <a:t>. This can also be combined with improved </a:t>
            </a:r>
            <a:r>
              <a:rPr lang="en-US" dirty="0" err="1"/>
              <a:t>QoS</a:t>
            </a:r>
            <a:r>
              <a:rPr lang="en-US" dirty="0"/>
              <a:t> policies.</a:t>
            </a:r>
          </a:p>
          <a:p>
            <a:endParaRPr lang="en-US" dirty="0"/>
          </a:p>
        </p:txBody>
      </p:sp>
      <p:sp>
        <p:nvSpPr>
          <p:cNvPr id="4" name="Slide Number Placeholder 3"/>
          <p:cNvSpPr>
            <a:spLocks noGrp="1"/>
          </p:cNvSpPr>
          <p:nvPr>
            <p:ph type="sldNum" sz="quarter" idx="10"/>
          </p:nvPr>
        </p:nvSpPr>
        <p:spPr/>
        <p:txBody>
          <a:bodyPr/>
          <a:lstStyle/>
          <a:p>
            <a:fld id="{0C382844-C493-4E5C-84EB-6E0488489CF0}" type="slidenum">
              <a:rPr lang="en-US" smtClean="0"/>
              <a:t>10</a:t>
            </a:fld>
            <a:endParaRPr lang="en-US"/>
          </a:p>
        </p:txBody>
      </p:sp>
    </p:spTree>
    <p:extLst>
      <p:ext uri="{BB962C8B-B14F-4D97-AF65-F5344CB8AC3E}">
        <p14:creationId xmlns:p14="http://schemas.microsoft.com/office/powerpoint/2010/main" val="345287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rapidly growing number of smart connected objects have entered the home, in particular to support smart home applications. These devices are often based on multiple, non-interoperable standards. </a:t>
            </a:r>
          </a:p>
          <a:p>
            <a:pPr lvl="1"/>
            <a:r>
              <a:rPr lang="en-US" dirty="0"/>
              <a:t>This creates complexity for the subscriber, who can end up with a plethora of M2M gateways. </a:t>
            </a:r>
          </a:p>
          <a:p>
            <a:r>
              <a:rPr lang="en-US" dirty="0"/>
              <a:t>The NERG architecture offers a unique opportunity to simplify M2M network design and deployment by introducing an abstraction layer in the operator network that can accommodate existing and future M2M technologies (i.e. different stacks). </a:t>
            </a:r>
          </a:p>
          <a:p>
            <a:pPr lvl="1"/>
            <a:r>
              <a:rPr lang="en-US" dirty="0"/>
              <a:t>Being both highly scalable and easily upgradable, this model can accelerate M2M deployment since most the complexity is hidden from a non-technical end-user. </a:t>
            </a:r>
          </a:p>
          <a:p>
            <a:pPr lvl="1"/>
            <a:r>
              <a:rPr lang="en-US" dirty="0"/>
              <a:t>The NSP can offer additional services on top of these integrated M2M gateways (e.g. one virtual button to switch off/on the lights in as many rooms as needed, across any M2M technology). </a:t>
            </a:r>
          </a:p>
          <a:p>
            <a:pPr lvl="1"/>
            <a:r>
              <a:rPr lang="en-US" dirty="0"/>
              <a:t>The NSP can also facilitate access for third party providers (e.g. utility companies, health care providers) by managing remote access, security, privacy and guaranteeing </a:t>
            </a:r>
            <a:r>
              <a:rPr lang="en-US" dirty="0" err="1"/>
              <a:t>QoS</a:t>
            </a:r>
            <a:r>
              <a:rPr lang="en-US" dirty="0"/>
              <a:t>.</a:t>
            </a:r>
          </a:p>
          <a:p>
            <a:endParaRPr lang="en-US" dirty="0"/>
          </a:p>
        </p:txBody>
      </p:sp>
      <p:sp>
        <p:nvSpPr>
          <p:cNvPr id="4" name="Slide Number Placeholder 3"/>
          <p:cNvSpPr>
            <a:spLocks noGrp="1"/>
          </p:cNvSpPr>
          <p:nvPr>
            <p:ph type="sldNum" sz="quarter" idx="10"/>
          </p:nvPr>
        </p:nvSpPr>
        <p:spPr/>
        <p:txBody>
          <a:bodyPr/>
          <a:lstStyle/>
          <a:p>
            <a:fld id="{0C382844-C493-4E5C-84EB-6E0488489CF0}" type="slidenum">
              <a:rPr lang="en-US" smtClean="0"/>
              <a:t>11</a:t>
            </a:fld>
            <a:endParaRPr lang="en-US"/>
          </a:p>
        </p:txBody>
      </p:sp>
    </p:spTree>
    <p:extLst>
      <p:ext uri="{BB962C8B-B14F-4D97-AF65-F5344CB8AC3E}">
        <p14:creationId xmlns:p14="http://schemas.microsoft.com/office/powerpoint/2010/main" val="44695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 RG does not support IPv6, NERG can provide an alternative approach to RG replacement by adding IPv6 support in the </a:t>
            </a:r>
            <a:r>
              <a:rPr lang="en-US" dirty="0" err="1"/>
              <a:t>vG</a:t>
            </a:r>
            <a:r>
              <a:rPr lang="en-US" dirty="0"/>
              <a:t>. </a:t>
            </a:r>
          </a:p>
          <a:p>
            <a:pPr lvl="1"/>
            <a:r>
              <a:rPr lang="en-US" dirty="0"/>
              <a:t>The existing RG can be changed to a bridge mode configuration (BRG), so that Layer 3, including IPv6 forwarding and control (e.g. DHCPv6 PD, SLAAC), can be delivered by the </a:t>
            </a:r>
            <a:r>
              <a:rPr lang="en-US" dirty="0" err="1"/>
              <a:t>vG</a:t>
            </a:r>
            <a:r>
              <a:rPr lang="en-US" dirty="0"/>
              <a:t>. </a:t>
            </a:r>
          </a:p>
          <a:p>
            <a:pPr lvl="1"/>
            <a:r>
              <a:rPr lang="en-US" dirty="0"/>
              <a:t>This may permit IPv6 support without requiring the replacement of the RG. </a:t>
            </a:r>
          </a:p>
          <a:p>
            <a:pPr lvl="1"/>
            <a:r>
              <a:rPr lang="en-US" dirty="0"/>
              <a:t>The </a:t>
            </a:r>
            <a:r>
              <a:rPr lang="en-US" dirty="0" err="1"/>
              <a:t>vG</a:t>
            </a:r>
            <a:r>
              <a:rPr lang="en-US" dirty="0"/>
              <a:t> could also combine IPv6 NERG support with IPv4/IPv6 transition methods, as it is deemed to be easier to add these new mechanisms on the </a:t>
            </a:r>
            <a:r>
              <a:rPr lang="en-US" dirty="0" err="1"/>
              <a:t>vG</a:t>
            </a:r>
            <a:r>
              <a:rPr lang="en-US" dirty="0"/>
              <a:t> rather than on physical RGs. </a:t>
            </a:r>
          </a:p>
          <a:p>
            <a:endParaRPr lang="en-US" dirty="0"/>
          </a:p>
        </p:txBody>
      </p:sp>
      <p:sp>
        <p:nvSpPr>
          <p:cNvPr id="4" name="Slide Number Placeholder 3"/>
          <p:cNvSpPr>
            <a:spLocks noGrp="1"/>
          </p:cNvSpPr>
          <p:nvPr>
            <p:ph type="sldNum" sz="quarter" idx="10"/>
          </p:nvPr>
        </p:nvSpPr>
        <p:spPr/>
        <p:txBody>
          <a:bodyPr/>
          <a:lstStyle/>
          <a:p>
            <a:fld id="{0C382844-C493-4E5C-84EB-6E0488489CF0}" type="slidenum">
              <a:rPr lang="en-US" smtClean="0"/>
              <a:t>12</a:t>
            </a:fld>
            <a:endParaRPr lang="en-US"/>
          </a:p>
        </p:txBody>
      </p:sp>
    </p:spTree>
    <p:extLst>
      <p:ext uri="{BB962C8B-B14F-4D97-AF65-F5344CB8AC3E}">
        <p14:creationId xmlns:p14="http://schemas.microsoft.com/office/powerpoint/2010/main" val="1274393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Operators can take advantage of NERG by allowing all devices connected in the home network to be visible and reachable from the operator’s network side (in the traditional RG model, end devices are hidden behind NAT). </a:t>
            </a:r>
          </a:p>
          <a:p>
            <a:pPr lvl="1"/>
            <a:r>
              <a:rPr lang="en-US" dirty="0"/>
              <a:t>This direct connectivity can be used to provide enhanced service management driven by the subscribers’ self-care portal as well as optimized troubleshooting by the operator’s support technicians. </a:t>
            </a:r>
          </a:p>
          <a:p>
            <a:pPr lvl="1"/>
            <a:r>
              <a:rPr lang="en-US" dirty="0"/>
              <a:t>The subscriber can manage device parameters (IP addressing, filtering, </a:t>
            </a:r>
            <a:r>
              <a:rPr lang="en-US" dirty="0" err="1"/>
              <a:t>QoS</a:t>
            </a:r>
            <a:r>
              <a:rPr lang="en-US" dirty="0"/>
              <a:t>, remote access, etc.) from the portal, which can be accessed from anywhere. </a:t>
            </a:r>
          </a:p>
          <a:p>
            <a:pPr lvl="1"/>
            <a:r>
              <a:rPr lang="en-US" dirty="0"/>
              <a:t>Based on the auto discovery of the LAN devices within the customer premises, the support call center is able to check the devices connected to the subscriber’s network and launch specific tests as if a support technician was directly connected to the customer network, by extending the customer LAN to the Service Provider’s management system for the period of time required. </a:t>
            </a:r>
          </a:p>
          <a:p>
            <a:pPr lvl="1"/>
            <a:r>
              <a:rPr lang="en-US" dirty="0"/>
              <a:t>Reducing support complexity is one of the key benefits expected from NERG, based on the reduced Residential Gateway complexity and the increased visibility and programmability.</a:t>
            </a:r>
          </a:p>
          <a:p>
            <a:endParaRPr lang="en-US" dirty="0"/>
          </a:p>
        </p:txBody>
      </p:sp>
      <p:sp>
        <p:nvSpPr>
          <p:cNvPr id="4" name="Slide Number Placeholder 3"/>
          <p:cNvSpPr>
            <a:spLocks noGrp="1"/>
          </p:cNvSpPr>
          <p:nvPr>
            <p:ph type="sldNum" sz="quarter" idx="10"/>
          </p:nvPr>
        </p:nvSpPr>
        <p:spPr/>
        <p:txBody>
          <a:bodyPr/>
          <a:lstStyle/>
          <a:p>
            <a:fld id="{0C382844-C493-4E5C-84EB-6E0488489CF0}" type="slidenum">
              <a:rPr lang="en-US" smtClean="0"/>
              <a:t>13</a:t>
            </a:fld>
            <a:endParaRPr lang="en-US"/>
          </a:p>
        </p:txBody>
      </p:sp>
    </p:spTree>
    <p:extLst>
      <p:ext uri="{BB962C8B-B14F-4D97-AF65-F5344CB8AC3E}">
        <p14:creationId xmlns:p14="http://schemas.microsoft.com/office/powerpoint/2010/main" val="119017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Amdocs approach to NFV/SDN is around service lifecycle management – we bring a complete holistic approach that starts with service design and </a:t>
            </a:r>
            <a:r>
              <a:rPr lang="en-GB" dirty="0" err="1"/>
              <a:t>onboarding</a:t>
            </a:r>
            <a:r>
              <a:rPr lang="en-GB" dirty="0"/>
              <a:t> through to instantiation and orchestration of virtual services, including continuous re-fulfilment based on policy-driven automation.</a:t>
            </a:r>
          </a:p>
          <a:p>
            <a:r>
              <a:rPr lang="en-GB" dirty="0"/>
              <a:t>Finally the ability to perform real time operations including active inventory and assurance.</a:t>
            </a:r>
          </a:p>
          <a:p>
            <a:endParaRPr lang="en-GB" dirty="0"/>
          </a:p>
          <a:p>
            <a:endParaRPr lang="en-GB" dirty="0"/>
          </a:p>
        </p:txBody>
      </p:sp>
      <p:sp>
        <p:nvSpPr>
          <p:cNvPr id="4" name="Slide Number Placeholder 3"/>
          <p:cNvSpPr>
            <a:spLocks noGrp="1"/>
          </p:cNvSpPr>
          <p:nvPr>
            <p:ph type="sldNum" sz="quarter" idx="10"/>
          </p:nvPr>
        </p:nvSpPr>
        <p:spPr/>
        <p:txBody>
          <a:bodyPr/>
          <a:lstStyle/>
          <a:p>
            <a:fld id="{6ED66E9A-5678-4100-AC94-08F508DFE4FA}" type="slidenum">
              <a:rPr lang="en-GB" smtClean="0"/>
              <a:pPr/>
              <a:t>16</a:t>
            </a:fld>
            <a:endParaRPr lang="en-GB" dirty="0"/>
          </a:p>
        </p:txBody>
      </p:sp>
    </p:spTree>
    <p:extLst>
      <p:ext uri="{BB962C8B-B14F-4D97-AF65-F5344CB8AC3E}">
        <p14:creationId xmlns:p14="http://schemas.microsoft.com/office/powerpoint/2010/main" val="383770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30" name="Freeform 39"/>
          <p:cNvSpPr>
            <a:spLocks/>
          </p:cNvSpPr>
          <p:nvPr userDrawn="1"/>
        </p:nvSpPr>
        <p:spPr bwMode="auto">
          <a:xfrm>
            <a:off x="8505746" y="547688"/>
            <a:ext cx="3065010" cy="5738811"/>
          </a:xfrm>
          <a:custGeom>
            <a:avLst/>
            <a:gdLst>
              <a:gd name="T0" fmla="*/ 1896 w 1896"/>
              <a:gd name="T1" fmla="*/ 3550 h 3550"/>
              <a:gd name="T2" fmla="*/ 1025 w 1896"/>
              <a:gd name="T3" fmla="*/ 3550 h 3550"/>
              <a:gd name="T4" fmla="*/ 0 w 1896"/>
              <a:gd name="T5" fmla="*/ 0 h 3550"/>
              <a:gd name="T6" fmla="*/ 871 w 1896"/>
              <a:gd name="T7" fmla="*/ 0 h 3550"/>
              <a:gd name="T8" fmla="*/ 1896 w 1896"/>
              <a:gd name="T9" fmla="*/ 3550 h 3550"/>
            </a:gdLst>
            <a:ahLst/>
            <a:cxnLst>
              <a:cxn ang="0">
                <a:pos x="T0" y="T1"/>
              </a:cxn>
              <a:cxn ang="0">
                <a:pos x="T2" y="T3"/>
              </a:cxn>
              <a:cxn ang="0">
                <a:pos x="T4" y="T5"/>
              </a:cxn>
              <a:cxn ang="0">
                <a:pos x="T6" y="T7"/>
              </a:cxn>
              <a:cxn ang="0">
                <a:pos x="T8" y="T9"/>
              </a:cxn>
            </a:cxnLst>
            <a:rect l="0" t="0" r="r" b="b"/>
            <a:pathLst>
              <a:path w="1896" h="3550">
                <a:moveTo>
                  <a:pt x="1896" y="3550"/>
                </a:moveTo>
                <a:lnTo>
                  <a:pt x="1025" y="3550"/>
                </a:lnTo>
                <a:lnTo>
                  <a:pt x="0" y="0"/>
                </a:lnTo>
                <a:lnTo>
                  <a:pt x="871" y="0"/>
                </a:lnTo>
                <a:lnTo>
                  <a:pt x="1896"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1"/>
          <p:cNvSpPr>
            <a:spLocks/>
          </p:cNvSpPr>
          <p:nvPr userDrawn="1"/>
        </p:nvSpPr>
        <p:spPr bwMode="auto">
          <a:xfrm>
            <a:off x="3140363" y="547688"/>
            <a:ext cx="4206306" cy="5738811"/>
          </a:xfrm>
          <a:custGeom>
            <a:avLst/>
            <a:gdLst>
              <a:gd name="T0" fmla="*/ 2602 w 2602"/>
              <a:gd name="T1" fmla="*/ 3550 h 3550"/>
              <a:gd name="T2" fmla="*/ 1025 w 2602"/>
              <a:gd name="T3" fmla="*/ 3550 h 3550"/>
              <a:gd name="T4" fmla="*/ 0 w 2602"/>
              <a:gd name="T5" fmla="*/ 0 h 3550"/>
              <a:gd name="T6" fmla="*/ 1578 w 2602"/>
              <a:gd name="T7" fmla="*/ 0 h 3550"/>
              <a:gd name="T8" fmla="*/ 2602 w 2602"/>
              <a:gd name="T9" fmla="*/ 3550 h 3550"/>
            </a:gdLst>
            <a:ahLst/>
            <a:cxnLst>
              <a:cxn ang="0">
                <a:pos x="T0" y="T1"/>
              </a:cxn>
              <a:cxn ang="0">
                <a:pos x="T2" y="T3"/>
              </a:cxn>
              <a:cxn ang="0">
                <a:pos x="T4" y="T5"/>
              </a:cxn>
              <a:cxn ang="0">
                <a:pos x="T6" y="T7"/>
              </a:cxn>
              <a:cxn ang="0">
                <a:pos x="T8" y="T9"/>
              </a:cxn>
            </a:cxnLst>
            <a:rect l="0" t="0" r="r" b="b"/>
            <a:pathLst>
              <a:path w="2602" h="3550">
                <a:moveTo>
                  <a:pt x="2602" y="3550"/>
                </a:moveTo>
                <a:lnTo>
                  <a:pt x="1025" y="3550"/>
                </a:lnTo>
                <a:lnTo>
                  <a:pt x="0" y="0"/>
                </a:lnTo>
                <a:lnTo>
                  <a:pt x="1578" y="0"/>
                </a:lnTo>
                <a:lnTo>
                  <a:pt x="2602"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3"/>
          <p:cNvSpPr>
            <a:spLocks/>
          </p:cNvSpPr>
          <p:nvPr userDrawn="1"/>
        </p:nvSpPr>
        <p:spPr bwMode="auto">
          <a:xfrm>
            <a:off x="990329" y="547688"/>
            <a:ext cx="2195297" cy="5738811"/>
          </a:xfrm>
          <a:custGeom>
            <a:avLst/>
            <a:gdLst>
              <a:gd name="T0" fmla="*/ 1358 w 1358"/>
              <a:gd name="T1" fmla="*/ 3550 h 3550"/>
              <a:gd name="T2" fmla="*/ 1024 w 1358"/>
              <a:gd name="T3" fmla="*/ 3550 h 3550"/>
              <a:gd name="T4" fmla="*/ 0 w 1358"/>
              <a:gd name="T5" fmla="*/ 0 h 3550"/>
              <a:gd name="T6" fmla="*/ 332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4" y="3550"/>
                </a:lnTo>
                <a:lnTo>
                  <a:pt x="0" y="0"/>
                </a:lnTo>
                <a:lnTo>
                  <a:pt x="332" y="0"/>
                </a:lnTo>
                <a:lnTo>
                  <a:pt x="1358"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5"/>
          <p:cNvSpPr>
            <a:spLocks/>
          </p:cNvSpPr>
          <p:nvPr userDrawn="1"/>
        </p:nvSpPr>
        <p:spPr bwMode="auto">
          <a:xfrm>
            <a:off x="6766321" y="547688"/>
            <a:ext cx="2195297" cy="5738811"/>
          </a:xfrm>
          <a:custGeom>
            <a:avLst/>
            <a:gdLst>
              <a:gd name="T0" fmla="*/ 1358 w 1358"/>
              <a:gd name="T1" fmla="*/ 3550 h 3550"/>
              <a:gd name="T2" fmla="*/ 1025 w 1358"/>
              <a:gd name="T3" fmla="*/ 3550 h 3550"/>
              <a:gd name="T4" fmla="*/ 0 w 1358"/>
              <a:gd name="T5" fmla="*/ 0 h 3550"/>
              <a:gd name="T6" fmla="*/ 333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5" y="3550"/>
                </a:lnTo>
                <a:lnTo>
                  <a:pt x="0" y="0"/>
                </a:lnTo>
                <a:lnTo>
                  <a:pt x="333" y="0"/>
                </a:lnTo>
                <a:lnTo>
                  <a:pt x="1358"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p:cNvSpPr>
            <a:spLocks/>
          </p:cNvSpPr>
          <p:nvPr userDrawn="1"/>
        </p:nvSpPr>
        <p:spPr bwMode="auto">
          <a:xfrm>
            <a:off x="1704852" y="547688"/>
            <a:ext cx="1808938" cy="5738811"/>
          </a:xfrm>
          <a:custGeom>
            <a:avLst/>
            <a:gdLst>
              <a:gd name="T0" fmla="*/ 1119 w 1119"/>
              <a:gd name="T1" fmla="*/ 3550 h 3550"/>
              <a:gd name="T2" fmla="*/ 1025 w 1119"/>
              <a:gd name="T3" fmla="*/ 3550 h 3550"/>
              <a:gd name="T4" fmla="*/ 0 w 1119"/>
              <a:gd name="T5" fmla="*/ 0 h 3550"/>
              <a:gd name="T6" fmla="*/ 95 w 1119"/>
              <a:gd name="T7" fmla="*/ 0 h 3550"/>
              <a:gd name="T8" fmla="*/ 1119 w 1119"/>
              <a:gd name="T9" fmla="*/ 3550 h 3550"/>
            </a:gdLst>
            <a:ahLst/>
            <a:cxnLst>
              <a:cxn ang="0">
                <a:pos x="T0" y="T1"/>
              </a:cxn>
              <a:cxn ang="0">
                <a:pos x="T2" y="T3"/>
              </a:cxn>
              <a:cxn ang="0">
                <a:pos x="T4" y="T5"/>
              </a:cxn>
              <a:cxn ang="0">
                <a:pos x="T6" y="T7"/>
              </a:cxn>
              <a:cxn ang="0">
                <a:pos x="T8" y="T9"/>
              </a:cxn>
            </a:cxnLst>
            <a:rect l="0" t="0" r="r" b="b"/>
            <a:pathLst>
              <a:path w="1119" h="3550">
                <a:moveTo>
                  <a:pt x="1119" y="3550"/>
                </a:moveTo>
                <a:lnTo>
                  <a:pt x="1025" y="3550"/>
                </a:lnTo>
                <a:lnTo>
                  <a:pt x="0" y="0"/>
                </a:lnTo>
                <a:lnTo>
                  <a:pt x="95" y="0"/>
                </a:lnTo>
                <a:lnTo>
                  <a:pt x="1119"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p:cNvSpPr>
            <a:spLocks/>
          </p:cNvSpPr>
          <p:nvPr userDrawn="1"/>
        </p:nvSpPr>
        <p:spPr bwMode="auto">
          <a:xfrm>
            <a:off x="5781832" y="547688"/>
            <a:ext cx="1758824" cy="5738811"/>
          </a:xfrm>
          <a:custGeom>
            <a:avLst/>
            <a:gdLst>
              <a:gd name="T0" fmla="*/ 1088 w 1088"/>
              <a:gd name="T1" fmla="*/ 3550 h 3550"/>
              <a:gd name="T2" fmla="*/ 1025 w 1088"/>
              <a:gd name="T3" fmla="*/ 3550 h 3550"/>
              <a:gd name="T4" fmla="*/ 0 w 1088"/>
              <a:gd name="T5" fmla="*/ 0 h 3550"/>
              <a:gd name="T6" fmla="*/ 62 w 1088"/>
              <a:gd name="T7" fmla="*/ 0 h 3550"/>
              <a:gd name="T8" fmla="*/ 1088 w 1088"/>
              <a:gd name="T9" fmla="*/ 3550 h 3550"/>
            </a:gdLst>
            <a:ahLst/>
            <a:cxnLst>
              <a:cxn ang="0">
                <a:pos x="T0" y="T1"/>
              </a:cxn>
              <a:cxn ang="0">
                <a:pos x="T2" y="T3"/>
              </a:cxn>
              <a:cxn ang="0">
                <a:pos x="T4" y="T5"/>
              </a:cxn>
              <a:cxn ang="0">
                <a:pos x="T6" y="T7"/>
              </a:cxn>
              <a:cxn ang="0">
                <a:pos x="T8" y="T9"/>
              </a:cxn>
            </a:cxnLst>
            <a:rect l="0" t="0" r="r" b="b"/>
            <a:pathLst>
              <a:path w="1088" h="3550">
                <a:moveTo>
                  <a:pt x="1088" y="3550"/>
                </a:moveTo>
                <a:lnTo>
                  <a:pt x="1025" y="3550"/>
                </a:lnTo>
                <a:lnTo>
                  <a:pt x="0" y="0"/>
                </a:lnTo>
                <a:lnTo>
                  <a:pt x="62" y="0"/>
                </a:lnTo>
                <a:lnTo>
                  <a:pt x="1088"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1"/>
          <p:cNvSpPr>
            <a:spLocks/>
          </p:cNvSpPr>
          <p:nvPr userDrawn="1"/>
        </p:nvSpPr>
        <p:spPr bwMode="auto">
          <a:xfrm>
            <a:off x="10437543" y="547688"/>
            <a:ext cx="1862285" cy="5738811"/>
          </a:xfrm>
          <a:custGeom>
            <a:avLst/>
            <a:gdLst>
              <a:gd name="T0" fmla="*/ 1152 w 1152"/>
              <a:gd name="T1" fmla="*/ 3550 h 3550"/>
              <a:gd name="T2" fmla="*/ 1025 w 1152"/>
              <a:gd name="T3" fmla="*/ 3550 h 3550"/>
              <a:gd name="T4" fmla="*/ 0 w 1152"/>
              <a:gd name="T5" fmla="*/ 0 h 3550"/>
              <a:gd name="T6" fmla="*/ 127 w 1152"/>
              <a:gd name="T7" fmla="*/ 0 h 3550"/>
              <a:gd name="T8" fmla="*/ 1152 w 1152"/>
              <a:gd name="T9" fmla="*/ 3550 h 3550"/>
            </a:gdLst>
            <a:ahLst/>
            <a:cxnLst>
              <a:cxn ang="0">
                <a:pos x="T0" y="T1"/>
              </a:cxn>
              <a:cxn ang="0">
                <a:pos x="T2" y="T3"/>
              </a:cxn>
              <a:cxn ang="0">
                <a:pos x="T4" y="T5"/>
              </a:cxn>
              <a:cxn ang="0">
                <a:pos x="T6" y="T7"/>
              </a:cxn>
              <a:cxn ang="0">
                <a:pos x="T8" y="T9"/>
              </a:cxn>
            </a:cxnLst>
            <a:rect l="0" t="0" r="r" b="b"/>
            <a:pathLst>
              <a:path w="1152" h="3550">
                <a:moveTo>
                  <a:pt x="1152" y="3550"/>
                </a:moveTo>
                <a:lnTo>
                  <a:pt x="1025" y="3550"/>
                </a:lnTo>
                <a:lnTo>
                  <a:pt x="0" y="0"/>
                </a:lnTo>
                <a:lnTo>
                  <a:pt x="127" y="0"/>
                </a:lnTo>
                <a:lnTo>
                  <a:pt x="1152"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p:cNvGrpSpPr/>
          <p:nvPr userDrawn="1"/>
        </p:nvGrpSpPr>
        <p:grpSpPr>
          <a:xfrm>
            <a:off x="0" y="547688"/>
            <a:ext cx="12192000" cy="5738811"/>
            <a:chOff x="0" y="547688"/>
            <a:chExt cx="12192000" cy="5738811"/>
          </a:xfrm>
        </p:grpSpPr>
        <p:sp>
          <p:nvSpPr>
            <p:cNvPr id="29" name="Freeform 38"/>
            <p:cNvSpPr>
              <a:spLocks/>
            </p:cNvSpPr>
            <p:nvPr userDrawn="1"/>
          </p:nvSpPr>
          <p:spPr bwMode="auto">
            <a:xfrm>
              <a:off x="8505746" y="547688"/>
              <a:ext cx="3065010" cy="5738811"/>
            </a:xfrm>
            <a:custGeom>
              <a:avLst/>
              <a:gdLst>
                <a:gd name="T0" fmla="*/ 1896 w 1896"/>
                <a:gd name="T1" fmla="*/ 3550 h 3550"/>
                <a:gd name="T2" fmla="*/ 1025 w 1896"/>
                <a:gd name="T3" fmla="*/ 3550 h 3550"/>
                <a:gd name="T4" fmla="*/ 0 w 1896"/>
                <a:gd name="T5" fmla="*/ 0 h 3550"/>
                <a:gd name="T6" fmla="*/ 871 w 1896"/>
                <a:gd name="T7" fmla="*/ 0 h 3550"/>
                <a:gd name="T8" fmla="*/ 1896 w 1896"/>
                <a:gd name="T9" fmla="*/ 3550 h 3550"/>
              </a:gdLst>
              <a:ahLst/>
              <a:cxnLst>
                <a:cxn ang="0">
                  <a:pos x="T0" y="T1"/>
                </a:cxn>
                <a:cxn ang="0">
                  <a:pos x="T2" y="T3"/>
                </a:cxn>
                <a:cxn ang="0">
                  <a:pos x="T4" y="T5"/>
                </a:cxn>
                <a:cxn ang="0">
                  <a:pos x="T6" y="T7"/>
                </a:cxn>
                <a:cxn ang="0">
                  <a:pos x="T8" y="T9"/>
                </a:cxn>
              </a:cxnLst>
              <a:rect l="0" t="0" r="r" b="b"/>
              <a:pathLst>
                <a:path w="1896" h="3550">
                  <a:moveTo>
                    <a:pt x="1896" y="3550"/>
                  </a:moveTo>
                  <a:lnTo>
                    <a:pt x="1025" y="3550"/>
                  </a:lnTo>
                  <a:lnTo>
                    <a:pt x="0" y="0"/>
                  </a:lnTo>
                  <a:lnTo>
                    <a:pt x="871" y="0"/>
                  </a:lnTo>
                  <a:lnTo>
                    <a:pt x="1896" y="3550"/>
                  </a:lnTo>
                  <a:close/>
                </a:path>
              </a:pathLst>
            </a:custGeom>
            <a:solidFill>
              <a:srgbClr val="F5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40"/>
            <p:cNvSpPr>
              <a:spLocks/>
            </p:cNvSpPr>
            <p:nvPr userDrawn="1"/>
          </p:nvSpPr>
          <p:spPr bwMode="auto">
            <a:xfrm>
              <a:off x="3140363" y="547688"/>
              <a:ext cx="4206306" cy="5738811"/>
            </a:xfrm>
            <a:custGeom>
              <a:avLst/>
              <a:gdLst>
                <a:gd name="T0" fmla="*/ 2602 w 2602"/>
                <a:gd name="T1" fmla="*/ 3550 h 3550"/>
                <a:gd name="T2" fmla="*/ 1025 w 2602"/>
                <a:gd name="T3" fmla="*/ 3550 h 3550"/>
                <a:gd name="T4" fmla="*/ 0 w 2602"/>
                <a:gd name="T5" fmla="*/ 0 h 3550"/>
                <a:gd name="T6" fmla="*/ 1578 w 2602"/>
                <a:gd name="T7" fmla="*/ 0 h 3550"/>
                <a:gd name="T8" fmla="*/ 2602 w 2602"/>
                <a:gd name="T9" fmla="*/ 3550 h 3550"/>
              </a:gdLst>
              <a:ahLst/>
              <a:cxnLst>
                <a:cxn ang="0">
                  <a:pos x="T0" y="T1"/>
                </a:cxn>
                <a:cxn ang="0">
                  <a:pos x="T2" y="T3"/>
                </a:cxn>
                <a:cxn ang="0">
                  <a:pos x="T4" y="T5"/>
                </a:cxn>
                <a:cxn ang="0">
                  <a:pos x="T6" y="T7"/>
                </a:cxn>
                <a:cxn ang="0">
                  <a:pos x="T8" y="T9"/>
                </a:cxn>
              </a:cxnLst>
              <a:rect l="0" t="0" r="r" b="b"/>
              <a:pathLst>
                <a:path w="2602" h="3550">
                  <a:moveTo>
                    <a:pt x="2602" y="3550"/>
                  </a:moveTo>
                  <a:lnTo>
                    <a:pt x="1025" y="3550"/>
                  </a:lnTo>
                  <a:lnTo>
                    <a:pt x="0" y="0"/>
                  </a:lnTo>
                  <a:lnTo>
                    <a:pt x="1578" y="0"/>
                  </a:lnTo>
                  <a:lnTo>
                    <a:pt x="2602" y="355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42"/>
            <p:cNvSpPr>
              <a:spLocks/>
            </p:cNvSpPr>
            <p:nvPr userDrawn="1"/>
          </p:nvSpPr>
          <p:spPr bwMode="auto">
            <a:xfrm>
              <a:off x="990329" y="547688"/>
              <a:ext cx="2195297" cy="5738811"/>
            </a:xfrm>
            <a:custGeom>
              <a:avLst/>
              <a:gdLst>
                <a:gd name="T0" fmla="*/ 1358 w 1358"/>
                <a:gd name="T1" fmla="*/ 3550 h 3550"/>
                <a:gd name="T2" fmla="*/ 1024 w 1358"/>
                <a:gd name="T3" fmla="*/ 3550 h 3550"/>
                <a:gd name="T4" fmla="*/ 0 w 1358"/>
                <a:gd name="T5" fmla="*/ 0 h 3550"/>
                <a:gd name="T6" fmla="*/ 332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4" y="3550"/>
                  </a:lnTo>
                  <a:lnTo>
                    <a:pt x="0" y="0"/>
                  </a:lnTo>
                  <a:lnTo>
                    <a:pt x="332" y="0"/>
                  </a:lnTo>
                  <a:lnTo>
                    <a:pt x="1358" y="3550"/>
                  </a:lnTo>
                  <a:close/>
                </a:path>
              </a:pathLst>
            </a:custGeom>
            <a:solidFill>
              <a:srgbClr val="F2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44"/>
            <p:cNvSpPr>
              <a:spLocks/>
            </p:cNvSpPr>
            <p:nvPr userDrawn="1"/>
          </p:nvSpPr>
          <p:spPr bwMode="auto">
            <a:xfrm>
              <a:off x="6766321" y="547688"/>
              <a:ext cx="2195297" cy="5738811"/>
            </a:xfrm>
            <a:custGeom>
              <a:avLst/>
              <a:gdLst>
                <a:gd name="T0" fmla="*/ 1358 w 1358"/>
                <a:gd name="T1" fmla="*/ 3550 h 3550"/>
                <a:gd name="T2" fmla="*/ 1025 w 1358"/>
                <a:gd name="T3" fmla="*/ 3550 h 3550"/>
                <a:gd name="T4" fmla="*/ 0 w 1358"/>
                <a:gd name="T5" fmla="*/ 0 h 3550"/>
                <a:gd name="T6" fmla="*/ 333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5" y="3550"/>
                  </a:lnTo>
                  <a:lnTo>
                    <a:pt x="0" y="0"/>
                  </a:lnTo>
                  <a:lnTo>
                    <a:pt x="333" y="0"/>
                  </a:lnTo>
                  <a:lnTo>
                    <a:pt x="1358" y="3550"/>
                  </a:lnTo>
                  <a:close/>
                </a:path>
              </a:pathLst>
            </a:custGeom>
            <a:solidFill>
              <a:srgbClr val="F2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46"/>
            <p:cNvSpPr>
              <a:spLocks/>
            </p:cNvSpPr>
            <p:nvPr userDrawn="1"/>
          </p:nvSpPr>
          <p:spPr bwMode="auto">
            <a:xfrm>
              <a:off x="1704852" y="547688"/>
              <a:ext cx="1808938" cy="5738811"/>
            </a:xfrm>
            <a:custGeom>
              <a:avLst/>
              <a:gdLst>
                <a:gd name="T0" fmla="*/ 1119 w 1119"/>
                <a:gd name="T1" fmla="*/ 3550 h 3550"/>
                <a:gd name="T2" fmla="*/ 1025 w 1119"/>
                <a:gd name="T3" fmla="*/ 3550 h 3550"/>
                <a:gd name="T4" fmla="*/ 0 w 1119"/>
                <a:gd name="T5" fmla="*/ 0 h 3550"/>
                <a:gd name="T6" fmla="*/ 95 w 1119"/>
                <a:gd name="T7" fmla="*/ 0 h 3550"/>
                <a:gd name="T8" fmla="*/ 1119 w 1119"/>
                <a:gd name="T9" fmla="*/ 3550 h 3550"/>
              </a:gdLst>
              <a:ahLst/>
              <a:cxnLst>
                <a:cxn ang="0">
                  <a:pos x="T0" y="T1"/>
                </a:cxn>
                <a:cxn ang="0">
                  <a:pos x="T2" y="T3"/>
                </a:cxn>
                <a:cxn ang="0">
                  <a:pos x="T4" y="T5"/>
                </a:cxn>
                <a:cxn ang="0">
                  <a:pos x="T6" y="T7"/>
                </a:cxn>
                <a:cxn ang="0">
                  <a:pos x="T8" y="T9"/>
                </a:cxn>
              </a:cxnLst>
              <a:rect l="0" t="0" r="r" b="b"/>
              <a:pathLst>
                <a:path w="1119" h="3550">
                  <a:moveTo>
                    <a:pt x="1119" y="3550"/>
                  </a:moveTo>
                  <a:lnTo>
                    <a:pt x="1025" y="3550"/>
                  </a:lnTo>
                  <a:lnTo>
                    <a:pt x="0" y="0"/>
                  </a:lnTo>
                  <a:lnTo>
                    <a:pt x="95" y="0"/>
                  </a:lnTo>
                  <a:lnTo>
                    <a:pt x="1119" y="3550"/>
                  </a:lnTo>
                  <a:close/>
                </a:path>
              </a:pathLst>
            </a:custGeom>
            <a:solidFill>
              <a:srgbClr val="ECE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48"/>
            <p:cNvSpPr>
              <a:spLocks/>
            </p:cNvSpPr>
            <p:nvPr userDrawn="1"/>
          </p:nvSpPr>
          <p:spPr bwMode="auto">
            <a:xfrm>
              <a:off x="5781832" y="547688"/>
              <a:ext cx="1758824" cy="5738811"/>
            </a:xfrm>
            <a:custGeom>
              <a:avLst/>
              <a:gdLst>
                <a:gd name="T0" fmla="*/ 1088 w 1088"/>
                <a:gd name="T1" fmla="*/ 3550 h 3550"/>
                <a:gd name="T2" fmla="*/ 1025 w 1088"/>
                <a:gd name="T3" fmla="*/ 3550 h 3550"/>
                <a:gd name="T4" fmla="*/ 0 w 1088"/>
                <a:gd name="T5" fmla="*/ 0 h 3550"/>
                <a:gd name="T6" fmla="*/ 62 w 1088"/>
                <a:gd name="T7" fmla="*/ 0 h 3550"/>
                <a:gd name="T8" fmla="*/ 1088 w 1088"/>
                <a:gd name="T9" fmla="*/ 3550 h 3550"/>
              </a:gdLst>
              <a:ahLst/>
              <a:cxnLst>
                <a:cxn ang="0">
                  <a:pos x="T0" y="T1"/>
                </a:cxn>
                <a:cxn ang="0">
                  <a:pos x="T2" y="T3"/>
                </a:cxn>
                <a:cxn ang="0">
                  <a:pos x="T4" y="T5"/>
                </a:cxn>
                <a:cxn ang="0">
                  <a:pos x="T6" y="T7"/>
                </a:cxn>
                <a:cxn ang="0">
                  <a:pos x="T8" y="T9"/>
                </a:cxn>
              </a:cxnLst>
              <a:rect l="0" t="0" r="r" b="b"/>
              <a:pathLst>
                <a:path w="1088" h="3550">
                  <a:moveTo>
                    <a:pt x="1088" y="3550"/>
                  </a:moveTo>
                  <a:lnTo>
                    <a:pt x="1025" y="3550"/>
                  </a:lnTo>
                  <a:lnTo>
                    <a:pt x="0" y="0"/>
                  </a:lnTo>
                  <a:lnTo>
                    <a:pt x="62" y="0"/>
                  </a:lnTo>
                  <a:lnTo>
                    <a:pt x="1088" y="3550"/>
                  </a:lnTo>
                  <a:close/>
                </a:path>
              </a:pathLst>
            </a:custGeom>
            <a:solidFill>
              <a:srgbClr val="ECE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p:cNvSpPr>
              <a:spLocks/>
            </p:cNvSpPr>
            <p:nvPr userDrawn="1"/>
          </p:nvSpPr>
          <p:spPr bwMode="auto">
            <a:xfrm>
              <a:off x="10437543" y="547688"/>
              <a:ext cx="1754457" cy="5738811"/>
            </a:xfrm>
            <a:custGeom>
              <a:avLst/>
              <a:gdLst>
                <a:gd name="connsiteX0" fmla="*/ 0 w 1754457"/>
                <a:gd name="connsiteY0" fmla="*/ 0 h 5738811"/>
                <a:gd name="connsiteX1" fmla="*/ 205304 w 1754457"/>
                <a:gd name="connsiteY1" fmla="*/ 0 h 5738811"/>
                <a:gd name="connsiteX2" fmla="*/ 1754457 w 1754457"/>
                <a:gd name="connsiteY2" fmla="*/ 5365358 h 5738811"/>
                <a:gd name="connsiteX3" fmla="*/ 1754457 w 1754457"/>
                <a:gd name="connsiteY3" fmla="*/ 5738811 h 5738811"/>
                <a:gd name="connsiteX4" fmla="*/ 1656981 w 1754457"/>
                <a:gd name="connsiteY4" fmla="*/ 5738811 h 5738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457" h="5738811">
                  <a:moveTo>
                    <a:pt x="0" y="0"/>
                  </a:moveTo>
                  <a:lnTo>
                    <a:pt x="205304" y="0"/>
                  </a:lnTo>
                  <a:lnTo>
                    <a:pt x="1754457" y="5365358"/>
                  </a:lnTo>
                  <a:lnTo>
                    <a:pt x="1754457" y="5738811"/>
                  </a:lnTo>
                  <a:lnTo>
                    <a:pt x="1656981" y="5738811"/>
                  </a:lnTo>
                  <a:close/>
                </a:path>
              </a:pathLst>
            </a:custGeom>
            <a:solidFill>
              <a:srgbClr val="EFF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p:cNvSpPr>
              <a:spLocks/>
            </p:cNvSpPr>
            <p:nvPr userDrawn="1"/>
          </p:nvSpPr>
          <p:spPr bwMode="auto">
            <a:xfrm>
              <a:off x="0" y="550921"/>
              <a:ext cx="2178506" cy="5735578"/>
            </a:xfrm>
            <a:custGeom>
              <a:avLst/>
              <a:gdLst>
                <a:gd name="connsiteX0" fmla="*/ 0 w 2178506"/>
                <a:gd name="connsiteY0" fmla="*/ 0 h 5735578"/>
                <a:gd name="connsiteX1" fmla="*/ 519909 w 2178506"/>
                <a:gd name="connsiteY1" fmla="*/ 0 h 5735578"/>
                <a:gd name="connsiteX2" fmla="*/ 2178506 w 2178506"/>
                <a:gd name="connsiteY2" fmla="*/ 5735578 h 5735578"/>
                <a:gd name="connsiteX3" fmla="*/ 0 w 2178506"/>
                <a:gd name="connsiteY3" fmla="*/ 5735578 h 5735578"/>
              </a:gdLst>
              <a:ahLst/>
              <a:cxnLst>
                <a:cxn ang="0">
                  <a:pos x="connsiteX0" y="connsiteY0"/>
                </a:cxn>
                <a:cxn ang="0">
                  <a:pos x="connsiteX1" y="connsiteY1"/>
                </a:cxn>
                <a:cxn ang="0">
                  <a:pos x="connsiteX2" y="connsiteY2"/>
                </a:cxn>
                <a:cxn ang="0">
                  <a:pos x="connsiteX3" y="connsiteY3"/>
                </a:cxn>
              </a:cxnLst>
              <a:rect l="l" t="t" r="r" b="b"/>
              <a:pathLst>
                <a:path w="2178506" h="5735578">
                  <a:moveTo>
                    <a:pt x="0" y="0"/>
                  </a:moveTo>
                  <a:lnTo>
                    <a:pt x="519909" y="0"/>
                  </a:lnTo>
                  <a:lnTo>
                    <a:pt x="2178506" y="5735578"/>
                  </a:lnTo>
                  <a:lnTo>
                    <a:pt x="0" y="5735578"/>
                  </a:lnTo>
                  <a:close/>
                </a:path>
              </a:pathLst>
            </a:custGeom>
            <a:solidFill>
              <a:srgbClr val="F5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grpSp>
      <p:sp>
        <p:nvSpPr>
          <p:cNvPr id="46" name="Freeform 53"/>
          <p:cNvSpPr>
            <a:spLocks/>
          </p:cNvSpPr>
          <p:nvPr userDrawn="1"/>
        </p:nvSpPr>
        <p:spPr bwMode="auto">
          <a:xfrm>
            <a:off x="-89537" y="550921"/>
            <a:ext cx="2268043" cy="5735578"/>
          </a:xfrm>
          <a:custGeom>
            <a:avLst/>
            <a:gdLst>
              <a:gd name="T0" fmla="*/ 1403 w 1403"/>
              <a:gd name="T1" fmla="*/ 3548 h 3548"/>
              <a:gd name="T2" fmla="*/ 0 w 1403"/>
              <a:gd name="T3" fmla="*/ 3548 h 3548"/>
              <a:gd name="T4" fmla="*/ 0 w 1403"/>
              <a:gd name="T5" fmla="*/ 0 h 3548"/>
              <a:gd name="T6" fmla="*/ 377 w 1403"/>
              <a:gd name="T7" fmla="*/ 0 h 3548"/>
              <a:gd name="T8" fmla="*/ 1403 w 1403"/>
              <a:gd name="T9" fmla="*/ 3548 h 3548"/>
            </a:gdLst>
            <a:ahLst/>
            <a:cxnLst>
              <a:cxn ang="0">
                <a:pos x="T0" y="T1"/>
              </a:cxn>
              <a:cxn ang="0">
                <a:pos x="T2" y="T3"/>
              </a:cxn>
              <a:cxn ang="0">
                <a:pos x="T4" y="T5"/>
              </a:cxn>
              <a:cxn ang="0">
                <a:pos x="T6" y="T7"/>
              </a:cxn>
              <a:cxn ang="0">
                <a:pos x="T8" y="T9"/>
              </a:cxn>
            </a:cxnLst>
            <a:rect l="0" t="0" r="r" b="b"/>
            <a:pathLst>
              <a:path w="1403" h="3548">
                <a:moveTo>
                  <a:pt x="1403" y="3548"/>
                </a:moveTo>
                <a:lnTo>
                  <a:pt x="0" y="3548"/>
                </a:lnTo>
                <a:lnTo>
                  <a:pt x="0" y="0"/>
                </a:lnTo>
                <a:lnTo>
                  <a:pt x="377" y="0"/>
                </a:lnTo>
                <a:lnTo>
                  <a:pt x="1403" y="35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hasCustomPrompt="1"/>
          </p:nvPr>
        </p:nvSpPr>
        <p:spPr>
          <a:xfrm>
            <a:off x="549275" y="1830745"/>
            <a:ext cx="11093450" cy="615553"/>
          </a:xfrm>
        </p:spPr>
        <p:txBody>
          <a:bodyPr anchor="b" anchorCtr="0"/>
          <a:lstStyle>
            <a:lvl1pPr algn="ctr">
              <a:defRPr sz="4000" cap="none" baseline="0">
                <a:solidFill>
                  <a:schemeClr val="tx2"/>
                </a:solidFill>
              </a:defRPr>
            </a:lvl1pPr>
          </a:lstStyle>
          <a:p>
            <a:r>
              <a:rPr lang="en-US" dirty="0"/>
              <a:t>Presentation Title</a:t>
            </a:r>
          </a:p>
        </p:txBody>
      </p:sp>
      <p:sp>
        <p:nvSpPr>
          <p:cNvPr id="3" name="Subtitle 2"/>
          <p:cNvSpPr>
            <a:spLocks noGrp="1"/>
          </p:cNvSpPr>
          <p:nvPr userDrawn="1">
            <p:ph type="subTitle" idx="1"/>
          </p:nvPr>
        </p:nvSpPr>
        <p:spPr>
          <a:xfrm>
            <a:off x="2547937" y="3886384"/>
            <a:ext cx="7096126" cy="482183"/>
          </a:xfrm>
        </p:spPr>
        <p:txBody>
          <a:bodyPr wrap="square">
            <a:spAutoFit/>
          </a:bodyPr>
          <a:lstStyle>
            <a:lvl1pPr marL="0" indent="0" algn="ctr">
              <a:spcBef>
                <a:spcPts val="40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50" name="Rectangle 2049"/>
          <p:cNvSpPr/>
          <p:nvPr userDrawn="1"/>
        </p:nvSpPr>
        <p:spPr>
          <a:xfrm>
            <a:off x="0" y="0"/>
            <a:ext cx="12188952"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67" name="Freeform: Shape 44"/>
          <p:cNvSpPr>
            <a:spLocks/>
          </p:cNvSpPr>
          <p:nvPr userDrawn="1"/>
        </p:nvSpPr>
        <p:spPr bwMode="auto">
          <a:xfrm flipH="1">
            <a:off x="5775960" y="3392424"/>
            <a:ext cx="640080" cy="73152"/>
          </a:xfrm>
          <a:custGeom>
            <a:avLst/>
            <a:gdLst>
              <a:gd name="connsiteX0" fmla="*/ 833364 w 866779"/>
              <a:gd name="connsiteY0" fmla="*/ 91133 h 91133"/>
              <a:gd name="connsiteX1" fmla="*/ 0 w 866779"/>
              <a:gd name="connsiteY1" fmla="*/ 91133 h 91133"/>
              <a:gd name="connsiteX2" fmla="*/ 742 w 866779"/>
              <a:gd name="connsiteY2" fmla="*/ 89110 h 91133"/>
              <a:gd name="connsiteX3" fmla="*/ 0 w 866779"/>
              <a:gd name="connsiteY3" fmla="*/ 89108 h 91133"/>
              <a:gd name="connsiteX4" fmla="*/ 33416 w 866779"/>
              <a:gd name="connsiteY4" fmla="*/ 0 h 91133"/>
              <a:gd name="connsiteX5" fmla="*/ 866779 w 866779"/>
              <a:gd name="connsiteY5" fmla="*/ 0 h 91133"/>
              <a:gd name="connsiteX6" fmla="*/ 866037 w 866779"/>
              <a:gd name="connsiteY6" fmla="*/ 2024 h 91133"/>
              <a:gd name="connsiteX7" fmla="*/ 866779 w 866779"/>
              <a:gd name="connsiteY7" fmla="*/ 2025 h 9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779" h="91133">
                <a:moveTo>
                  <a:pt x="833364" y="91133"/>
                </a:moveTo>
                <a:lnTo>
                  <a:pt x="0" y="91133"/>
                </a:lnTo>
                <a:lnTo>
                  <a:pt x="742" y="89110"/>
                </a:lnTo>
                <a:lnTo>
                  <a:pt x="0" y="89108"/>
                </a:lnTo>
                <a:lnTo>
                  <a:pt x="33416" y="0"/>
                </a:lnTo>
                <a:lnTo>
                  <a:pt x="866779" y="0"/>
                </a:lnTo>
                <a:lnTo>
                  <a:pt x="866037" y="2024"/>
                </a:lnTo>
                <a:lnTo>
                  <a:pt x="866779" y="2025"/>
                </a:lnTo>
                <a:close/>
              </a:path>
            </a:pathLst>
          </a:custGeom>
          <a:gradFill flip="none" rotWithShape="1">
            <a:gsLst>
              <a:gs pos="100000">
                <a:srgbClr val="FDB515"/>
              </a:gs>
              <a:gs pos="0">
                <a:srgbClr val="EC008C"/>
              </a:gs>
            </a:gsLst>
            <a:lin ang="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 name="Text Placeholder 8"/>
          <p:cNvSpPr>
            <a:spLocks noGrp="1"/>
          </p:cNvSpPr>
          <p:nvPr>
            <p:ph type="body" sz="quarter" idx="10" hasCustomPrompt="1"/>
          </p:nvPr>
        </p:nvSpPr>
        <p:spPr>
          <a:xfrm>
            <a:off x="549275" y="2628076"/>
            <a:ext cx="11093450" cy="525463"/>
          </a:xfrm>
        </p:spPr>
        <p:txBody>
          <a:bodyPr/>
          <a:lstStyle>
            <a:lvl1pPr marL="0" indent="0" algn="ctr">
              <a:buFontTx/>
              <a:buNone/>
              <a:defRPr>
                <a:solidFill>
                  <a:schemeClr val="tx2"/>
                </a:solidFill>
              </a:defRPr>
            </a:lvl1pPr>
          </a:lstStyle>
          <a:p>
            <a:pPr lvl="0"/>
            <a:r>
              <a:rPr lang="en-US" dirty="0"/>
              <a:t>Click to edit Master subtitle style</a:t>
            </a:r>
          </a:p>
        </p:txBody>
      </p:sp>
      <p:pic>
        <p:nvPicPr>
          <p:cNvPr id="26" name="Picture 25"/>
          <p:cNvPicPr>
            <a:picLocks noChangeAspect="1"/>
          </p:cNvPicPr>
          <p:nvPr userDrawn="1"/>
        </p:nvPicPr>
        <p:blipFill>
          <a:blip r:embed="rId2"/>
          <a:stretch>
            <a:fillRect/>
          </a:stretch>
        </p:blipFill>
        <p:spPr>
          <a:xfrm>
            <a:off x="5578846" y="5411980"/>
            <a:ext cx="1051560" cy="635839"/>
          </a:xfrm>
          <a:prstGeom prst="rect">
            <a:avLst/>
          </a:prstGeom>
        </p:spPr>
      </p:pic>
    </p:spTree>
    <p:extLst>
      <p:ext uri="{BB962C8B-B14F-4D97-AF65-F5344CB8AC3E}">
        <p14:creationId xmlns:p14="http://schemas.microsoft.com/office/powerpoint/2010/main" val="28786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Rectangle 10"/>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6" name="Picture 5"/>
          <p:cNvPicPr>
            <a:picLocks/>
          </p:cNvPicPr>
          <p:nvPr userDrawn="1"/>
        </p:nvPicPr>
        <p:blipFill>
          <a:blip r:embed="rId2"/>
          <a:stretch>
            <a:fillRect/>
          </a:stretch>
        </p:blipFill>
        <p:spPr>
          <a:xfrm>
            <a:off x="11454485" y="6382383"/>
            <a:ext cx="393012" cy="292608"/>
          </a:xfrm>
          <a:prstGeom prst="rect">
            <a:avLst/>
          </a:prstGeom>
        </p:spPr>
      </p:pic>
    </p:spTree>
    <p:extLst>
      <p:ext uri="{BB962C8B-B14F-4D97-AF65-F5344CB8AC3E}">
        <p14:creationId xmlns:p14="http://schemas.microsoft.com/office/powerpoint/2010/main" val="131988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no side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p:cNvPicPr>
          <p:nvPr userDrawn="1"/>
        </p:nvPicPr>
        <p:blipFill>
          <a:blip r:embed="rId2"/>
          <a:stretch>
            <a:fillRect/>
          </a:stretch>
        </p:blipFill>
        <p:spPr>
          <a:xfrm>
            <a:off x="11454485" y="6382383"/>
            <a:ext cx="393012" cy="292608"/>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11454485" y="6382383"/>
            <a:ext cx="393012" cy="292608"/>
          </a:xfrm>
          <a:prstGeom prst="rect">
            <a:avLst/>
          </a:prstGeom>
        </p:spPr>
      </p:pic>
    </p:spTree>
    <p:extLst>
      <p:ext uri="{BB962C8B-B14F-4D97-AF65-F5344CB8AC3E}">
        <p14:creationId xmlns:p14="http://schemas.microsoft.com/office/powerpoint/2010/main" val="420184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tlity 1">
    <p:spTree>
      <p:nvGrpSpPr>
        <p:cNvPr id="1" name=""/>
        <p:cNvGrpSpPr/>
        <p:nvPr/>
      </p:nvGrpSpPr>
      <p:grpSpPr>
        <a:xfrm>
          <a:off x="0" y="0"/>
          <a:ext cx="0" cy="0"/>
          <a:chOff x="0" y="0"/>
          <a:chExt cx="0" cy="0"/>
        </a:xfrm>
      </p:grpSpPr>
      <p:sp>
        <p:nvSpPr>
          <p:cNvPr id="2" name="Title 1"/>
          <p:cNvSpPr>
            <a:spLocks noGrp="1"/>
          </p:cNvSpPr>
          <p:nvPr>
            <p:ph type="title"/>
          </p:nvPr>
        </p:nvSpPr>
        <p:spPr>
          <a:xfrm>
            <a:off x="546521" y="1759744"/>
            <a:ext cx="4707650" cy="1231106"/>
          </a:xfrm>
        </p:spPr>
        <p:txBody>
          <a:bodyPr anchor="b"/>
          <a:lstStyle>
            <a:lvl1pPr>
              <a:defRPr sz="4000">
                <a:solidFill>
                  <a:schemeClr val="tx2"/>
                </a:solidFill>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547688" y="3829545"/>
            <a:ext cx="4709160" cy="719138"/>
          </a:xfrm>
        </p:spPr>
        <p:txBody>
          <a:bodyPr>
            <a:noAutofit/>
          </a:bodyPr>
          <a:lstStyle>
            <a:lvl1pPr marL="0" indent="0">
              <a:lnSpc>
                <a:spcPct val="100000"/>
              </a:lnSpc>
              <a:buNone/>
              <a:defRPr sz="2000"/>
            </a:lvl1pPr>
          </a:lstStyle>
          <a:p>
            <a:pPr lvl="0"/>
            <a:r>
              <a:rPr lang="en-US" dirty="0"/>
              <a:t>Body Header text</a:t>
            </a:r>
          </a:p>
        </p:txBody>
      </p:sp>
      <p:sp>
        <p:nvSpPr>
          <p:cNvPr id="8" name="Freeform: Shape 44"/>
          <p:cNvSpPr>
            <a:spLocks/>
          </p:cNvSpPr>
          <p:nvPr userDrawn="1"/>
        </p:nvSpPr>
        <p:spPr bwMode="auto">
          <a:xfrm flipH="1">
            <a:off x="546521" y="3373621"/>
            <a:ext cx="640080" cy="73152"/>
          </a:xfrm>
          <a:custGeom>
            <a:avLst/>
            <a:gdLst>
              <a:gd name="connsiteX0" fmla="*/ 833364 w 866779"/>
              <a:gd name="connsiteY0" fmla="*/ 91133 h 91133"/>
              <a:gd name="connsiteX1" fmla="*/ 0 w 866779"/>
              <a:gd name="connsiteY1" fmla="*/ 91133 h 91133"/>
              <a:gd name="connsiteX2" fmla="*/ 742 w 866779"/>
              <a:gd name="connsiteY2" fmla="*/ 89110 h 91133"/>
              <a:gd name="connsiteX3" fmla="*/ 0 w 866779"/>
              <a:gd name="connsiteY3" fmla="*/ 89108 h 91133"/>
              <a:gd name="connsiteX4" fmla="*/ 33416 w 866779"/>
              <a:gd name="connsiteY4" fmla="*/ 0 h 91133"/>
              <a:gd name="connsiteX5" fmla="*/ 866779 w 866779"/>
              <a:gd name="connsiteY5" fmla="*/ 0 h 91133"/>
              <a:gd name="connsiteX6" fmla="*/ 866037 w 866779"/>
              <a:gd name="connsiteY6" fmla="*/ 2024 h 91133"/>
              <a:gd name="connsiteX7" fmla="*/ 866779 w 866779"/>
              <a:gd name="connsiteY7" fmla="*/ 2025 h 9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779" h="91133">
                <a:moveTo>
                  <a:pt x="833364" y="91133"/>
                </a:moveTo>
                <a:lnTo>
                  <a:pt x="0" y="91133"/>
                </a:lnTo>
                <a:lnTo>
                  <a:pt x="742" y="89110"/>
                </a:lnTo>
                <a:lnTo>
                  <a:pt x="0" y="89108"/>
                </a:lnTo>
                <a:lnTo>
                  <a:pt x="33416" y="0"/>
                </a:lnTo>
                <a:lnTo>
                  <a:pt x="866779" y="0"/>
                </a:lnTo>
                <a:lnTo>
                  <a:pt x="866037" y="2024"/>
                </a:lnTo>
                <a:lnTo>
                  <a:pt x="866779" y="2025"/>
                </a:lnTo>
                <a:close/>
              </a:path>
            </a:pathLst>
          </a:custGeom>
          <a:gradFill flip="none" rotWithShape="1">
            <a:gsLst>
              <a:gs pos="100000">
                <a:srgbClr val="FDB515"/>
              </a:gs>
              <a:gs pos="0">
                <a:srgbClr val="EC008C"/>
              </a:gs>
            </a:gsLst>
            <a:lin ang="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7" name="Picture 6"/>
          <p:cNvPicPr>
            <a:picLocks/>
          </p:cNvPicPr>
          <p:nvPr userDrawn="1"/>
        </p:nvPicPr>
        <p:blipFill>
          <a:blip r:embed="rId2"/>
          <a:stretch>
            <a:fillRect/>
          </a:stretch>
        </p:blipFill>
        <p:spPr>
          <a:xfrm>
            <a:off x="11454485" y="6382383"/>
            <a:ext cx="393012" cy="292608"/>
          </a:xfrm>
          <a:prstGeom prst="rect">
            <a:avLst/>
          </a:prstGeom>
        </p:spPr>
      </p:pic>
    </p:spTree>
    <p:extLst>
      <p:ext uri="{BB962C8B-B14F-4D97-AF65-F5344CB8AC3E}">
        <p14:creationId xmlns:p14="http://schemas.microsoft.com/office/powerpoint/2010/main" val="91206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tlity 2">
    <p:spTree>
      <p:nvGrpSpPr>
        <p:cNvPr id="1" name=""/>
        <p:cNvGrpSpPr/>
        <p:nvPr/>
      </p:nvGrpSpPr>
      <p:grpSpPr>
        <a:xfrm>
          <a:off x="0" y="0"/>
          <a:ext cx="0" cy="0"/>
          <a:chOff x="0" y="0"/>
          <a:chExt cx="0" cy="0"/>
        </a:xfrm>
      </p:grpSpPr>
      <p:sp>
        <p:nvSpPr>
          <p:cNvPr id="14" name="Freeform: Shape 13"/>
          <p:cNvSpPr>
            <a:spLocks/>
          </p:cNvSpPr>
          <p:nvPr userDrawn="1"/>
        </p:nvSpPr>
        <p:spPr bwMode="white">
          <a:xfrm>
            <a:off x="0" y="1587"/>
            <a:ext cx="6607952" cy="6856413"/>
          </a:xfrm>
          <a:custGeom>
            <a:avLst/>
            <a:gdLst>
              <a:gd name="connsiteX0" fmla="*/ 0 w 6607952"/>
              <a:gd name="connsiteY0" fmla="*/ 0 h 6856413"/>
              <a:gd name="connsiteX1" fmla="*/ 4144152 w 6607952"/>
              <a:gd name="connsiteY1" fmla="*/ 0 h 6856413"/>
              <a:gd name="connsiteX2" fmla="*/ 6607952 w 6607952"/>
              <a:gd name="connsiteY2" fmla="*/ 6856413 h 6856413"/>
              <a:gd name="connsiteX3" fmla="*/ 0 w 6607952"/>
              <a:gd name="connsiteY3" fmla="*/ 6856413 h 6856413"/>
            </a:gdLst>
            <a:ahLst/>
            <a:cxnLst>
              <a:cxn ang="0">
                <a:pos x="connsiteX0" y="connsiteY0"/>
              </a:cxn>
              <a:cxn ang="0">
                <a:pos x="connsiteX1" y="connsiteY1"/>
              </a:cxn>
              <a:cxn ang="0">
                <a:pos x="connsiteX2" y="connsiteY2"/>
              </a:cxn>
              <a:cxn ang="0">
                <a:pos x="connsiteX3" y="connsiteY3"/>
              </a:cxn>
            </a:cxnLst>
            <a:rect l="l" t="t" r="r" b="b"/>
            <a:pathLst>
              <a:path w="6607952" h="6856413">
                <a:moveTo>
                  <a:pt x="0" y="0"/>
                </a:moveTo>
                <a:lnTo>
                  <a:pt x="4144152" y="0"/>
                </a:lnTo>
                <a:lnTo>
                  <a:pt x="6607952" y="6856413"/>
                </a:lnTo>
                <a:lnTo>
                  <a:pt x="0" y="6856413"/>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title"/>
          </p:nvPr>
        </p:nvSpPr>
        <p:spPr>
          <a:xfrm>
            <a:off x="546521" y="1144191"/>
            <a:ext cx="3568279" cy="1846659"/>
          </a:xfrm>
        </p:spPr>
        <p:txBody>
          <a:bodyPr anchor="b"/>
          <a:lstStyle>
            <a:lvl1pPr>
              <a:defRPr sz="4000">
                <a:solidFill>
                  <a:schemeClr val="bg1"/>
                </a:solidFill>
              </a:defRPr>
            </a:lvl1pPr>
          </a:lstStyle>
          <a:p>
            <a:r>
              <a:rPr lang="en-US"/>
              <a:t>Click to edit Master title style</a:t>
            </a:r>
            <a:endParaRPr lang="en-US" dirty="0"/>
          </a:p>
        </p:txBody>
      </p:sp>
      <p:sp>
        <p:nvSpPr>
          <p:cNvPr id="10" name="Rectangle 9"/>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Text Placeholder 4"/>
          <p:cNvSpPr>
            <a:spLocks noGrp="1"/>
          </p:cNvSpPr>
          <p:nvPr>
            <p:ph type="body" sz="quarter" idx="10" hasCustomPrompt="1"/>
          </p:nvPr>
        </p:nvSpPr>
        <p:spPr>
          <a:xfrm>
            <a:off x="547688" y="3829545"/>
            <a:ext cx="3567112" cy="719138"/>
          </a:xfrm>
        </p:spPr>
        <p:txBody>
          <a:bodyPr>
            <a:noAutofit/>
          </a:bodyPr>
          <a:lstStyle>
            <a:lvl1pPr marL="0" indent="0">
              <a:lnSpc>
                <a:spcPct val="100000"/>
              </a:lnSpc>
              <a:buNone/>
              <a:defRPr sz="2000">
                <a:solidFill>
                  <a:schemeClr val="bg1"/>
                </a:solidFill>
              </a:defRPr>
            </a:lvl1pPr>
          </a:lstStyle>
          <a:p>
            <a:pPr lvl="0"/>
            <a:r>
              <a:rPr lang="en-US" dirty="0"/>
              <a:t>Body Header text</a:t>
            </a:r>
          </a:p>
        </p:txBody>
      </p:sp>
      <p:sp>
        <p:nvSpPr>
          <p:cNvPr id="18" name="Footer Placeholder 3"/>
          <p:cNvSpPr txBox="1">
            <a:spLocks/>
          </p:cNvSpPr>
          <p:nvPr userDrawn="1"/>
        </p:nvSpPr>
        <p:spPr>
          <a:xfrm>
            <a:off x="1178533" y="6347385"/>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B3B0C4"/>
                </a:solidFill>
              </a:rPr>
              <a:t>Information Security Level 2 – Sensitive</a:t>
            </a:r>
            <a:br>
              <a:rPr lang="en-US" dirty="0">
                <a:solidFill>
                  <a:srgbClr val="B3B0C4"/>
                </a:solidFill>
              </a:rPr>
            </a:br>
            <a:r>
              <a:rPr lang="en-US" dirty="0">
                <a:solidFill>
                  <a:srgbClr val="B3B0C4"/>
                </a:solidFill>
              </a:rPr>
              <a:t>© 2017 – Proprietary &amp; Confidential Information of Amdocs</a:t>
            </a:r>
          </a:p>
        </p:txBody>
      </p:sp>
      <p:sp>
        <p:nvSpPr>
          <p:cNvPr id="19" name="Freeform: Shape 44"/>
          <p:cNvSpPr>
            <a:spLocks/>
          </p:cNvSpPr>
          <p:nvPr userDrawn="1"/>
        </p:nvSpPr>
        <p:spPr bwMode="auto">
          <a:xfrm flipH="1">
            <a:off x="546521" y="3373621"/>
            <a:ext cx="640080" cy="73152"/>
          </a:xfrm>
          <a:custGeom>
            <a:avLst/>
            <a:gdLst>
              <a:gd name="connsiteX0" fmla="*/ 833364 w 866779"/>
              <a:gd name="connsiteY0" fmla="*/ 91133 h 91133"/>
              <a:gd name="connsiteX1" fmla="*/ 0 w 866779"/>
              <a:gd name="connsiteY1" fmla="*/ 91133 h 91133"/>
              <a:gd name="connsiteX2" fmla="*/ 742 w 866779"/>
              <a:gd name="connsiteY2" fmla="*/ 89110 h 91133"/>
              <a:gd name="connsiteX3" fmla="*/ 0 w 866779"/>
              <a:gd name="connsiteY3" fmla="*/ 89108 h 91133"/>
              <a:gd name="connsiteX4" fmla="*/ 33416 w 866779"/>
              <a:gd name="connsiteY4" fmla="*/ 0 h 91133"/>
              <a:gd name="connsiteX5" fmla="*/ 866779 w 866779"/>
              <a:gd name="connsiteY5" fmla="*/ 0 h 91133"/>
              <a:gd name="connsiteX6" fmla="*/ 866037 w 866779"/>
              <a:gd name="connsiteY6" fmla="*/ 2024 h 91133"/>
              <a:gd name="connsiteX7" fmla="*/ 866779 w 866779"/>
              <a:gd name="connsiteY7" fmla="*/ 2025 h 9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779" h="91133">
                <a:moveTo>
                  <a:pt x="833364" y="91133"/>
                </a:moveTo>
                <a:lnTo>
                  <a:pt x="0" y="91133"/>
                </a:lnTo>
                <a:lnTo>
                  <a:pt x="742" y="89110"/>
                </a:lnTo>
                <a:lnTo>
                  <a:pt x="0" y="89108"/>
                </a:lnTo>
                <a:lnTo>
                  <a:pt x="33416" y="0"/>
                </a:lnTo>
                <a:lnTo>
                  <a:pt x="866779" y="0"/>
                </a:lnTo>
                <a:lnTo>
                  <a:pt x="866037" y="2024"/>
                </a:lnTo>
                <a:lnTo>
                  <a:pt x="866779" y="2025"/>
                </a:lnTo>
                <a:close/>
              </a:path>
            </a:pathLst>
          </a:custGeom>
          <a:solidFill>
            <a:schemeClr val="bg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11" name="Picture 10"/>
          <p:cNvPicPr>
            <a:picLocks/>
          </p:cNvPicPr>
          <p:nvPr userDrawn="1"/>
        </p:nvPicPr>
        <p:blipFill>
          <a:blip r:embed="rId2"/>
          <a:stretch>
            <a:fillRect/>
          </a:stretch>
        </p:blipFill>
        <p:spPr>
          <a:xfrm>
            <a:off x="11454485" y="6382383"/>
            <a:ext cx="393012" cy="292608"/>
          </a:xfrm>
          <a:prstGeom prst="rect">
            <a:avLst/>
          </a:prstGeom>
        </p:spPr>
      </p:pic>
      <p:sp>
        <p:nvSpPr>
          <p:cNvPr id="12" name="Footer Placeholder 3"/>
          <p:cNvSpPr txBox="1">
            <a:spLocks/>
          </p:cNvSpPr>
          <p:nvPr userDrawn="1"/>
        </p:nvSpPr>
        <p:spPr>
          <a:xfrm>
            <a:off x="548640" y="6347385"/>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rgbClr val="B3B0C4"/>
                </a:solidFill>
              </a:rPr>
              <a:t>‹Nr.›</a:t>
            </a:fld>
            <a:endParaRPr lang="en-US" sz="1200" dirty="0">
              <a:solidFill>
                <a:srgbClr val="B3B0C4"/>
              </a:solidFill>
            </a:endParaRPr>
          </a:p>
        </p:txBody>
      </p:sp>
    </p:spTree>
    <p:extLst>
      <p:ext uri="{BB962C8B-B14F-4D97-AF65-F5344CB8AC3E}">
        <p14:creationId xmlns:p14="http://schemas.microsoft.com/office/powerpoint/2010/main" val="231776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Utility 3">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873240" y="0"/>
            <a:ext cx="5318760" cy="6858000"/>
          </a:xfrm>
          <a:prstGeom prst="rect">
            <a:avLst/>
          </a:prstGeom>
        </p:spPr>
      </p:pic>
      <p:sp useBgFill="1">
        <p:nvSpPr>
          <p:cNvPr id="9" name="Freeform: Shape 8"/>
          <p:cNvSpPr>
            <a:spLocks/>
          </p:cNvSpPr>
          <p:nvPr userDrawn="1"/>
        </p:nvSpPr>
        <p:spPr bwMode="white">
          <a:xfrm>
            <a:off x="4087906" y="794"/>
            <a:ext cx="5312070" cy="6857206"/>
          </a:xfrm>
          <a:custGeom>
            <a:avLst/>
            <a:gdLst>
              <a:gd name="connsiteX0" fmla="*/ 0 w 5312070"/>
              <a:gd name="connsiteY0" fmla="*/ 0 h 6857206"/>
              <a:gd name="connsiteX1" fmla="*/ 2848270 w 5312070"/>
              <a:gd name="connsiteY1" fmla="*/ 0 h 6857206"/>
              <a:gd name="connsiteX2" fmla="*/ 5312070 w 5312070"/>
              <a:gd name="connsiteY2" fmla="*/ 6857206 h 6857206"/>
              <a:gd name="connsiteX3" fmla="*/ 0 w 5312070"/>
              <a:gd name="connsiteY3" fmla="*/ 6857206 h 6857206"/>
            </a:gdLst>
            <a:ahLst/>
            <a:cxnLst>
              <a:cxn ang="0">
                <a:pos x="connsiteX0" y="connsiteY0"/>
              </a:cxn>
              <a:cxn ang="0">
                <a:pos x="connsiteX1" y="connsiteY1"/>
              </a:cxn>
              <a:cxn ang="0">
                <a:pos x="connsiteX2" y="connsiteY2"/>
              </a:cxn>
              <a:cxn ang="0">
                <a:pos x="connsiteX3" y="connsiteY3"/>
              </a:cxn>
            </a:cxnLst>
            <a:rect l="l" t="t" r="r" b="b"/>
            <a:pathLst>
              <a:path w="5312070" h="6857206">
                <a:moveTo>
                  <a:pt x="0" y="0"/>
                </a:moveTo>
                <a:lnTo>
                  <a:pt x="2848270" y="0"/>
                </a:lnTo>
                <a:lnTo>
                  <a:pt x="5312070" y="6857206"/>
                </a:lnTo>
                <a:lnTo>
                  <a:pt x="0" y="6857206"/>
                </a:lnTo>
                <a:close/>
              </a:path>
            </a:pathLst>
          </a:custGeom>
          <a:ln>
            <a:noFill/>
          </a:ln>
        </p:spPr>
        <p:txBody>
          <a:bodyPr vert="horz" wrap="square" lIns="91440" tIns="45720" rIns="91440" bIns="45720" numCol="1" anchor="t" anchorCtr="0" compatLnSpc="1">
            <a:prstTxWarp prst="textNoShape">
              <a:avLst/>
            </a:prstTxWarp>
            <a:noAutofit/>
          </a:bodyPr>
          <a:lstStyle/>
          <a:p>
            <a:endParaRPr lang="en-US">
              <a:solidFill>
                <a:schemeClr val="bg1"/>
              </a:solidFill>
            </a:endParaRPr>
          </a:p>
        </p:txBody>
      </p:sp>
      <p:pic>
        <p:nvPicPr>
          <p:cNvPr id="11" name="Picture 10"/>
          <p:cNvPicPr>
            <a:picLocks/>
          </p:cNvPicPr>
          <p:nvPr userDrawn="1"/>
        </p:nvPicPr>
        <p:blipFill>
          <a:blip r:embed="rId3"/>
          <a:stretch>
            <a:fillRect/>
          </a:stretch>
        </p:blipFill>
        <p:spPr>
          <a:xfrm>
            <a:off x="11454485" y="6382383"/>
            <a:ext cx="393012" cy="29260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46521" y="1524000"/>
            <a:ext cx="11091672" cy="1392176"/>
          </a:xfrm>
        </p:spPr>
        <p:txBody>
          <a:bodyPr>
            <a:sp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10938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1">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stretch>
            <a:fillRect/>
          </a:stretch>
        </p:blipFill>
        <p:spPr>
          <a:xfrm>
            <a:off x="4122420" y="0"/>
            <a:ext cx="8069580" cy="6858000"/>
          </a:xfrm>
          <a:prstGeom prst="rect">
            <a:avLst/>
          </a:prstGeom>
        </p:spPr>
      </p:pic>
      <p:sp>
        <p:nvSpPr>
          <p:cNvPr id="31" name="Freeform: Shape 13"/>
          <p:cNvSpPr>
            <a:spLocks/>
          </p:cNvSpPr>
          <p:nvPr userDrawn="1"/>
        </p:nvSpPr>
        <p:spPr bwMode="white">
          <a:xfrm>
            <a:off x="0" y="794"/>
            <a:ext cx="6607952" cy="6857206"/>
          </a:xfrm>
          <a:custGeom>
            <a:avLst/>
            <a:gdLst>
              <a:gd name="connsiteX0" fmla="*/ 0 w 6607952"/>
              <a:gd name="connsiteY0" fmla="*/ 0 h 6856413"/>
              <a:gd name="connsiteX1" fmla="*/ 4144152 w 6607952"/>
              <a:gd name="connsiteY1" fmla="*/ 0 h 6856413"/>
              <a:gd name="connsiteX2" fmla="*/ 6607952 w 6607952"/>
              <a:gd name="connsiteY2" fmla="*/ 6856413 h 6856413"/>
              <a:gd name="connsiteX3" fmla="*/ 0 w 6607952"/>
              <a:gd name="connsiteY3" fmla="*/ 6856413 h 6856413"/>
            </a:gdLst>
            <a:ahLst/>
            <a:cxnLst>
              <a:cxn ang="0">
                <a:pos x="connsiteX0" y="connsiteY0"/>
              </a:cxn>
              <a:cxn ang="0">
                <a:pos x="connsiteX1" y="connsiteY1"/>
              </a:cxn>
              <a:cxn ang="0">
                <a:pos x="connsiteX2" y="connsiteY2"/>
              </a:cxn>
              <a:cxn ang="0">
                <a:pos x="connsiteX3" y="connsiteY3"/>
              </a:cxn>
            </a:cxnLst>
            <a:rect l="l" t="t" r="r" b="b"/>
            <a:pathLst>
              <a:path w="6607952" h="6856413">
                <a:moveTo>
                  <a:pt x="0" y="0"/>
                </a:moveTo>
                <a:lnTo>
                  <a:pt x="4144152" y="0"/>
                </a:lnTo>
                <a:lnTo>
                  <a:pt x="6607952" y="6856413"/>
                </a:lnTo>
                <a:lnTo>
                  <a:pt x="0" y="6856413"/>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solidFill>
                <a:schemeClr val="bg1"/>
              </a:solidFill>
            </a:endParaRPr>
          </a:p>
        </p:txBody>
      </p:sp>
      <p:sp>
        <p:nvSpPr>
          <p:cNvPr id="8" name="Freeform 6"/>
          <p:cNvSpPr>
            <a:spLocks noEditPoints="1"/>
          </p:cNvSpPr>
          <p:nvPr userDrawn="1"/>
        </p:nvSpPr>
        <p:spPr bwMode="auto">
          <a:xfrm>
            <a:off x="1588" y="1588"/>
            <a:ext cx="12188825" cy="6858000"/>
          </a:xfrm>
          <a:custGeom>
            <a:avLst/>
            <a:gdLst>
              <a:gd name="T0" fmla="*/ 7678 w 7678"/>
              <a:gd name="T1" fmla="*/ 0 h 4320"/>
              <a:gd name="T2" fmla="*/ 0 w 7678"/>
              <a:gd name="T3" fmla="*/ 0 h 4320"/>
              <a:gd name="T4" fmla="*/ 0 w 7678"/>
              <a:gd name="T5" fmla="*/ 379 h 4320"/>
              <a:gd name="T6" fmla="*/ 176 w 7678"/>
              <a:gd name="T7" fmla="*/ 379 h 4320"/>
              <a:gd name="T8" fmla="*/ 1216 w 7678"/>
              <a:gd name="T9" fmla="*/ 3929 h 4320"/>
              <a:gd name="T10" fmla="*/ 0 w 7678"/>
              <a:gd name="T11" fmla="*/ 3929 h 4320"/>
              <a:gd name="T12" fmla="*/ 0 w 7678"/>
              <a:gd name="T13" fmla="*/ 4320 h 4320"/>
              <a:gd name="T14" fmla="*/ 7678 w 7678"/>
              <a:gd name="T15" fmla="*/ 4320 h 4320"/>
              <a:gd name="T16" fmla="*/ 1510 w 7678"/>
              <a:gd name="T17" fmla="*/ 3929 h 4320"/>
              <a:gd name="T18" fmla="*/ 469 w 7678"/>
              <a:gd name="T19" fmla="*/ 379 h 4320"/>
              <a:gd name="T20" fmla="*/ 808 w 7678"/>
              <a:gd name="T21" fmla="*/ 379 h 4320"/>
              <a:gd name="T22" fmla="*/ 1848 w 7678"/>
              <a:gd name="T23" fmla="*/ 3929 h 4320"/>
              <a:gd name="T24" fmla="*/ 1510 w 7678"/>
              <a:gd name="T25" fmla="*/ 3929 h 4320"/>
              <a:gd name="T26" fmla="*/ 2170 w 7678"/>
              <a:gd name="T27" fmla="*/ 3929 h 4320"/>
              <a:gd name="T28" fmla="*/ 1130 w 7678"/>
              <a:gd name="T29" fmla="*/ 379 h 4320"/>
              <a:gd name="T30" fmla="*/ 3421 w 7678"/>
              <a:gd name="T31" fmla="*/ 379 h 4320"/>
              <a:gd name="T32" fmla="*/ 4461 w 7678"/>
              <a:gd name="T33" fmla="*/ 3929 h 4320"/>
              <a:gd name="T34" fmla="*/ 2170 w 7678"/>
              <a:gd name="T35" fmla="*/ 3929 h 4320"/>
              <a:gd name="T36" fmla="*/ 4519 w 7678"/>
              <a:gd name="T37" fmla="*/ 3929 h 4320"/>
              <a:gd name="T38" fmla="*/ 3479 w 7678"/>
              <a:gd name="T39" fmla="*/ 379 h 4320"/>
              <a:gd name="T40" fmla="*/ 3542 w 7678"/>
              <a:gd name="T41" fmla="*/ 379 h 4320"/>
              <a:gd name="T42" fmla="*/ 4583 w 7678"/>
              <a:gd name="T43" fmla="*/ 3929 h 4320"/>
              <a:gd name="T44" fmla="*/ 4519 w 7678"/>
              <a:gd name="T45" fmla="*/ 3929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78" h="4320">
                <a:moveTo>
                  <a:pt x="7678" y="0"/>
                </a:moveTo>
                <a:lnTo>
                  <a:pt x="0" y="0"/>
                </a:lnTo>
                <a:lnTo>
                  <a:pt x="0" y="379"/>
                </a:lnTo>
                <a:lnTo>
                  <a:pt x="176" y="379"/>
                </a:lnTo>
                <a:lnTo>
                  <a:pt x="1216" y="3929"/>
                </a:lnTo>
                <a:lnTo>
                  <a:pt x="0" y="3929"/>
                </a:lnTo>
                <a:lnTo>
                  <a:pt x="0" y="4320"/>
                </a:lnTo>
                <a:lnTo>
                  <a:pt x="7678" y="4320"/>
                </a:lnTo>
                <a:moveTo>
                  <a:pt x="1510" y="3929"/>
                </a:moveTo>
                <a:lnTo>
                  <a:pt x="469" y="379"/>
                </a:lnTo>
                <a:lnTo>
                  <a:pt x="808" y="379"/>
                </a:lnTo>
                <a:lnTo>
                  <a:pt x="1848" y="3929"/>
                </a:lnTo>
                <a:lnTo>
                  <a:pt x="1510" y="3929"/>
                </a:lnTo>
                <a:moveTo>
                  <a:pt x="2170" y="3929"/>
                </a:moveTo>
                <a:lnTo>
                  <a:pt x="1130" y="379"/>
                </a:lnTo>
                <a:lnTo>
                  <a:pt x="3421" y="379"/>
                </a:lnTo>
                <a:lnTo>
                  <a:pt x="4461" y="3929"/>
                </a:lnTo>
                <a:lnTo>
                  <a:pt x="2170" y="3929"/>
                </a:lnTo>
                <a:moveTo>
                  <a:pt x="4519" y="3929"/>
                </a:moveTo>
                <a:lnTo>
                  <a:pt x="3479" y="379"/>
                </a:lnTo>
                <a:lnTo>
                  <a:pt x="3542" y="379"/>
                </a:lnTo>
                <a:lnTo>
                  <a:pt x="4583" y="3929"/>
                </a:lnTo>
                <a:lnTo>
                  <a:pt x="4519" y="39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ext Placeholder 4"/>
          <p:cNvSpPr>
            <a:spLocks noGrp="1"/>
          </p:cNvSpPr>
          <p:nvPr>
            <p:ph type="body" sz="quarter" idx="10" hasCustomPrompt="1"/>
          </p:nvPr>
        </p:nvSpPr>
        <p:spPr>
          <a:xfrm>
            <a:off x="547688" y="3829545"/>
            <a:ext cx="4709160" cy="719138"/>
          </a:xfrm>
        </p:spPr>
        <p:txBody>
          <a:bodyPr>
            <a:noAutofit/>
          </a:bodyPr>
          <a:lstStyle>
            <a:lvl1pPr marL="0" indent="0">
              <a:lnSpc>
                <a:spcPct val="100000"/>
              </a:lnSpc>
              <a:buNone/>
              <a:defRPr sz="2000">
                <a:solidFill>
                  <a:schemeClr val="tx2"/>
                </a:solidFill>
              </a:defRPr>
            </a:lvl1pPr>
          </a:lstStyle>
          <a:p>
            <a:pPr lvl="0"/>
            <a:r>
              <a:rPr lang="en-US" dirty="0"/>
              <a:t>Body Header text</a:t>
            </a:r>
          </a:p>
        </p:txBody>
      </p:sp>
      <p:sp>
        <p:nvSpPr>
          <p:cNvPr id="20" name="Freeform: Shape 44"/>
          <p:cNvSpPr>
            <a:spLocks/>
          </p:cNvSpPr>
          <p:nvPr userDrawn="1"/>
        </p:nvSpPr>
        <p:spPr bwMode="auto">
          <a:xfrm flipH="1">
            <a:off x="546521" y="3373621"/>
            <a:ext cx="640080" cy="73152"/>
          </a:xfrm>
          <a:custGeom>
            <a:avLst/>
            <a:gdLst>
              <a:gd name="connsiteX0" fmla="*/ 833364 w 866779"/>
              <a:gd name="connsiteY0" fmla="*/ 91133 h 91133"/>
              <a:gd name="connsiteX1" fmla="*/ 0 w 866779"/>
              <a:gd name="connsiteY1" fmla="*/ 91133 h 91133"/>
              <a:gd name="connsiteX2" fmla="*/ 742 w 866779"/>
              <a:gd name="connsiteY2" fmla="*/ 89110 h 91133"/>
              <a:gd name="connsiteX3" fmla="*/ 0 w 866779"/>
              <a:gd name="connsiteY3" fmla="*/ 89108 h 91133"/>
              <a:gd name="connsiteX4" fmla="*/ 33416 w 866779"/>
              <a:gd name="connsiteY4" fmla="*/ 0 h 91133"/>
              <a:gd name="connsiteX5" fmla="*/ 866779 w 866779"/>
              <a:gd name="connsiteY5" fmla="*/ 0 h 91133"/>
              <a:gd name="connsiteX6" fmla="*/ 866037 w 866779"/>
              <a:gd name="connsiteY6" fmla="*/ 2024 h 91133"/>
              <a:gd name="connsiteX7" fmla="*/ 866779 w 866779"/>
              <a:gd name="connsiteY7" fmla="*/ 2025 h 9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779" h="91133">
                <a:moveTo>
                  <a:pt x="833364" y="91133"/>
                </a:moveTo>
                <a:lnTo>
                  <a:pt x="0" y="91133"/>
                </a:lnTo>
                <a:lnTo>
                  <a:pt x="742" y="89110"/>
                </a:lnTo>
                <a:lnTo>
                  <a:pt x="0" y="89108"/>
                </a:lnTo>
                <a:lnTo>
                  <a:pt x="33416" y="0"/>
                </a:lnTo>
                <a:lnTo>
                  <a:pt x="866779" y="0"/>
                </a:lnTo>
                <a:lnTo>
                  <a:pt x="866037" y="2024"/>
                </a:lnTo>
                <a:lnTo>
                  <a:pt x="866779" y="2025"/>
                </a:lnTo>
                <a:close/>
              </a:path>
            </a:pathLst>
          </a:custGeom>
          <a:solidFill>
            <a:schemeClr val="tx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6" name="Title 5"/>
          <p:cNvSpPr>
            <a:spLocks noGrp="1"/>
          </p:cNvSpPr>
          <p:nvPr>
            <p:ph type="title"/>
          </p:nvPr>
        </p:nvSpPr>
        <p:spPr>
          <a:xfrm>
            <a:off x="546521" y="1759744"/>
            <a:ext cx="4505770" cy="1231106"/>
          </a:xfrm>
        </p:spPr>
        <p:txBody>
          <a:bodyPr/>
          <a:lstStyle>
            <a:lvl1pPr algn="l" defTabSz="914400" rtl="0" eaLnBrk="1" latinLnBrk="0" hangingPunct="1">
              <a:lnSpc>
                <a:spcPct val="100000"/>
              </a:lnSpc>
              <a:spcBef>
                <a:spcPct val="0"/>
              </a:spcBef>
              <a:buNone/>
              <a:defRPr lang="en-US" sz="4000" b="1" kern="1200" dirty="0">
                <a:solidFill>
                  <a:schemeClr val="tx2"/>
                </a:solidFill>
                <a:latin typeface="+mj-lt"/>
                <a:ea typeface="+mj-ea"/>
                <a:cs typeface="+mj-cs"/>
              </a:defRPr>
            </a:lvl1pPr>
          </a:lstStyle>
          <a:p>
            <a:r>
              <a:rPr lang="en-US"/>
              <a:t>Click to edit Master title style</a:t>
            </a:r>
            <a:endParaRPr lang="en-US" dirty="0"/>
          </a:p>
        </p:txBody>
      </p:sp>
      <p:sp>
        <p:nvSpPr>
          <p:cNvPr id="26" name="Footer Placeholder 3"/>
          <p:cNvSpPr txBox="1">
            <a:spLocks/>
          </p:cNvSpPr>
          <p:nvPr userDrawn="1"/>
        </p:nvSpPr>
        <p:spPr>
          <a:xfrm>
            <a:off x="1178533" y="6347385"/>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6E7CA0"/>
                </a:solidFill>
              </a:rPr>
              <a:t>Information Security Level 2 – Sensitive</a:t>
            </a:r>
            <a:br>
              <a:rPr lang="en-US" dirty="0">
                <a:solidFill>
                  <a:srgbClr val="6E7CA0"/>
                </a:solidFill>
              </a:rPr>
            </a:br>
            <a:r>
              <a:rPr lang="en-US" dirty="0">
                <a:solidFill>
                  <a:srgbClr val="6E7CA0"/>
                </a:solidFill>
              </a:rPr>
              <a:t>© 2017 – Proprietary &amp; Confidential Information of Amdocs</a:t>
            </a:r>
          </a:p>
        </p:txBody>
      </p:sp>
      <p:sp>
        <p:nvSpPr>
          <p:cNvPr id="30" name="Rectangle 29"/>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2" name="Picture 11"/>
          <p:cNvPicPr>
            <a:picLocks/>
          </p:cNvPicPr>
          <p:nvPr userDrawn="1"/>
        </p:nvPicPr>
        <p:blipFill>
          <a:blip r:embed="rId3"/>
          <a:stretch>
            <a:fillRect/>
          </a:stretch>
        </p:blipFill>
        <p:spPr>
          <a:xfrm>
            <a:off x="11454485" y="6382383"/>
            <a:ext cx="393012" cy="292607"/>
          </a:xfrm>
          <a:prstGeom prst="rect">
            <a:avLst/>
          </a:prstGeom>
        </p:spPr>
      </p:pic>
      <p:sp>
        <p:nvSpPr>
          <p:cNvPr id="13" name="Footer Placeholder 3"/>
          <p:cNvSpPr txBox="1">
            <a:spLocks/>
          </p:cNvSpPr>
          <p:nvPr userDrawn="1"/>
        </p:nvSpPr>
        <p:spPr>
          <a:xfrm>
            <a:off x="548640" y="6347385"/>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rgbClr val="6E7CA0"/>
                </a:solidFill>
              </a:rPr>
              <a:t>‹Nr.›</a:t>
            </a:fld>
            <a:endParaRPr lang="en-US" sz="1200" dirty="0">
              <a:solidFill>
                <a:srgbClr val="6E7CA0"/>
              </a:solidFill>
            </a:endParaRPr>
          </a:p>
        </p:txBody>
      </p:sp>
    </p:spTree>
    <p:extLst>
      <p:ext uri="{BB962C8B-B14F-4D97-AF65-F5344CB8AC3E}">
        <p14:creationId xmlns:p14="http://schemas.microsoft.com/office/powerpoint/2010/main" val="2653749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0" y="525780"/>
            <a:ext cx="7498080" cy="5806440"/>
          </a:xfrm>
          <a:prstGeom prst="rect">
            <a:avLst/>
          </a:prstGeom>
        </p:spPr>
      </p:pic>
      <p:sp>
        <p:nvSpPr>
          <p:cNvPr id="15" name="Freeform 5"/>
          <p:cNvSpPr>
            <a:spLocks noEditPoints="1"/>
          </p:cNvSpPr>
          <p:nvPr userDrawn="1"/>
        </p:nvSpPr>
        <p:spPr bwMode="auto">
          <a:xfrm>
            <a:off x="0" y="0"/>
            <a:ext cx="12214226" cy="6858000"/>
          </a:xfrm>
          <a:custGeom>
            <a:avLst/>
            <a:gdLst>
              <a:gd name="T0" fmla="*/ 0 w 7694"/>
              <a:gd name="T1" fmla="*/ 4320 h 4320"/>
              <a:gd name="T2" fmla="*/ 7694 w 7694"/>
              <a:gd name="T3" fmla="*/ 4320 h 4320"/>
              <a:gd name="T4" fmla="*/ 7694 w 7694"/>
              <a:gd name="T5" fmla="*/ 0 h 4320"/>
              <a:gd name="T6" fmla="*/ 0 w 7694"/>
              <a:gd name="T7" fmla="*/ 0 h 4320"/>
              <a:gd name="T8" fmla="*/ 0 w 7694"/>
              <a:gd name="T9" fmla="*/ 354 h 4320"/>
              <a:gd name="T10" fmla="*/ 179 w 7694"/>
              <a:gd name="T11" fmla="*/ 354 h 4320"/>
              <a:gd name="T12" fmla="*/ 1238 w 7694"/>
              <a:gd name="T13" fmla="*/ 3966 h 4320"/>
              <a:gd name="T14" fmla="*/ 0 w 7694"/>
              <a:gd name="T15" fmla="*/ 3966 h 4320"/>
              <a:gd name="T16" fmla="*/ 0 w 7694"/>
              <a:gd name="T17" fmla="*/ 4320 h 4320"/>
              <a:gd name="T18" fmla="*/ 3607 w 7694"/>
              <a:gd name="T19" fmla="*/ 354 h 4320"/>
              <a:gd name="T20" fmla="*/ 4668 w 7694"/>
              <a:gd name="T21" fmla="*/ 3966 h 4320"/>
              <a:gd name="T22" fmla="*/ 4604 w 7694"/>
              <a:gd name="T23" fmla="*/ 3966 h 4320"/>
              <a:gd name="T24" fmla="*/ 3543 w 7694"/>
              <a:gd name="T25" fmla="*/ 354 h 4320"/>
              <a:gd name="T26" fmla="*/ 3607 w 7694"/>
              <a:gd name="T27" fmla="*/ 354 h 4320"/>
              <a:gd name="T28" fmla="*/ 3485 w 7694"/>
              <a:gd name="T29" fmla="*/ 354 h 4320"/>
              <a:gd name="T30" fmla="*/ 4544 w 7694"/>
              <a:gd name="T31" fmla="*/ 3966 h 4320"/>
              <a:gd name="T32" fmla="*/ 2209 w 7694"/>
              <a:gd name="T33" fmla="*/ 3966 h 4320"/>
              <a:gd name="T34" fmla="*/ 1150 w 7694"/>
              <a:gd name="T35" fmla="*/ 354 h 4320"/>
              <a:gd name="T36" fmla="*/ 3485 w 7694"/>
              <a:gd name="T37" fmla="*/ 354 h 4320"/>
              <a:gd name="T38" fmla="*/ 478 w 7694"/>
              <a:gd name="T39" fmla="*/ 354 h 4320"/>
              <a:gd name="T40" fmla="*/ 822 w 7694"/>
              <a:gd name="T41" fmla="*/ 354 h 4320"/>
              <a:gd name="T42" fmla="*/ 1882 w 7694"/>
              <a:gd name="T43" fmla="*/ 3966 h 4320"/>
              <a:gd name="T44" fmla="*/ 1537 w 7694"/>
              <a:gd name="T45" fmla="*/ 3966 h 4320"/>
              <a:gd name="T46" fmla="*/ 478 w 7694"/>
              <a:gd name="T47" fmla="*/ 35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94" h="4320">
                <a:moveTo>
                  <a:pt x="0" y="4320"/>
                </a:moveTo>
                <a:lnTo>
                  <a:pt x="7694" y="4320"/>
                </a:lnTo>
                <a:lnTo>
                  <a:pt x="7694" y="0"/>
                </a:lnTo>
                <a:lnTo>
                  <a:pt x="0" y="0"/>
                </a:lnTo>
                <a:lnTo>
                  <a:pt x="0" y="354"/>
                </a:lnTo>
                <a:lnTo>
                  <a:pt x="179" y="354"/>
                </a:lnTo>
                <a:lnTo>
                  <a:pt x="1238" y="3966"/>
                </a:lnTo>
                <a:lnTo>
                  <a:pt x="0" y="3966"/>
                </a:lnTo>
                <a:lnTo>
                  <a:pt x="0" y="4320"/>
                </a:lnTo>
                <a:close/>
                <a:moveTo>
                  <a:pt x="3607" y="354"/>
                </a:moveTo>
                <a:lnTo>
                  <a:pt x="4668" y="3966"/>
                </a:lnTo>
                <a:lnTo>
                  <a:pt x="4604" y="3966"/>
                </a:lnTo>
                <a:lnTo>
                  <a:pt x="3543" y="354"/>
                </a:lnTo>
                <a:lnTo>
                  <a:pt x="3607" y="354"/>
                </a:lnTo>
                <a:close/>
                <a:moveTo>
                  <a:pt x="3485" y="354"/>
                </a:moveTo>
                <a:lnTo>
                  <a:pt x="4544" y="3966"/>
                </a:lnTo>
                <a:lnTo>
                  <a:pt x="2209" y="3966"/>
                </a:lnTo>
                <a:lnTo>
                  <a:pt x="1150" y="354"/>
                </a:lnTo>
                <a:lnTo>
                  <a:pt x="3485" y="354"/>
                </a:lnTo>
                <a:close/>
                <a:moveTo>
                  <a:pt x="478" y="354"/>
                </a:moveTo>
                <a:lnTo>
                  <a:pt x="822" y="354"/>
                </a:lnTo>
                <a:lnTo>
                  <a:pt x="1882" y="3966"/>
                </a:lnTo>
                <a:lnTo>
                  <a:pt x="1537" y="3966"/>
                </a:lnTo>
                <a:lnTo>
                  <a:pt x="478" y="3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 name="Title 1"/>
          <p:cNvSpPr>
            <a:spLocks noGrp="1"/>
          </p:cNvSpPr>
          <p:nvPr>
            <p:ph type="title"/>
          </p:nvPr>
        </p:nvSpPr>
        <p:spPr>
          <a:xfrm>
            <a:off x="7267575" y="2003489"/>
            <a:ext cx="4375150" cy="1231106"/>
          </a:xfrm>
        </p:spPr>
        <p:txBody>
          <a:bodyPr anchor="b" anchorCtr="0"/>
          <a:lstStyle>
            <a:lvl1pPr>
              <a:defRPr sz="400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67575" y="4026609"/>
            <a:ext cx="4375150" cy="307777"/>
          </a:xfrm>
        </p:spPr>
        <p:txBody>
          <a:bodyPr wrap="square">
            <a:sp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7" name="Freeform: Shape 44"/>
          <p:cNvSpPr>
            <a:spLocks/>
          </p:cNvSpPr>
          <p:nvPr userDrawn="1"/>
        </p:nvSpPr>
        <p:spPr bwMode="auto">
          <a:xfrm flipH="1">
            <a:off x="7267575" y="3594026"/>
            <a:ext cx="640080" cy="73152"/>
          </a:xfrm>
          <a:custGeom>
            <a:avLst/>
            <a:gdLst>
              <a:gd name="connsiteX0" fmla="*/ 833364 w 866779"/>
              <a:gd name="connsiteY0" fmla="*/ 91133 h 91133"/>
              <a:gd name="connsiteX1" fmla="*/ 0 w 866779"/>
              <a:gd name="connsiteY1" fmla="*/ 91133 h 91133"/>
              <a:gd name="connsiteX2" fmla="*/ 742 w 866779"/>
              <a:gd name="connsiteY2" fmla="*/ 89110 h 91133"/>
              <a:gd name="connsiteX3" fmla="*/ 0 w 866779"/>
              <a:gd name="connsiteY3" fmla="*/ 89108 h 91133"/>
              <a:gd name="connsiteX4" fmla="*/ 33416 w 866779"/>
              <a:gd name="connsiteY4" fmla="*/ 0 h 91133"/>
              <a:gd name="connsiteX5" fmla="*/ 866779 w 866779"/>
              <a:gd name="connsiteY5" fmla="*/ 0 h 91133"/>
              <a:gd name="connsiteX6" fmla="*/ 866037 w 866779"/>
              <a:gd name="connsiteY6" fmla="*/ 2024 h 91133"/>
              <a:gd name="connsiteX7" fmla="*/ 866779 w 866779"/>
              <a:gd name="connsiteY7" fmla="*/ 2025 h 9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779" h="91133">
                <a:moveTo>
                  <a:pt x="833364" y="91133"/>
                </a:moveTo>
                <a:lnTo>
                  <a:pt x="0" y="91133"/>
                </a:lnTo>
                <a:lnTo>
                  <a:pt x="742" y="89110"/>
                </a:lnTo>
                <a:lnTo>
                  <a:pt x="0" y="89108"/>
                </a:lnTo>
                <a:lnTo>
                  <a:pt x="33416" y="0"/>
                </a:lnTo>
                <a:lnTo>
                  <a:pt x="866779" y="0"/>
                </a:lnTo>
                <a:lnTo>
                  <a:pt x="866037" y="2024"/>
                </a:lnTo>
                <a:lnTo>
                  <a:pt x="866779" y="2025"/>
                </a:lnTo>
                <a:close/>
              </a:path>
            </a:pathLst>
          </a:custGeom>
          <a:gradFill flip="none" rotWithShape="1">
            <a:gsLst>
              <a:gs pos="100000">
                <a:srgbClr val="FDB515"/>
              </a:gs>
              <a:gs pos="0">
                <a:srgbClr val="EC008C"/>
              </a:gs>
            </a:gsLst>
            <a:lin ang="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0" name="Footer Placeholder 3"/>
          <p:cNvSpPr txBox="1">
            <a:spLocks/>
          </p:cNvSpPr>
          <p:nvPr userDrawn="1"/>
        </p:nvSpPr>
        <p:spPr>
          <a:xfrm>
            <a:off x="1178533" y="6347385"/>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6E7CA0"/>
                </a:solidFill>
              </a:rPr>
              <a:t>Information Security Level 2 – Sensitive</a:t>
            </a:r>
            <a:br>
              <a:rPr lang="en-US" dirty="0">
                <a:solidFill>
                  <a:srgbClr val="6E7CA0"/>
                </a:solidFill>
              </a:rPr>
            </a:br>
            <a:r>
              <a:rPr lang="en-US" dirty="0">
                <a:solidFill>
                  <a:srgbClr val="6E7CA0"/>
                </a:solidFill>
              </a:rPr>
              <a:t>© 2017 – Proprietary &amp; Confidential Information of Amdocs</a:t>
            </a:r>
          </a:p>
        </p:txBody>
      </p:sp>
      <p:sp>
        <p:nvSpPr>
          <p:cNvPr id="22" name="Freeform: Shape 21"/>
          <p:cNvSpPr>
            <a:spLocks/>
          </p:cNvSpPr>
          <p:nvPr userDrawn="1"/>
        </p:nvSpPr>
        <p:spPr bwMode="auto">
          <a:xfrm>
            <a:off x="378341" y="561974"/>
            <a:ext cx="1771683" cy="5724525"/>
          </a:xfrm>
          <a:custGeom>
            <a:avLst/>
            <a:gdLst>
              <a:gd name="connsiteX0" fmla="*/ 0 w 1771683"/>
              <a:gd name="connsiteY0" fmla="*/ 0 h 5724525"/>
              <a:gd name="connsiteX1" fmla="*/ 91133 w 1771683"/>
              <a:gd name="connsiteY1" fmla="*/ 0 h 5724525"/>
              <a:gd name="connsiteX2" fmla="*/ 1771683 w 1771683"/>
              <a:gd name="connsiteY2" fmla="*/ 5724525 h 5724525"/>
              <a:gd name="connsiteX3" fmla="*/ 1668106 w 1771683"/>
              <a:gd name="connsiteY3" fmla="*/ 5724525 h 5724525"/>
            </a:gdLst>
            <a:ahLst/>
            <a:cxnLst>
              <a:cxn ang="0">
                <a:pos x="connsiteX0" y="connsiteY0"/>
              </a:cxn>
              <a:cxn ang="0">
                <a:pos x="connsiteX1" y="connsiteY1"/>
              </a:cxn>
              <a:cxn ang="0">
                <a:pos x="connsiteX2" y="connsiteY2"/>
              </a:cxn>
              <a:cxn ang="0">
                <a:pos x="connsiteX3" y="connsiteY3"/>
              </a:cxn>
            </a:cxnLst>
            <a:rect l="l" t="t" r="r" b="b"/>
            <a:pathLst>
              <a:path w="1771683" h="5724525">
                <a:moveTo>
                  <a:pt x="0" y="0"/>
                </a:moveTo>
                <a:lnTo>
                  <a:pt x="91133" y="0"/>
                </a:lnTo>
                <a:lnTo>
                  <a:pt x="1771683" y="5724525"/>
                </a:lnTo>
                <a:lnTo>
                  <a:pt x="1668106" y="5724525"/>
                </a:lnTo>
                <a:close/>
              </a:path>
            </a:pathLst>
          </a:custGeom>
          <a:gradFill flip="none" rotWithShape="1">
            <a:gsLst>
              <a:gs pos="0">
                <a:srgbClr val="FDB515"/>
              </a:gs>
              <a:gs pos="100000">
                <a:srgbClr val="EC008C"/>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pic>
        <p:nvPicPr>
          <p:cNvPr id="11" name="Picture 10"/>
          <p:cNvPicPr>
            <a:picLocks/>
          </p:cNvPicPr>
          <p:nvPr userDrawn="1"/>
        </p:nvPicPr>
        <p:blipFill>
          <a:blip r:embed="rId3"/>
          <a:stretch>
            <a:fillRect/>
          </a:stretch>
        </p:blipFill>
        <p:spPr>
          <a:xfrm>
            <a:off x="11454485" y="6382383"/>
            <a:ext cx="393012" cy="292608"/>
          </a:xfrm>
          <a:prstGeom prst="rect">
            <a:avLst/>
          </a:prstGeom>
        </p:spPr>
      </p:pic>
      <p:sp>
        <p:nvSpPr>
          <p:cNvPr id="12" name="Footer Placeholder 3"/>
          <p:cNvSpPr txBox="1">
            <a:spLocks/>
          </p:cNvSpPr>
          <p:nvPr userDrawn="1"/>
        </p:nvSpPr>
        <p:spPr>
          <a:xfrm>
            <a:off x="548640" y="6347385"/>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rgbClr val="6E7CA0"/>
                </a:solidFill>
              </a:rPr>
              <a:t>‹Nr.›</a:t>
            </a:fld>
            <a:endParaRPr lang="en-US" sz="1200" dirty="0">
              <a:solidFill>
                <a:srgbClr val="6E7CA0"/>
              </a:solidFill>
            </a:endParaRPr>
          </a:p>
        </p:txBody>
      </p:sp>
    </p:spTree>
    <p:extLst>
      <p:ext uri="{BB962C8B-B14F-4D97-AF65-F5344CB8AC3E}">
        <p14:creationId xmlns:p14="http://schemas.microsoft.com/office/powerpoint/2010/main" val="198338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0" y="525780"/>
            <a:ext cx="7475220" cy="5806440"/>
          </a:xfrm>
          <a:prstGeom prst="rect">
            <a:avLst/>
          </a:prstGeom>
        </p:spPr>
      </p:pic>
      <p:sp>
        <p:nvSpPr>
          <p:cNvPr id="14" name="Freeform 5"/>
          <p:cNvSpPr>
            <a:spLocks noEditPoints="1"/>
          </p:cNvSpPr>
          <p:nvPr userDrawn="1"/>
        </p:nvSpPr>
        <p:spPr bwMode="auto">
          <a:xfrm>
            <a:off x="0" y="0"/>
            <a:ext cx="12214226" cy="6858000"/>
          </a:xfrm>
          <a:custGeom>
            <a:avLst/>
            <a:gdLst>
              <a:gd name="T0" fmla="*/ 0 w 7694"/>
              <a:gd name="T1" fmla="*/ 4320 h 4320"/>
              <a:gd name="T2" fmla="*/ 7694 w 7694"/>
              <a:gd name="T3" fmla="*/ 4320 h 4320"/>
              <a:gd name="T4" fmla="*/ 7694 w 7694"/>
              <a:gd name="T5" fmla="*/ 0 h 4320"/>
              <a:gd name="T6" fmla="*/ 0 w 7694"/>
              <a:gd name="T7" fmla="*/ 0 h 4320"/>
              <a:gd name="T8" fmla="*/ 0 w 7694"/>
              <a:gd name="T9" fmla="*/ 354 h 4320"/>
              <a:gd name="T10" fmla="*/ 179 w 7694"/>
              <a:gd name="T11" fmla="*/ 354 h 4320"/>
              <a:gd name="T12" fmla="*/ 1238 w 7694"/>
              <a:gd name="T13" fmla="*/ 3966 h 4320"/>
              <a:gd name="T14" fmla="*/ 0 w 7694"/>
              <a:gd name="T15" fmla="*/ 3966 h 4320"/>
              <a:gd name="T16" fmla="*/ 0 w 7694"/>
              <a:gd name="T17" fmla="*/ 4320 h 4320"/>
              <a:gd name="T18" fmla="*/ 3607 w 7694"/>
              <a:gd name="T19" fmla="*/ 354 h 4320"/>
              <a:gd name="T20" fmla="*/ 4668 w 7694"/>
              <a:gd name="T21" fmla="*/ 3966 h 4320"/>
              <a:gd name="T22" fmla="*/ 4604 w 7694"/>
              <a:gd name="T23" fmla="*/ 3966 h 4320"/>
              <a:gd name="T24" fmla="*/ 3543 w 7694"/>
              <a:gd name="T25" fmla="*/ 354 h 4320"/>
              <a:gd name="T26" fmla="*/ 3607 w 7694"/>
              <a:gd name="T27" fmla="*/ 354 h 4320"/>
              <a:gd name="T28" fmla="*/ 3485 w 7694"/>
              <a:gd name="T29" fmla="*/ 354 h 4320"/>
              <a:gd name="T30" fmla="*/ 4544 w 7694"/>
              <a:gd name="T31" fmla="*/ 3966 h 4320"/>
              <a:gd name="T32" fmla="*/ 2209 w 7694"/>
              <a:gd name="T33" fmla="*/ 3966 h 4320"/>
              <a:gd name="T34" fmla="*/ 1150 w 7694"/>
              <a:gd name="T35" fmla="*/ 354 h 4320"/>
              <a:gd name="T36" fmla="*/ 3485 w 7694"/>
              <a:gd name="T37" fmla="*/ 354 h 4320"/>
              <a:gd name="T38" fmla="*/ 478 w 7694"/>
              <a:gd name="T39" fmla="*/ 354 h 4320"/>
              <a:gd name="T40" fmla="*/ 822 w 7694"/>
              <a:gd name="T41" fmla="*/ 354 h 4320"/>
              <a:gd name="T42" fmla="*/ 1882 w 7694"/>
              <a:gd name="T43" fmla="*/ 3966 h 4320"/>
              <a:gd name="T44" fmla="*/ 1537 w 7694"/>
              <a:gd name="T45" fmla="*/ 3966 h 4320"/>
              <a:gd name="T46" fmla="*/ 478 w 7694"/>
              <a:gd name="T47" fmla="*/ 35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94" h="4320">
                <a:moveTo>
                  <a:pt x="0" y="4320"/>
                </a:moveTo>
                <a:lnTo>
                  <a:pt x="7694" y="4320"/>
                </a:lnTo>
                <a:lnTo>
                  <a:pt x="7694" y="0"/>
                </a:lnTo>
                <a:lnTo>
                  <a:pt x="0" y="0"/>
                </a:lnTo>
                <a:lnTo>
                  <a:pt x="0" y="354"/>
                </a:lnTo>
                <a:lnTo>
                  <a:pt x="179" y="354"/>
                </a:lnTo>
                <a:lnTo>
                  <a:pt x="1238" y="3966"/>
                </a:lnTo>
                <a:lnTo>
                  <a:pt x="0" y="3966"/>
                </a:lnTo>
                <a:lnTo>
                  <a:pt x="0" y="4320"/>
                </a:lnTo>
                <a:close/>
                <a:moveTo>
                  <a:pt x="3607" y="354"/>
                </a:moveTo>
                <a:lnTo>
                  <a:pt x="4668" y="3966"/>
                </a:lnTo>
                <a:lnTo>
                  <a:pt x="4604" y="3966"/>
                </a:lnTo>
                <a:lnTo>
                  <a:pt x="3543" y="354"/>
                </a:lnTo>
                <a:lnTo>
                  <a:pt x="3607" y="354"/>
                </a:lnTo>
                <a:close/>
                <a:moveTo>
                  <a:pt x="3485" y="354"/>
                </a:moveTo>
                <a:lnTo>
                  <a:pt x="4544" y="3966"/>
                </a:lnTo>
                <a:lnTo>
                  <a:pt x="2209" y="3966"/>
                </a:lnTo>
                <a:lnTo>
                  <a:pt x="1150" y="354"/>
                </a:lnTo>
                <a:lnTo>
                  <a:pt x="3485" y="354"/>
                </a:lnTo>
                <a:close/>
                <a:moveTo>
                  <a:pt x="478" y="354"/>
                </a:moveTo>
                <a:lnTo>
                  <a:pt x="822" y="354"/>
                </a:lnTo>
                <a:lnTo>
                  <a:pt x="1882" y="3966"/>
                </a:lnTo>
                <a:lnTo>
                  <a:pt x="1537" y="3966"/>
                </a:lnTo>
                <a:lnTo>
                  <a:pt x="478" y="3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Shape 23"/>
          <p:cNvSpPr>
            <a:spLocks/>
          </p:cNvSpPr>
          <p:nvPr userDrawn="1"/>
        </p:nvSpPr>
        <p:spPr bwMode="auto">
          <a:xfrm>
            <a:off x="378341" y="561974"/>
            <a:ext cx="1771683" cy="5724525"/>
          </a:xfrm>
          <a:custGeom>
            <a:avLst/>
            <a:gdLst>
              <a:gd name="connsiteX0" fmla="*/ 0 w 1771683"/>
              <a:gd name="connsiteY0" fmla="*/ 0 h 5724525"/>
              <a:gd name="connsiteX1" fmla="*/ 91133 w 1771683"/>
              <a:gd name="connsiteY1" fmla="*/ 0 h 5724525"/>
              <a:gd name="connsiteX2" fmla="*/ 1771683 w 1771683"/>
              <a:gd name="connsiteY2" fmla="*/ 5724525 h 5724525"/>
              <a:gd name="connsiteX3" fmla="*/ 1668106 w 1771683"/>
              <a:gd name="connsiteY3" fmla="*/ 5724525 h 5724525"/>
            </a:gdLst>
            <a:ahLst/>
            <a:cxnLst>
              <a:cxn ang="0">
                <a:pos x="connsiteX0" y="connsiteY0"/>
              </a:cxn>
              <a:cxn ang="0">
                <a:pos x="connsiteX1" y="connsiteY1"/>
              </a:cxn>
              <a:cxn ang="0">
                <a:pos x="connsiteX2" y="connsiteY2"/>
              </a:cxn>
              <a:cxn ang="0">
                <a:pos x="connsiteX3" y="connsiteY3"/>
              </a:cxn>
            </a:cxnLst>
            <a:rect l="l" t="t" r="r" b="b"/>
            <a:pathLst>
              <a:path w="1771683" h="5724525">
                <a:moveTo>
                  <a:pt x="0" y="0"/>
                </a:moveTo>
                <a:lnTo>
                  <a:pt x="91133" y="0"/>
                </a:lnTo>
                <a:lnTo>
                  <a:pt x="1771683" y="5724525"/>
                </a:lnTo>
                <a:lnTo>
                  <a:pt x="1668106" y="5724525"/>
                </a:lnTo>
                <a:close/>
              </a:path>
            </a:pathLst>
          </a:custGeom>
          <a:gradFill flip="none" rotWithShape="1">
            <a:gsLst>
              <a:gs pos="0">
                <a:srgbClr val="FDB515"/>
              </a:gs>
              <a:gs pos="100000">
                <a:srgbClr val="EC008C"/>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 name="Title 1"/>
          <p:cNvSpPr>
            <a:spLocks noGrp="1"/>
          </p:cNvSpPr>
          <p:nvPr>
            <p:ph type="title"/>
          </p:nvPr>
        </p:nvSpPr>
        <p:spPr>
          <a:xfrm>
            <a:off x="7267575" y="2003489"/>
            <a:ext cx="4375150" cy="1231106"/>
          </a:xfrm>
        </p:spPr>
        <p:txBody>
          <a:bodyPr anchor="b" anchorCtr="0"/>
          <a:lstStyle>
            <a:lvl1pPr>
              <a:defRPr sz="400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67575" y="4026609"/>
            <a:ext cx="4375150" cy="307777"/>
          </a:xfrm>
        </p:spPr>
        <p:txBody>
          <a:bodyPr wrap="square">
            <a:sp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Freeform: Shape 44"/>
          <p:cNvSpPr>
            <a:spLocks/>
          </p:cNvSpPr>
          <p:nvPr userDrawn="1"/>
        </p:nvSpPr>
        <p:spPr bwMode="auto">
          <a:xfrm flipH="1">
            <a:off x="7267575" y="3594026"/>
            <a:ext cx="640080" cy="73152"/>
          </a:xfrm>
          <a:custGeom>
            <a:avLst/>
            <a:gdLst>
              <a:gd name="connsiteX0" fmla="*/ 833364 w 866779"/>
              <a:gd name="connsiteY0" fmla="*/ 91133 h 91133"/>
              <a:gd name="connsiteX1" fmla="*/ 0 w 866779"/>
              <a:gd name="connsiteY1" fmla="*/ 91133 h 91133"/>
              <a:gd name="connsiteX2" fmla="*/ 742 w 866779"/>
              <a:gd name="connsiteY2" fmla="*/ 89110 h 91133"/>
              <a:gd name="connsiteX3" fmla="*/ 0 w 866779"/>
              <a:gd name="connsiteY3" fmla="*/ 89108 h 91133"/>
              <a:gd name="connsiteX4" fmla="*/ 33416 w 866779"/>
              <a:gd name="connsiteY4" fmla="*/ 0 h 91133"/>
              <a:gd name="connsiteX5" fmla="*/ 866779 w 866779"/>
              <a:gd name="connsiteY5" fmla="*/ 0 h 91133"/>
              <a:gd name="connsiteX6" fmla="*/ 866037 w 866779"/>
              <a:gd name="connsiteY6" fmla="*/ 2024 h 91133"/>
              <a:gd name="connsiteX7" fmla="*/ 866779 w 866779"/>
              <a:gd name="connsiteY7" fmla="*/ 2025 h 9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779" h="91133">
                <a:moveTo>
                  <a:pt x="833364" y="91133"/>
                </a:moveTo>
                <a:lnTo>
                  <a:pt x="0" y="91133"/>
                </a:lnTo>
                <a:lnTo>
                  <a:pt x="742" y="89110"/>
                </a:lnTo>
                <a:lnTo>
                  <a:pt x="0" y="89108"/>
                </a:lnTo>
                <a:lnTo>
                  <a:pt x="33416" y="0"/>
                </a:lnTo>
                <a:lnTo>
                  <a:pt x="866779" y="0"/>
                </a:lnTo>
                <a:lnTo>
                  <a:pt x="866037" y="2024"/>
                </a:lnTo>
                <a:lnTo>
                  <a:pt x="866779" y="2025"/>
                </a:lnTo>
                <a:close/>
              </a:path>
            </a:pathLst>
          </a:custGeom>
          <a:gradFill flip="none" rotWithShape="1">
            <a:gsLst>
              <a:gs pos="100000">
                <a:srgbClr val="FDB515"/>
              </a:gs>
              <a:gs pos="0">
                <a:srgbClr val="EC008C"/>
              </a:gs>
            </a:gsLst>
            <a:lin ang="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9" name="Footer Placeholder 3"/>
          <p:cNvSpPr txBox="1">
            <a:spLocks/>
          </p:cNvSpPr>
          <p:nvPr userDrawn="1"/>
        </p:nvSpPr>
        <p:spPr>
          <a:xfrm>
            <a:off x="1178533" y="6347385"/>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6E7CA0"/>
                </a:solidFill>
              </a:rPr>
              <a:t>Information Security Level 2 – Sensitive</a:t>
            </a:r>
            <a:br>
              <a:rPr lang="en-US" dirty="0">
                <a:solidFill>
                  <a:srgbClr val="6E7CA0"/>
                </a:solidFill>
              </a:rPr>
            </a:br>
            <a:r>
              <a:rPr lang="en-US" dirty="0">
                <a:solidFill>
                  <a:srgbClr val="6E7CA0"/>
                </a:solidFill>
              </a:rPr>
              <a:t>© 2017 – Proprietary &amp; Confidential Information of Amdocs</a:t>
            </a:r>
          </a:p>
        </p:txBody>
      </p:sp>
      <p:pic>
        <p:nvPicPr>
          <p:cNvPr id="11" name="Picture 10"/>
          <p:cNvPicPr>
            <a:picLocks/>
          </p:cNvPicPr>
          <p:nvPr userDrawn="1"/>
        </p:nvPicPr>
        <p:blipFill>
          <a:blip r:embed="rId3"/>
          <a:stretch>
            <a:fillRect/>
          </a:stretch>
        </p:blipFill>
        <p:spPr>
          <a:xfrm>
            <a:off x="11454485" y="6382383"/>
            <a:ext cx="393012" cy="292608"/>
          </a:xfrm>
          <a:prstGeom prst="rect">
            <a:avLst/>
          </a:prstGeom>
        </p:spPr>
      </p:pic>
      <p:sp>
        <p:nvSpPr>
          <p:cNvPr id="12" name="Footer Placeholder 3"/>
          <p:cNvSpPr txBox="1">
            <a:spLocks/>
          </p:cNvSpPr>
          <p:nvPr userDrawn="1"/>
        </p:nvSpPr>
        <p:spPr>
          <a:xfrm>
            <a:off x="548640" y="6347385"/>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rgbClr val="6E7CA0"/>
                </a:solidFill>
              </a:rPr>
              <a:t>‹Nr.›</a:t>
            </a:fld>
            <a:endParaRPr lang="en-US" sz="1200" dirty="0">
              <a:solidFill>
                <a:srgbClr val="6E7CA0"/>
              </a:solidFill>
            </a:endParaRPr>
          </a:p>
        </p:txBody>
      </p:sp>
    </p:spTree>
    <p:extLst>
      <p:ext uri="{BB962C8B-B14F-4D97-AF65-F5344CB8AC3E}">
        <p14:creationId xmlns:p14="http://schemas.microsoft.com/office/powerpoint/2010/main" val="127609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1">
    <p:spTree>
      <p:nvGrpSpPr>
        <p:cNvPr id="1" name=""/>
        <p:cNvGrpSpPr/>
        <p:nvPr/>
      </p:nvGrpSpPr>
      <p:grpSpPr>
        <a:xfrm>
          <a:off x="0" y="0"/>
          <a:ext cx="0" cy="0"/>
          <a:chOff x="0" y="0"/>
          <a:chExt cx="0" cy="0"/>
        </a:xfrm>
      </p:grpSpPr>
      <p:grpSp>
        <p:nvGrpSpPr>
          <p:cNvPr id="53" name="Group 52"/>
          <p:cNvGrpSpPr/>
          <p:nvPr userDrawn="1"/>
        </p:nvGrpSpPr>
        <p:grpSpPr>
          <a:xfrm>
            <a:off x="0" y="547688"/>
            <a:ext cx="12192000" cy="5738811"/>
            <a:chOff x="0" y="547688"/>
            <a:chExt cx="12192000" cy="5738811"/>
          </a:xfrm>
        </p:grpSpPr>
        <p:sp>
          <p:nvSpPr>
            <p:cNvPr id="54" name="Freeform 38"/>
            <p:cNvSpPr>
              <a:spLocks/>
            </p:cNvSpPr>
            <p:nvPr userDrawn="1"/>
          </p:nvSpPr>
          <p:spPr bwMode="auto">
            <a:xfrm>
              <a:off x="8505746" y="547688"/>
              <a:ext cx="3065010" cy="5738811"/>
            </a:xfrm>
            <a:custGeom>
              <a:avLst/>
              <a:gdLst>
                <a:gd name="T0" fmla="*/ 1896 w 1896"/>
                <a:gd name="T1" fmla="*/ 3550 h 3550"/>
                <a:gd name="T2" fmla="*/ 1025 w 1896"/>
                <a:gd name="T3" fmla="*/ 3550 h 3550"/>
                <a:gd name="T4" fmla="*/ 0 w 1896"/>
                <a:gd name="T5" fmla="*/ 0 h 3550"/>
                <a:gd name="T6" fmla="*/ 871 w 1896"/>
                <a:gd name="T7" fmla="*/ 0 h 3550"/>
                <a:gd name="T8" fmla="*/ 1896 w 1896"/>
                <a:gd name="T9" fmla="*/ 3550 h 3550"/>
              </a:gdLst>
              <a:ahLst/>
              <a:cxnLst>
                <a:cxn ang="0">
                  <a:pos x="T0" y="T1"/>
                </a:cxn>
                <a:cxn ang="0">
                  <a:pos x="T2" y="T3"/>
                </a:cxn>
                <a:cxn ang="0">
                  <a:pos x="T4" y="T5"/>
                </a:cxn>
                <a:cxn ang="0">
                  <a:pos x="T6" y="T7"/>
                </a:cxn>
                <a:cxn ang="0">
                  <a:pos x="T8" y="T9"/>
                </a:cxn>
              </a:cxnLst>
              <a:rect l="0" t="0" r="r" b="b"/>
              <a:pathLst>
                <a:path w="1896" h="3550">
                  <a:moveTo>
                    <a:pt x="1896" y="3550"/>
                  </a:moveTo>
                  <a:lnTo>
                    <a:pt x="1025" y="3550"/>
                  </a:lnTo>
                  <a:lnTo>
                    <a:pt x="0" y="0"/>
                  </a:lnTo>
                  <a:lnTo>
                    <a:pt x="871" y="0"/>
                  </a:lnTo>
                  <a:lnTo>
                    <a:pt x="1896" y="3550"/>
                  </a:lnTo>
                  <a:close/>
                </a:path>
              </a:pathLst>
            </a:custGeom>
            <a:solidFill>
              <a:srgbClr val="F5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55" name="Freeform 40"/>
            <p:cNvSpPr>
              <a:spLocks/>
            </p:cNvSpPr>
            <p:nvPr userDrawn="1"/>
          </p:nvSpPr>
          <p:spPr bwMode="auto">
            <a:xfrm>
              <a:off x="3140363" y="547688"/>
              <a:ext cx="4206306" cy="5738811"/>
            </a:xfrm>
            <a:custGeom>
              <a:avLst/>
              <a:gdLst>
                <a:gd name="T0" fmla="*/ 2602 w 2602"/>
                <a:gd name="T1" fmla="*/ 3550 h 3550"/>
                <a:gd name="T2" fmla="*/ 1025 w 2602"/>
                <a:gd name="T3" fmla="*/ 3550 h 3550"/>
                <a:gd name="T4" fmla="*/ 0 w 2602"/>
                <a:gd name="T5" fmla="*/ 0 h 3550"/>
                <a:gd name="T6" fmla="*/ 1578 w 2602"/>
                <a:gd name="T7" fmla="*/ 0 h 3550"/>
                <a:gd name="T8" fmla="*/ 2602 w 2602"/>
                <a:gd name="T9" fmla="*/ 3550 h 3550"/>
              </a:gdLst>
              <a:ahLst/>
              <a:cxnLst>
                <a:cxn ang="0">
                  <a:pos x="T0" y="T1"/>
                </a:cxn>
                <a:cxn ang="0">
                  <a:pos x="T2" y="T3"/>
                </a:cxn>
                <a:cxn ang="0">
                  <a:pos x="T4" y="T5"/>
                </a:cxn>
                <a:cxn ang="0">
                  <a:pos x="T6" y="T7"/>
                </a:cxn>
                <a:cxn ang="0">
                  <a:pos x="T8" y="T9"/>
                </a:cxn>
              </a:cxnLst>
              <a:rect l="0" t="0" r="r" b="b"/>
              <a:pathLst>
                <a:path w="2602" h="3550">
                  <a:moveTo>
                    <a:pt x="2602" y="3550"/>
                  </a:moveTo>
                  <a:lnTo>
                    <a:pt x="1025" y="3550"/>
                  </a:lnTo>
                  <a:lnTo>
                    <a:pt x="0" y="0"/>
                  </a:lnTo>
                  <a:lnTo>
                    <a:pt x="1578" y="0"/>
                  </a:lnTo>
                  <a:lnTo>
                    <a:pt x="2602" y="355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56" name="Freeform 42"/>
            <p:cNvSpPr>
              <a:spLocks/>
            </p:cNvSpPr>
            <p:nvPr userDrawn="1"/>
          </p:nvSpPr>
          <p:spPr bwMode="auto">
            <a:xfrm>
              <a:off x="990329" y="547688"/>
              <a:ext cx="2195297" cy="5738811"/>
            </a:xfrm>
            <a:custGeom>
              <a:avLst/>
              <a:gdLst>
                <a:gd name="T0" fmla="*/ 1358 w 1358"/>
                <a:gd name="T1" fmla="*/ 3550 h 3550"/>
                <a:gd name="T2" fmla="*/ 1024 w 1358"/>
                <a:gd name="T3" fmla="*/ 3550 h 3550"/>
                <a:gd name="T4" fmla="*/ 0 w 1358"/>
                <a:gd name="T5" fmla="*/ 0 h 3550"/>
                <a:gd name="T6" fmla="*/ 332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4" y="3550"/>
                  </a:lnTo>
                  <a:lnTo>
                    <a:pt x="0" y="0"/>
                  </a:lnTo>
                  <a:lnTo>
                    <a:pt x="332" y="0"/>
                  </a:lnTo>
                  <a:lnTo>
                    <a:pt x="1358" y="3550"/>
                  </a:lnTo>
                  <a:close/>
                </a:path>
              </a:pathLst>
            </a:custGeom>
            <a:solidFill>
              <a:srgbClr val="F2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57" name="Freeform 44"/>
            <p:cNvSpPr>
              <a:spLocks/>
            </p:cNvSpPr>
            <p:nvPr userDrawn="1"/>
          </p:nvSpPr>
          <p:spPr bwMode="auto">
            <a:xfrm>
              <a:off x="6766321" y="547688"/>
              <a:ext cx="2195297" cy="5738811"/>
            </a:xfrm>
            <a:custGeom>
              <a:avLst/>
              <a:gdLst>
                <a:gd name="T0" fmla="*/ 1358 w 1358"/>
                <a:gd name="T1" fmla="*/ 3550 h 3550"/>
                <a:gd name="T2" fmla="*/ 1025 w 1358"/>
                <a:gd name="T3" fmla="*/ 3550 h 3550"/>
                <a:gd name="T4" fmla="*/ 0 w 1358"/>
                <a:gd name="T5" fmla="*/ 0 h 3550"/>
                <a:gd name="T6" fmla="*/ 333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5" y="3550"/>
                  </a:lnTo>
                  <a:lnTo>
                    <a:pt x="0" y="0"/>
                  </a:lnTo>
                  <a:lnTo>
                    <a:pt x="333" y="0"/>
                  </a:lnTo>
                  <a:lnTo>
                    <a:pt x="1358" y="3550"/>
                  </a:lnTo>
                  <a:close/>
                </a:path>
              </a:pathLst>
            </a:custGeom>
            <a:solidFill>
              <a:srgbClr val="F2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58" name="Freeform 46"/>
            <p:cNvSpPr>
              <a:spLocks/>
            </p:cNvSpPr>
            <p:nvPr userDrawn="1"/>
          </p:nvSpPr>
          <p:spPr bwMode="auto">
            <a:xfrm>
              <a:off x="1704852" y="547688"/>
              <a:ext cx="1808938" cy="5738811"/>
            </a:xfrm>
            <a:custGeom>
              <a:avLst/>
              <a:gdLst>
                <a:gd name="T0" fmla="*/ 1119 w 1119"/>
                <a:gd name="T1" fmla="*/ 3550 h 3550"/>
                <a:gd name="T2" fmla="*/ 1025 w 1119"/>
                <a:gd name="T3" fmla="*/ 3550 h 3550"/>
                <a:gd name="T4" fmla="*/ 0 w 1119"/>
                <a:gd name="T5" fmla="*/ 0 h 3550"/>
                <a:gd name="T6" fmla="*/ 95 w 1119"/>
                <a:gd name="T7" fmla="*/ 0 h 3550"/>
                <a:gd name="T8" fmla="*/ 1119 w 1119"/>
                <a:gd name="T9" fmla="*/ 3550 h 3550"/>
              </a:gdLst>
              <a:ahLst/>
              <a:cxnLst>
                <a:cxn ang="0">
                  <a:pos x="T0" y="T1"/>
                </a:cxn>
                <a:cxn ang="0">
                  <a:pos x="T2" y="T3"/>
                </a:cxn>
                <a:cxn ang="0">
                  <a:pos x="T4" y="T5"/>
                </a:cxn>
                <a:cxn ang="0">
                  <a:pos x="T6" y="T7"/>
                </a:cxn>
                <a:cxn ang="0">
                  <a:pos x="T8" y="T9"/>
                </a:cxn>
              </a:cxnLst>
              <a:rect l="0" t="0" r="r" b="b"/>
              <a:pathLst>
                <a:path w="1119" h="3550">
                  <a:moveTo>
                    <a:pt x="1119" y="3550"/>
                  </a:moveTo>
                  <a:lnTo>
                    <a:pt x="1025" y="3550"/>
                  </a:lnTo>
                  <a:lnTo>
                    <a:pt x="0" y="0"/>
                  </a:lnTo>
                  <a:lnTo>
                    <a:pt x="95" y="0"/>
                  </a:lnTo>
                  <a:lnTo>
                    <a:pt x="1119" y="3550"/>
                  </a:lnTo>
                  <a:close/>
                </a:path>
              </a:pathLst>
            </a:custGeom>
            <a:solidFill>
              <a:srgbClr val="ECE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59" name="Freeform 48"/>
            <p:cNvSpPr>
              <a:spLocks/>
            </p:cNvSpPr>
            <p:nvPr userDrawn="1"/>
          </p:nvSpPr>
          <p:spPr bwMode="auto">
            <a:xfrm>
              <a:off x="5781832" y="547688"/>
              <a:ext cx="1758824" cy="5738811"/>
            </a:xfrm>
            <a:custGeom>
              <a:avLst/>
              <a:gdLst>
                <a:gd name="T0" fmla="*/ 1088 w 1088"/>
                <a:gd name="T1" fmla="*/ 3550 h 3550"/>
                <a:gd name="T2" fmla="*/ 1025 w 1088"/>
                <a:gd name="T3" fmla="*/ 3550 h 3550"/>
                <a:gd name="T4" fmla="*/ 0 w 1088"/>
                <a:gd name="T5" fmla="*/ 0 h 3550"/>
                <a:gd name="T6" fmla="*/ 62 w 1088"/>
                <a:gd name="T7" fmla="*/ 0 h 3550"/>
                <a:gd name="T8" fmla="*/ 1088 w 1088"/>
                <a:gd name="T9" fmla="*/ 3550 h 3550"/>
              </a:gdLst>
              <a:ahLst/>
              <a:cxnLst>
                <a:cxn ang="0">
                  <a:pos x="T0" y="T1"/>
                </a:cxn>
                <a:cxn ang="0">
                  <a:pos x="T2" y="T3"/>
                </a:cxn>
                <a:cxn ang="0">
                  <a:pos x="T4" y="T5"/>
                </a:cxn>
                <a:cxn ang="0">
                  <a:pos x="T6" y="T7"/>
                </a:cxn>
                <a:cxn ang="0">
                  <a:pos x="T8" y="T9"/>
                </a:cxn>
              </a:cxnLst>
              <a:rect l="0" t="0" r="r" b="b"/>
              <a:pathLst>
                <a:path w="1088" h="3550">
                  <a:moveTo>
                    <a:pt x="1088" y="3550"/>
                  </a:moveTo>
                  <a:lnTo>
                    <a:pt x="1025" y="3550"/>
                  </a:lnTo>
                  <a:lnTo>
                    <a:pt x="0" y="0"/>
                  </a:lnTo>
                  <a:lnTo>
                    <a:pt x="62" y="0"/>
                  </a:lnTo>
                  <a:lnTo>
                    <a:pt x="1088" y="3550"/>
                  </a:lnTo>
                  <a:close/>
                </a:path>
              </a:pathLst>
            </a:custGeom>
            <a:solidFill>
              <a:srgbClr val="ECE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p:cNvSpPr>
              <a:spLocks/>
            </p:cNvSpPr>
            <p:nvPr userDrawn="1"/>
          </p:nvSpPr>
          <p:spPr bwMode="auto">
            <a:xfrm>
              <a:off x="10437543" y="547688"/>
              <a:ext cx="1754457" cy="5738811"/>
            </a:xfrm>
            <a:custGeom>
              <a:avLst/>
              <a:gdLst>
                <a:gd name="connsiteX0" fmla="*/ 0 w 1754457"/>
                <a:gd name="connsiteY0" fmla="*/ 0 h 5738811"/>
                <a:gd name="connsiteX1" fmla="*/ 205304 w 1754457"/>
                <a:gd name="connsiteY1" fmla="*/ 0 h 5738811"/>
                <a:gd name="connsiteX2" fmla="*/ 1754457 w 1754457"/>
                <a:gd name="connsiteY2" fmla="*/ 5365358 h 5738811"/>
                <a:gd name="connsiteX3" fmla="*/ 1754457 w 1754457"/>
                <a:gd name="connsiteY3" fmla="*/ 5738811 h 5738811"/>
                <a:gd name="connsiteX4" fmla="*/ 1656981 w 1754457"/>
                <a:gd name="connsiteY4" fmla="*/ 5738811 h 5738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457" h="5738811">
                  <a:moveTo>
                    <a:pt x="0" y="0"/>
                  </a:moveTo>
                  <a:lnTo>
                    <a:pt x="205304" y="0"/>
                  </a:lnTo>
                  <a:lnTo>
                    <a:pt x="1754457" y="5365358"/>
                  </a:lnTo>
                  <a:lnTo>
                    <a:pt x="1754457" y="5738811"/>
                  </a:lnTo>
                  <a:lnTo>
                    <a:pt x="1656981" y="5738811"/>
                  </a:lnTo>
                  <a:close/>
                </a:path>
              </a:pathLst>
            </a:custGeom>
            <a:solidFill>
              <a:srgbClr val="EFF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p:cNvSpPr>
              <a:spLocks/>
            </p:cNvSpPr>
            <p:nvPr userDrawn="1"/>
          </p:nvSpPr>
          <p:spPr bwMode="auto">
            <a:xfrm>
              <a:off x="0" y="550921"/>
              <a:ext cx="2178506" cy="5735578"/>
            </a:xfrm>
            <a:custGeom>
              <a:avLst/>
              <a:gdLst>
                <a:gd name="connsiteX0" fmla="*/ 0 w 2178506"/>
                <a:gd name="connsiteY0" fmla="*/ 0 h 5735578"/>
                <a:gd name="connsiteX1" fmla="*/ 519909 w 2178506"/>
                <a:gd name="connsiteY1" fmla="*/ 0 h 5735578"/>
                <a:gd name="connsiteX2" fmla="*/ 2178506 w 2178506"/>
                <a:gd name="connsiteY2" fmla="*/ 5735578 h 5735578"/>
                <a:gd name="connsiteX3" fmla="*/ 0 w 2178506"/>
                <a:gd name="connsiteY3" fmla="*/ 5735578 h 5735578"/>
              </a:gdLst>
              <a:ahLst/>
              <a:cxnLst>
                <a:cxn ang="0">
                  <a:pos x="connsiteX0" y="connsiteY0"/>
                </a:cxn>
                <a:cxn ang="0">
                  <a:pos x="connsiteX1" y="connsiteY1"/>
                </a:cxn>
                <a:cxn ang="0">
                  <a:pos x="connsiteX2" y="connsiteY2"/>
                </a:cxn>
                <a:cxn ang="0">
                  <a:pos x="connsiteX3" y="connsiteY3"/>
                </a:cxn>
              </a:cxnLst>
              <a:rect l="l" t="t" r="r" b="b"/>
              <a:pathLst>
                <a:path w="2178506" h="5735578">
                  <a:moveTo>
                    <a:pt x="0" y="0"/>
                  </a:moveTo>
                  <a:lnTo>
                    <a:pt x="519909" y="0"/>
                  </a:lnTo>
                  <a:lnTo>
                    <a:pt x="2178506" y="5735578"/>
                  </a:lnTo>
                  <a:lnTo>
                    <a:pt x="0" y="5735578"/>
                  </a:lnTo>
                  <a:close/>
                </a:path>
              </a:pathLst>
            </a:custGeom>
            <a:solidFill>
              <a:srgbClr val="F5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grpSp>
      <p:sp>
        <p:nvSpPr>
          <p:cNvPr id="8" name="TextBox 7"/>
          <p:cNvSpPr txBox="1"/>
          <p:nvPr userDrawn="1"/>
        </p:nvSpPr>
        <p:spPr>
          <a:xfrm>
            <a:off x="4730883" y="3964057"/>
            <a:ext cx="2730235" cy="707886"/>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dirty="0">
                <a:ln>
                  <a:noFill/>
                </a:ln>
                <a:solidFill>
                  <a:schemeClr val="tx2"/>
                </a:solidFill>
                <a:effectLst/>
                <a:uLnTx/>
                <a:uFillTx/>
                <a:latin typeface="Century Gothic" panose="020F0302020204030204"/>
                <a:ea typeface="+mj-ea"/>
                <a:cs typeface="+mj-cs"/>
              </a:rPr>
              <a:t>Thank you</a:t>
            </a:r>
          </a:p>
        </p:txBody>
      </p:sp>
      <p:sp>
        <p:nvSpPr>
          <p:cNvPr id="24" name="Freeform: Shape 9"/>
          <p:cNvSpPr>
            <a:spLocks/>
          </p:cNvSpPr>
          <p:nvPr userDrawn="1"/>
        </p:nvSpPr>
        <p:spPr bwMode="auto">
          <a:xfrm flipH="1">
            <a:off x="4770120" y="3901450"/>
            <a:ext cx="2651760" cy="73152"/>
          </a:xfrm>
          <a:custGeom>
            <a:avLst/>
            <a:gdLst>
              <a:gd name="connsiteX0" fmla="*/ 2714641 w 2825755"/>
              <a:gd name="connsiteY0" fmla="*/ 91440 h 91440"/>
              <a:gd name="connsiteX1" fmla="*/ 64310 w 2825755"/>
              <a:gd name="connsiteY1" fmla="*/ 91440 h 91440"/>
              <a:gd name="connsiteX2" fmla="*/ 64310 w 2825755"/>
              <a:gd name="connsiteY2" fmla="*/ 91133 h 91440"/>
              <a:gd name="connsiteX3" fmla="*/ 0 w 2825755"/>
              <a:gd name="connsiteY3" fmla="*/ 91133 h 91440"/>
              <a:gd name="connsiteX4" fmla="*/ 33415 w 2825755"/>
              <a:gd name="connsiteY4" fmla="*/ 0 h 91440"/>
              <a:gd name="connsiteX5" fmla="*/ 64310 w 2825755"/>
              <a:gd name="connsiteY5" fmla="*/ 75 h 91440"/>
              <a:gd name="connsiteX6" fmla="*/ 64310 w 2825755"/>
              <a:gd name="connsiteY6" fmla="*/ 0 h 91440"/>
              <a:gd name="connsiteX7" fmla="*/ 1992392 w 2825755"/>
              <a:gd name="connsiteY7" fmla="*/ 0 h 91440"/>
              <a:gd name="connsiteX8" fmla="*/ 2714641 w 2825755"/>
              <a:gd name="connsiteY8" fmla="*/ 0 h 91440"/>
              <a:gd name="connsiteX9" fmla="*/ 2825755 w 2825755"/>
              <a:gd name="connsiteY9" fmla="*/ 0 h 91440"/>
              <a:gd name="connsiteX10" fmla="*/ 2792340 w 2825755"/>
              <a:gd name="connsiteY10" fmla="*/ 91133 h 91440"/>
              <a:gd name="connsiteX11" fmla="*/ 2714641 w 2825755"/>
              <a:gd name="connsiteY11" fmla="*/ 90944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5755" h="91440">
                <a:moveTo>
                  <a:pt x="2714641" y="91440"/>
                </a:moveTo>
                <a:lnTo>
                  <a:pt x="64310" y="91440"/>
                </a:lnTo>
                <a:lnTo>
                  <a:pt x="64310" y="91133"/>
                </a:lnTo>
                <a:lnTo>
                  <a:pt x="0" y="91133"/>
                </a:lnTo>
                <a:lnTo>
                  <a:pt x="33415" y="0"/>
                </a:lnTo>
                <a:lnTo>
                  <a:pt x="64310" y="75"/>
                </a:lnTo>
                <a:lnTo>
                  <a:pt x="64310" y="0"/>
                </a:lnTo>
                <a:lnTo>
                  <a:pt x="1992392" y="0"/>
                </a:lnTo>
                <a:lnTo>
                  <a:pt x="2714641" y="0"/>
                </a:lnTo>
                <a:lnTo>
                  <a:pt x="2825755" y="0"/>
                </a:lnTo>
                <a:lnTo>
                  <a:pt x="2792340" y="91133"/>
                </a:lnTo>
                <a:lnTo>
                  <a:pt x="2714641" y="90944"/>
                </a:lnTo>
                <a:close/>
              </a:path>
            </a:pathLst>
          </a:custGeom>
          <a:gradFill flip="none" rotWithShape="1">
            <a:gsLst>
              <a:gs pos="100000">
                <a:srgbClr val="FDB515"/>
              </a:gs>
              <a:gs pos="0">
                <a:srgbClr val="EC008C"/>
              </a:gs>
            </a:gsLst>
            <a:lin ang="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14" name="Picture 13"/>
          <p:cNvPicPr>
            <a:picLocks/>
          </p:cNvPicPr>
          <p:nvPr userDrawn="1"/>
        </p:nvPicPr>
        <p:blipFill>
          <a:blip r:embed="rId2"/>
          <a:stretch>
            <a:fillRect/>
          </a:stretch>
        </p:blipFill>
        <p:spPr>
          <a:xfrm>
            <a:off x="11454485" y="6382383"/>
            <a:ext cx="393012" cy="292608"/>
          </a:xfrm>
          <a:prstGeom prst="rect">
            <a:avLst/>
          </a:prstGeom>
        </p:spPr>
      </p:pic>
    </p:spTree>
    <p:extLst>
      <p:ext uri="{BB962C8B-B14F-4D97-AF65-F5344CB8AC3E}">
        <p14:creationId xmlns:p14="http://schemas.microsoft.com/office/powerpoint/2010/main" val="342197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grpSp>
        <p:nvGrpSpPr>
          <p:cNvPr id="28" name="Group 27"/>
          <p:cNvGrpSpPr/>
          <p:nvPr userDrawn="1"/>
        </p:nvGrpSpPr>
        <p:grpSpPr>
          <a:xfrm>
            <a:off x="0" y="547688"/>
            <a:ext cx="12192000" cy="5738811"/>
            <a:chOff x="0" y="547688"/>
            <a:chExt cx="12192000" cy="5738811"/>
          </a:xfrm>
        </p:grpSpPr>
        <p:sp>
          <p:nvSpPr>
            <p:cNvPr id="42" name="Freeform 38"/>
            <p:cNvSpPr>
              <a:spLocks/>
            </p:cNvSpPr>
            <p:nvPr userDrawn="1"/>
          </p:nvSpPr>
          <p:spPr bwMode="auto">
            <a:xfrm>
              <a:off x="8505746" y="547688"/>
              <a:ext cx="3065010" cy="5738811"/>
            </a:xfrm>
            <a:custGeom>
              <a:avLst/>
              <a:gdLst>
                <a:gd name="T0" fmla="*/ 1896 w 1896"/>
                <a:gd name="T1" fmla="*/ 3550 h 3550"/>
                <a:gd name="T2" fmla="*/ 1025 w 1896"/>
                <a:gd name="T3" fmla="*/ 3550 h 3550"/>
                <a:gd name="T4" fmla="*/ 0 w 1896"/>
                <a:gd name="T5" fmla="*/ 0 h 3550"/>
                <a:gd name="T6" fmla="*/ 871 w 1896"/>
                <a:gd name="T7" fmla="*/ 0 h 3550"/>
                <a:gd name="T8" fmla="*/ 1896 w 1896"/>
                <a:gd name="T9" fmla="*/ 3550 h 3550"/>
              </a:gdLst>
              <a:ahLst/>
              <a:cxnLst>
                <a:cxn ang="0">
                  <a:pos x="T0" y="T1"/>
                </a:cxn>
                <a:cxn ang="0">
                  <a:pos x="T2" y="T3"/>
                </a:cxn>
                <a:cxn ang="0">
                  <a:pos x="T4" y="T5"/>
                </a:cxn>
                <a:cxn ang="0">
                  <a:pos x="T6" y="T7"/>
                </a:cxn>
                <a:cxn ang="0">
                  <a:pos x="T8" y="T9"/>
                </a:cxn>
              </a:cxnLst>
              <a:rect l="0" t="0" r="r" b="b"/>
              <a:pathLst>
                <a:path w="1896" h="3550">
                  <a:moveTo>
                    <a:pt x="1896" y="3550"/>
                  </a:moveTo>
                  <a:lnTo>
                    <a:pt x="1025" y="3550"/>
                  </a:lnTo>
                  <a:lnTo>
                    <a:pt x="0" y="0"/>
                  </a:lnTo>
                  <a:lnTo>
                    <a:pt x="871" y="0"/>
                  </a:lnTo>
                  <a:lnTo>
                    <a:pt x="1896" y="3550"/>
                  </a:lnTo>
                  <a:close/>
                </a:path>
              </a:pathLst>
            </a:custGeom>
            <a:solidFill>
              <a:srgbClr val="F5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40"/>
            <p:cNvSpPr>
              <a:spLocks/>
            </p:cNvSpPr>
            <p:nvPr userDrawn="1"/>
          </p:nvSpPr>
          <p:spPr bwMode="auto">
            <a:xfrm>
              <a:off x="3140363" y="547688"/>
              <a:ext cx="4206306" cy="5738811"/>
            </a:xfrm>
            <a:custGeom>
              <a:avLst/>
              <a:gdLst>
                <a:gd name="T0" fmla="*/ 2602 w 2602"/>
                <a:gd name="T1" fmla="*/ 3550 h 3550"/>
                <a:gd name="T2" fmla="*/ 1025 w 2602"/>
                <a:gd name="T3" fmla="*/ 3550 h 3550"/>
                <a:gd name="T4" fmla="*/ 0 w 2602"/>
                <a:gd name="T5" fmla="*/ 0 h 3550"/>
                <a:gd name="T6" fmla="*/ 1578 w 2602"/>
                <a:gd name="T7" fmla="*/ 0 h 3550"/>
                <a:gd name="T8" fmla="*/ 2602 w 2602"/>
                <a:gd name="T9" fmla="*/ 3550 h 3550"/>
              </a:gdLst>
              <a:ahLst/>
              <a:cxnLst>
                <a:cxn ang="0">
                  <a:pos x="T0" y="T1"/>
                </a:cxn>
                <a:cxn ang="0">
                  <a:pos x="T2" y="T3"/>
                </a:cxn>
                <a:cxn ang="0">
                  <a:pos x="T4" y="T5"/>
                </a:cxn>
                <a:cxn ang="0">
                  <a:pos x="T6" y="T7"/>
                </a:cxn>
                <a:cxn ang="0">
                  <a:pos x="T8" y="T9"/>
                </a:cxn>
              </a:cxnLst>
              <a:rect l="0" t="0" r="r" b="b"/>
              <a:pathLst>
                <a:path w="2602" h="3550">
                  <a:moveTo>
                    <a:pt x="2602" y="3550"/>
                  </a:moveTo>
                  <a:lnTo>
                    <a:pt x="1025" y="3550"/>
                  </a:lnTo>
                  <a:lnTo>
                    <a:pt x="0" y="0"/>
                  </a:lnTo>
                  <a:lnTo>
                    <a:pt x="1578" y="0"/>
                  </a:lnTo>
                  <a:lnTo>
                    <a:pt x="2602" y="355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42"/>
            <p:cNvSpPr>
              <a:spLocks/>
            </p:cNvSpPr>
            <p:nvPr userDrawn="1"/>
          </p:nvSpPr>
          <p:spPr bwMode="auto">
            <a:xfrm>
              <a:off x="990329" y="547688"/>
              <a:ext cx="2195297" cy="5738811"/>
            </a:xfrm>
            <a:custGeom>
              <a:avLst/>
              <a:gdLst>
                <a:gd name="T0" fmla="*/ 1358 w 1358"/>
                <a:gd name="T1" fmla="*/ 3550 h 3550"/>
                <a:gd name="T2" fmla="*/ 1024 w 1358"/>
                <a:gd name="T3" fmla="*/ 3550 h 3550"/>
                <a:gd name="T4" fmla="*/ 0 w 1358"/>
                <a:gd name="T5" fmla="*/ 0 h 3550"/>
                <a:gd name="T6" fmla="*/ 332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4" y="3550"/>
                  </a:lnTo>
                  <a:lnTo>
                    <a:pt x="0" y="0"/>
                  </a:lnTo>
                  <a:lnTo>
                    <a:pt x="332" y="0"/>
                  </a:lnTo>
                  <a:lnTo>
                    <a:pt x="1358" y="3550"/>
                  </a:lnTo>
                  <a:close/>
                </a:path>
              </a:pathLst>
            </a:custGeom>
            <a:solidFill>
              <a:srgbClr val="F2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44"/>
            <p:cNvSpPr>
              <a:spLocks/>
            </p:cNvSpPr>
            <p:nvPr userDrawn="1"/>
          </p:nvSpPr>
          <p:spPr bwMode="auto">
            <a:xfrm>
              <a:off x="6766321" y="547688"/>
              <a:ext cx="2195297" cy="5738811"/>
            </a:xfrm>
            <a:custGeom>
              <a:avLst/>
              <a:gdLst>
                <a:gd name="T0" fmla="*/ 1358 w 1358"/>
                <a:gd name="T1" fmla="*/ 3550 h 3550"/>
                <a:gd name="T2" fmla="*/ 1025 w 1358"/>
                <a:gd name="T3" fmla="*/ 3550 h 3550"/>
                <a:gd name="T4" fmla="*/ 0 w 1358"/>
                <a:gd name="T5" fmla="*/ 0 h 3550"/>
                <a:gd name="T6" fmla="*/ 333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5" y="3550"/>
                  </a:lnTo>
                  <a:lnTo>
                    <a:pt x="0" y="0"/>
                  </a:lnTo>
                  <a:lnTo>
                    <a:pt x="333" y="0"/>
                  </a:lnTo>
                  <a:lnTo>
                    <a:pt x="1358" y="3550"/>
                  </a:lnTo>
                  <a:close/>
                </a:path>
              </a:pathLst>
            </a:custGeom>
            <a:solidFill>
              <a:srgbClr val="F2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46"/>
            <p:cNvSpPr>
              <a:spLocks/>
            </p:cNvSpPr>
            <p:nvPr userDrawn="1"/>
          </p:nvSpPr>
          <p:spPr bwMode="auto">
            <a:xfrm>
              <a:off x="1704852" y="547688"/>
              <a:ext cx="1808938" cy="5738811"/>
            </a:xfrm>
            <a:custGeom>
              <a:avLst/>
              <a:gdLst>
                <a:gd name="T0" fmla="*/ 1119 w 1119"/>
                <a:gd name="T1" fmla="*/ 3550 h 3550"/>
                <a:gd name="T2" fmla="*/ 1025 w 1119"/>
                <a:gd name="T3" fmla="*/ 3550 h 3550"/>
                <a:gd name="T4" fmla="*/ 0 w 1119"/>
                <a:gd name="T5" fmla="*/ 0 h 3550"/>
                <a:gd name="T6" fmla="*/ 95 w 1119"/>
                <a:gd name="T7" fmla="*/ 0 h 3550"/>
                <a:gd name="T8" fmla="*/ 1119 w 1119"/>
                <a:gd name="T9" fmla="*/ 3550 h 3550"/>
              </a:gdLst>
              <a:ahLst/>
              <a:cxnLst>
                <a:cxn ang="0">
                  <a:pos x="T0" y="T1"/>
                </a:cxn>
                <a:cxn ang="0">
                  <a:pos x="T2" y="T3"/>
                </a:cxn>
                <a:cxn ang="0">
                  <a:pos x="T4" y="T5"/>
                </a:cxn>
                <a:cxn ang="0">
                  <a:pos x="T6" y="T7"/>
                </a:cxn>
                <a:cxn ang="0">
                  <a:pos x="T8" y="T9"/>
                </a:cxn>
              </a:cxnLst>
              <a:rect l="0" t="0" r="r" b="b"/>
              <a:pathLst>
                <a:path w="1119" h="3550">
                  <a:moveTo>
                    <a:pt x="1119" y="3550"/>
                  </a:moveTo>
                  <a:lnTo>
                    <a:pt x="1025" y="3550"/>
                  </a:lnTo>
                  <a:lnTo>
                    <a:pt x="0" y="0"/>
                  </a:lnTo>
                  <a:lnTo>
                    <a:pt x="95" y="0"/>
                  </a:lnTo>
                  <a:lnTo>
                    <a:pt x="1119" y="3550"/>
                  </a:lnTo>
                  <a:close/>
                </a:path>
              </a:pathLst>
            </a:custGeom>
            <a:solidFill>
              <a:srgbClr val="ECE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48"/>
            <p:cNvSpPr>
              <a:spLocks/>
            </p:cNvSpPr>
            <p:nvPr userDrawn="1"/>
          </p:nvSpPr>
          <p:spPr bwMode="auto">
            <a:xfrm>
              <a:off x="5781832" y="547688"/>
              <a:ext cx="1758824" cy="5738811"/>
            </a:xfrm>
            <a:custGeom>
              <a:avLst/>
              <a:gdLst>
                <a:gd name="T0" fmla="*/ 1088 w 1088"/>
                <a:gd name="T1" fmla="*/ 3550 h 3550"/>
                <a:gd name="T2" fmla="*/ 1025 w 1088"/>
                <a:gd name="T3" fmla="*/ 3550 h 3550"/>
                <a:gd name="T4" fmla="*/ 0 w 1088"/>
                <a:gd name="T5" fmla="*/ 0 h 3550"/>
                <a:gd name="T6" fmla="*/ 62 w 1088"/>
                <a:gd name="T7" fmla="*/ 0 h 3550"/>
                <a:gd name="T8" fmla="*/ 1088 w 1088"/>
                <a:gd name="T9" fmla="*/ 3550 h 3550"/>
              </a:gdLst>
              <a:ahLst/>
              <a:cxnLst>
                <a:cxn ang="0">
                  <a:pos x="T0" y="T1"/>
                </a:cxn>
                <a:cxn ang="0">
                  <a:pos x="T2" y="T3"/>
                </a:cxn>
                <a:cxn ang="0">
                  <a:pos x="T4" y="T5"/>
                </a:cxn>
                <a:cxn ang="0">
                  <a:pos x="T6" y="T7"/>
                </a:cxn>
                <a:cxn ang="0">
                  <a:pos x="T8" y="T9"/>
                </a:cxn>
              </a:cxnLst>
              <a:rect l="0" t="0" r="r" b="b"/>
              <a:pathLst>
                <a:path w="1088" h="3550">
                  <a:moveTo>
                    <a:pt x="1088" y="3550"/>
                  </a:moveTo>
                  <a:lnTo>
                    <a:pt x="1025" y="3550"/>
                  </a:lnTo>
                  <a:lnTo>
                    <a:pt x="0" y="0"/>
                  </a:lnTo>
                  <a:lnTo>
                    <a:pt x="62" y="0"/>
                  </a:lnTo>
                  <a:lnTo>
                    <a:pt x="1088" y="3550"/>
                  </a:lnTo>
                  <a:close/>
                </a:path>
              </a:pathLst>
            </a:custGeom>
            <a:solidFill>
              <a:srgbClr val="ECE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p:cNvSpPr>
              <a:spLocks/>
            </p:cNvSpPr>
            <p:nvPr userDrawn="1"/>
          </p:nvSpPr>
          <p:spPr bwMode="auto">
            <a:xfrm>
              <a:off x="10437543" y="547688"/>
              <a:ext cx="1754457" cy="5738811"/>
            </a:xfrm>
            <a:custGeom>
              <a:avLst/>
              <a:gdLst>
                <a:gd name="connsiteX0" fmla="*/ 0 w 1754457"/>
                <a:gd name="connsiteY0" fmla="*/ 0 h 5738811"/>
                <a:gd name="connsiteX1" fmla="*/ 205304 w 1754457"/>
                <a:gd name="connsiteY1" fmla="*/ 0 h 5738811"/>
                <a:gd name="connsiteX2" fmla="*/ 1754457 w 1754457"/>
                <a:gd name="connsiteY2" fmla="*/ 5365358 h 5738811"/>
                <a:gd name="connsiteX3" fmla="*/ 1754457 w 1754457"/>
                <a:gd name="connsiteY3" fmla="*/ 5738811 h 5738811"/>
                <a:gd name="connsiteX4" fmla="*/ 1656981 w 1754457"/>
                <a:gd name="connsiteY4" fmla="*/ 5738811 h 5738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457" h="5738811">
                  <a:moveTo>
                    <a:pt x="0" y="0"/>
                  </a:moveTo>
                  <a:lnTo>
                    <a:pt x="205304" y="0"/>
                  </a:lnTo>
                  <a:lnTo>
                    <a:pt x="1754457" y="5365358"/>
                  </a:lnTo>
                  <a:lnTo>
                    <a:pt x="1754457" y="5738811"/>
                  </a:lnTo>
                  <a:lnTo>
                    <a:pt x="1656981" y="5738811"/>
                  </a:lnTo>
                  <a:close/>
                </a:path>
              </a:pathLst>
            </a:custGeom>
            <a:solidFill>
              <a:srgbClr val="EFF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p:cNvSpPr>
              <a:spLocks/>
            </p:cNvSpPr>
            <p:nvPr userDrawn="1"/>
          </p:nvSpPr>
          <p:spPr bwMode="auto">
            <a:xfrm>
              <a:off x="0" y="550921"/>
              <a:ext cx="2178506" cy="5735578"/>
            </a:xfrm>
            <a:custGeom>
              <a:avLst/>
              <a:gdLst>
                <a:gd name="connsiteX0" fmla="*/ 0 w 2178506"/>
                <a:gd name="connsiteY0" fmla="*/ 0 h 5735578"/>
                <a:gd name="connsiteX1" fmla="*/ 519909 w 2178506"/>
                <a:gd name="connsiteY1" fmla="*/ 0 h 5735578"/>
                <a:gd name="connsiteX2" fmla="*/ 2178506 w 2178506"/>
                <a:gd name="connsiteY2" fmla="*/ 5735578 h 5735578"/>
                <a:gd name="connsiteX3" fmla="*/ 0 w 2178506"/>
                <a:gd name="connsiteY3" fmla="*/ 5735578 h 5735578"/>
              </a:gdLst>
              <a:ahLst/>
              <a:cxnLst>
                <a:cxn ang="0">
                  <a:pos x="connsiteX0" y="connsiteY0"/>
                </a:cxn>
                <a:cxn ang="0">
                  <a:pos x="connsiteX1" y="connsiteY1"/>
                </a:cxn>
                <a:cxn ang="0">
                  <a:pos x="connsiteX2" y="connsiteY2"/>
                </a:cxn>
                <a:cxn ang="0">
                  <a:pos x="connsiteX3" y="connsiteY3"/>
                </a:cxn>
              </a:cxnLst>
              <a:rect l="l" t="t" r="r" b="b"/>
              <a:pathLst>
                <a:path w="2178506" h="5735578">
                  <a:moveTo>
                    <a:pt x="0" y="0"/>
                  </a:moveTo>
                  <a:lnTo>
                    <a:pt x="519909" y="0"/>
                  </a:lnTo>
                  <a:lnTo>
                    <a:pt x="2178506" y="5735578"/>
                  </a:lnTo>
                  <a:lnTo>
                    <a:pt x="0" y="5735578"/>
                  </a:lnTo>
                  <a:close/>
                </a:path>
              </a:pathLst>
            </a:custGeom>
            <a:solidFill>
              <a:srgbClr val="F5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grpSp>
      <p:sp>
        <p:nvSpPr>
          <p:cNvPr id="30" name="Freeform 39"/>
          <p:cNvSpPr>
            <a:spLocks/>
          </p:cNvSpPr>
          <p:nvPr userDrawn="1"/>
        </p:nvSpPr>
        <p:spPr bwMode="auto">
          <a:xfrm>
            <a:off x="8505746" y="547688"/>
            <a:ext cx="3065010" cy="5738811"/>
          </a:xfrm>
          <a:custGeom>
            <a:avLst/>
            <a:gdLst>
              <a:gd name="T0" fmla="*/ 1896 w 1896"/>
              <a:gd name="T1" fmla="*/ 3550 h 3550"/>
              <a:gd name="T2" fmla="*/ 1025 w 1896"/>
              <a:gd name="T3" fmla="*/ 3550 h 3550"/>
              <a:gd name="T4" fmla="*/ 0 w 1896"/>
              <a:gd name="T5" fmla="*/ 0 h 3550"/>
              <a:gd name="T6" fmla="*/ 871 w 1896"/>
              <a:gd name="T7" fmla="*/ 0 h 3550"/>
              <a:gd name="T8" fmla="*/ 1896 w 1896"/>
              <a:gd name="T9" fmla="*/ 3550 h 3550"/>
            </a:gdLst>
            <a:ahLst/>
            <a:cxnLst>
              <a:cxn ang="0">
                <a:pos x="T0" y="T1"/>
              </a:cxn>
              <a:cxn ang="0">
                <a:pos x="T2" y="T3"/>
              </a:cxn>
              <a:cxn ang="0">
                <a:pos x="T4" y="T5"/>
              </a:cxn>
              <a:cxn ang="0">
                <a:pos x="T6" y="T7"/>
              </a:cxn>
              <a:cxn ang="0">
                <a:pos x="T8" y="T9"/>
              </a:cxn>
            </a:cxnLst>
            <a:rect l="0" t="0" r="r" b="b"/>
            <a:pathLst>
              <a:path w="1896" h="3550">
                <a:moveTo>
                  <a:pt x="1896" y="3550"/>
                </a:moveTo>
                <a:lnTo>
                  <a:pt x="1025" y="3550"/>
                </a:lnTo>
                <a:lnTo>
                  <a:pt x="0" y="0"/>
                </a:lnTo>
                <a:lnTo>
                  <a:pt x="871" y="0"/>
                </a:lnTo>
                <a:lnTo>
                  <a:pt x="1896"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1"/>
          <p:cNvSpPr>
            <a:spLocks/>
          </p:cNvSpPr>
          <p:nvPr userDrawn="1"/>
        </p:nvSpPr>
        <p:spPr bwMode="auto">
          <a:xfrm>
            <a:off x="3140363" y="547688"/>
            <a:ext cx="4206306" cy="5738811"/>
          </a:xfrm>
          <a:custGeom>
            <a:avLst/>
            <a:gdLst>
              <a:gd name="T0" fmla="*/ 2602 w 2602"/>
              <a:gd name="T1" fmla="*/ 3550 h 3550"/>
              <a:gd name="T2" fmla="*/ 1025 w 2602"/>
              <a:gd name="T3" fmla="*/ 3550 h 3550"/>
              <a:gd name="T4" fmla="*/ 0 w 2602"/>
              <a:gd name="T5" fmla="*/ 0 h 3550"/>
              <a:gd name="T6" fmla="*/ 1578 w 2602"/>
              <a:gd name="T7" fmla="*/ 0 h 3550"/>
              <a:gd name="T8" fmla="*/ 2602 w 2602"/>
              <a:gd name="T9" fmla="*/ 3550 h 3550"/>
            </a:gdLst>
            <a:ahLst/>
            <a:cxnLst>
              <a:cxn ang="0">
                <a:pos x="T0" y="T1"/>
              </a:cxn>
              <a:cxn ang="0">
                <a:pos x="T2" y="T3"/>
              </a:cxn>
              <a:cxn ang="0">
                <a:pos x="T4" y="T5"/>
              </a:cxn>
              <a:cxn ang="0">
                <a:pos x="T6" y="T7"/>
              </a:cxn>
              <a:cxn ang="0">
                <a:pos x="T8" y="T9"/>
              </a:cxn>
            </a:cxnLst>
            <a:rect l="0" t="0" r="r" b="b"/>
            <a:pathLst>
              <a:path w="2602" h="3550">
                <a:moveTo>
                  <a:pt x="2602" y="3550"/>
                </a:moveTo>
                <a:lnTo>
                  <a:pt x="1025" y="3550"/>
                </a:lnTo>
                <a:lnTo>
                  <a:pt x="0" y="0"/>
                </a:lnTo>
                <a:lnTo>
                  <a:pt x="1578" y="0"/>
                </a:lnTo>
                <a:lnTo>
                  <a:pt x="2602"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3"/>
          <p:cNvSpPr>
            <a:spLocks/>
          </p:cNvSpPr>
          <p:nvPr userDrawn="1"/>
        </p:nvSpPr>
        <p:spPr bwMode="auto">
          <a:xfrm>
            <a:off x="990329" y="547688"/>
            <a:ext cx="2195297" cy="5738811"/>
          </a:xfrm>
          <a:custGeom>
            <a:avLst/>
            <a:gdLst>
              <a:gd name="T0" fmla="*/ 1358 w 1358"/>
              <a:gd name="T1" fmla="*/ 3550 h 3550"/>
              <a:gd name="T2" fmla="*/ 1024 w 1358"/>
              <a:gd name="T3" fmla="*/ 3550 h 3550"/>
              <a:gd name="T4" fmla="*/ 0 w 1358"/>
              <a:gd name="T5" fmla="*/ 0 h 3550"/>
              <a:gd name="T6" fmla="*/ 332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4" y="3550"/>
                </a:lnTo>
                <a:lnTo>
                  <a:pt x="0" y="0"/>
                </a:lnTo>
                <a:lnTo>
                  <a:pt x="332" y="0"/>
                </a:lnTo>
                <a:lnTo>
                  <a:pt x="1358"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5"/>
          <p:cNvSpPr>
            <a:spLocks/>
          </p:cNvSpPr>
          <p:nvPr userDrawn="1"/>
        </p:nvSpPr>
        <p:spPr bwMode="auto">
          <a:xfrm>
            <a:off x="6766321" y="547688"/>
            <a:ext cx="2195297" cy="5738811"/>
          </a:xfrm>
          <a:custGeom>
            <a:avLst/>
            <a:gdLst>
              <a:gd name="T0" fmla="*/ 1358 w 1358"/>
              <a:gd name="T1" fmla="*/ 3550 h 3550"/>
              <a:gd name="T2" fmla="*/ 1025 w 1358"/>
              <a:gd name="T3" fmla="*/ 3550 h 3550"/>
              <a:gd name="T4" fmla="*/ 0 w 1358"/>
              <a:gd name="T5" fmla="*/ 0 h 3550"/>
              <a:gd name="T6" fmla="*/ 333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5" y="3550"/>
                </a:lnTo>
                <a:lnTo>
                  <a:pt x="0" y="0"/>
                </a:lnTo>
                <a:lnTo>
                  <a:pt x="333" y="0"/>
                </a:lnTo>
                <a:lnTo>
                  <a:pt x="1358"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p:cNvSpPr>
            <a:spLocks/>
          </p:cNvSpPr>
          <p:nvPr userDrawn="1"/>
        </p:nvSpPr>
        <p:spPr bwMode="auto">
          <a:xfrm>
            <a:off x="1704852" y="547688"/>
            <a:ext cx="1808938" cy="5738811"/>
          </a:xfrm>
          <a:custGeom>
            <a:avLst/>
            <a:gdLst>
              <a:gd name="T0" fmla="*/ 1119 w 1119"/>
              <a:gd name="T1" fmla="*/ 3550 h 3550"/>
              <a:gd name="T2" fmla="*/ 1025 w 1119"/>
              <a:gd name="T3" fmla="*/ 3550 h 3550"/>
              <a:gd name="T4" fmla="*/ 0 w 1119"/>
              <a:gd name="T5" fmla="*/ 0 h 3550"/>
              <a:gd name="T6" fmla="*/ 95 w 1119"/>
              <a:gd name="T7" fmla="*/ 0 h 3550"/>
              <a:gd name="T8" fmla="*/ 1119 w 1119"/>
              <a:gd name="T9" fmla="*/ 3550 h 3550"/>
            </a:gdLst>
            <a:ahLst/>
            <a:cxnLst>
              <a:cxn ang="0">
                <a:pos x="T0" y="T1"/>
              </a:cxn>
              <a:cxn ang="0">
                <a:pos x="T2" y="T3"/>
              </a:cxn>
              <a:cxn ang="0">
                <a:pos x="T4" y="T5"/>
              </a:cxn>
              <a:cxn ang="0">
                <a:pos x="T6" y="T7"/>
              </a:cxn>
              <a:cxn ang="0">
                <a:pos x="T8" y="T9"/>
              </a:cxn>
            </a:cxnLst>
            <a:rect l="0" t="0" r="r" b="b"/>
            <a:pathLst>
              <a:path w="1119" h="3550">
                <a:moveTo>
                  <a:pt x="1119" y="3550"/>
                </a:moveTo>
                <a:lnTo>
                  <a:pt x="1025" y="3550"/>
                </a:lnTo>
                <a:lnTo>
                  <a:pt x="0" y="0"/>
                </a:lnTo>
                <a:lnTo>
                  <a:pt x="95" y="0"/>
                </a:lnTo>
                <a:lnTo>
                  <a:pt x="1119"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p:cNvSpPr>
            <a:spLocks/>
          </p:cNvSpPr>
          <p:nvPr userDrawn="1"/>
        </p:nvSpPr>
        <p:spPr bwMode="auto">
          <a:xfrm>
            <a:off x="5781832" y="547688"/>
            <a:ext cx="1758824" cy="5738811"/>
          </a:xfrm>
          <a:custGeom>
            <a:avLst/>
            <a:gdLst>
              <a:gd name="T0" fmla="*/ 1088 w 1088"/>
              <a:gd name="T1" fmla="*/ 3550 h 3550"/>
              <a:gd name="T2" fmla="*/ 1025 w 1088"/>
              <a:gd name="T3" fmla="*/ 3550 h 3550"/>
              <a:gd name="T4" fmla="*/ 0 w 1088"/>
              <a:gd name="T5" fmla="*/ 0 h 3550"/>
              <a:gd name="T6" fmla="*/ 62 w 1088"/>
              <a:gd name="T7" fmla="*/ 0 h 3550"/>
              <a:gd name="T8" fmla="*/ 1088 w 1088"/>
              <a:gd name="T9" fmla="*/ 3550 h 3550"/>
            </a:gdLst>
            <a:ahLst/>
            <a:cxnLst>
              <a:cxn ang="0">
                <a:pos x="T0" y="T1"/>
              </a:cxn>
              <a:cxn ang="0">
                <a:pos x="T2" y="T3"/>
              </a:cxn>
              <a:cxn ang="0">
                <a:pos x="T4" y="T5"/>
              </a:cxn>
              <a:cxn ang="0">
                <a:pos x="T6" y="T7"/>
              </a:cxn>
              <a:cxn ang="0">
                <a:pos x="T8" y="T9"/>
              </a:cxn>
            </a:cxnLst>
            <a:rect l="0" t="0" r="r" b="b"/>
            <a:pathLst>
              <a:path w="1088" h="3550">
                <a:moveTo>
                  <a:pt x="1088" y="3550"/>
                </a:moveTo>
                <a:lnTo>
                  <a:pt x="1025" y="3550"/>
                </a:lnTo>
                <a:lnTo>
                  <a:pt x="0" y="0"/>
                </a:lnTo>
                <a:lnTo>
                  <a:pt x="62" y="0"/>
                </a:lnTo>
                <a:lnTo>
                  <a:pt x="1088"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1"/>
          <p:cNvSpPr>
            <a:spLocks/>
          </p:cNvSpPr>
          <p:nvPr userDrawn="1"/>
        </p:nvSpPr>
        <p:spPr bwMode="auto">
          <a:xfrm>
            <a:off x="10437543" y="547688"/>
            <a:ext cx="1862285" cy="5738811"/>
          </a:xfrm>
          <a:custGeom>
            <a:avLst/>
            <a:gdLst>
              <a:gd name="T0" fmla="*/ 1152 w 1152"/>
              <a:gd name="T1" fmla="*/ 3550 h 3550"/>
              <a:gd name="T2" fmla="*/ 1025 w 1152"/>
              <a:gd name="T3" fmla="*/ 3550 h 3550"/>
              <a:gd name="T4" fmla="*/ 0 w 1152"/>
              <a:gd name="T5" fmla="*/ 0 h 3550"/>
              <a:gd name="T6" fmla="*/ 127 w 1152"/>
              <a:gd name="T7" fmla="*/ 0 h 3550"/>
              <a:gd name="T8" fmla="*/ 1152 w 1152"/>
              <a:gd name="T9" fmla="*/ 3550 h 3550"/>
            </a:gdLst>
            <a:ahLst/>
            <a:cxnLst>
              <a:cxn ang="0">
                <a:pos x="T0" y="T1"/>
              </a:cxn>
              <a:cxn ang="0">
                <a:pos x="T2" y="T3"/>
              </a:cxn>
              <a:cxn ang="0">
                <a:pos x="T4" y="T5"/>
              </a:cxn>
              <a:cxn ang="0">
                <a:pos x="T6" y="T7"/>
              </a:cxn>
              <a:cxn ang="0">
                <a:pos x="T8" y="T9"/>
              </a:cxn>
            </a:cxnLst>
            <a:rect l="0" t="0" r="r" b="b"/>
            <a:pathLst>
              <a:path w="1152" h="3550">
                <a:moveTo>
                  <a:pt x="1152" y="3550"/>
                </a:moveTo>
                <a:lnTo>
                  <a:pt x="1025" y="3550"/>
                </a:lnTo>
                <a:lnTo>
                  <a:pt x="0" y="0"/>
                </a:lnTo>
                <a:lnTo>
                  <a:pt x="127" y="0"/>
                </a:lnTo>
                <a:lnTo>
                  <a:pt x="1152"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3"/>
          <p:cNvSpPr>
            <a:spLocks/>
          </p:cNvSpPr>
          <p:nvPr userDrawn="1"/>
        </p:nvSpPr>
        <p:spPr bwMode="auto">
          <a:xfrm>
            <a:off x="-89537" y="550921"/>
            <a:ext cx="2268043" cy="5735578"/>
          </a:xfrm>
          <a:custGeom>
            <a:avLst/>
            <a:gdLst>
              <a:gd name="T0" fmla="*/ 1403 w 1403"/>
              <a:gd name="T1" fmla="*/ 3548 h 3548"/>
              <a:gd name="T2" fmla="*/ 0 w 1403"/>
              <a:gd name="T3" fmla="*/ 3548 h 3548"/>
              <a:gd name="T4" fmla="*/ 0 w 1403"/>
              <a:gd name="T5" fmla="*/ 0 h 3548"/>
              <a:gd name="T6" fmla="*/ 377 w 1403"/>
              <a:gd name="T7" fmla="*/ 0 h 3548"/>
              <a:gd name="T8" fmla="*/ 1403 w 1403"/>
              <a:gd name="T9" fmla="*/ 3548 h 3548"/>
            </a:gdLst>
            <a:ahLst/>
            <a:cxnLst>
              <a:cxn ang="0">
                <a:pos x="T0" y="T1"/>
              </a:cxn>
              <a:cxn ang="0">
                <a:pos x="T2" y="T3"/>
              </a:cxn>
              <a:cxn ang="0">
                <a:pos x="T4" y="T5"/>
              </a:cxn>
              <a:cxn ang="0">
                <a:pos x="T6" y="T7"/>
              </a:cxn>
              <a:cxn ang="0">
                <a:pos x="T8" y="T9"/>
              </a:cxn>
            </a:cxnLst>
            <a:rect l="0" t="0" r="r" b="b"/>
            <a:pathLst>
              <a:path w="1403" h="3548">
                <a:moveTo>
                  <a:pt x="1403" y="3548"/>
                </a:moveTo>
                <a:lnTo>
                  <a:pt x="0" y="3548"/>
                </a:lnTo>
                <a:lnTo>
                  <a:pt x="0" y="0"/>
                </a:lnTo>
                <a:lnTo>
                  <a:pt x="377" y="0"/>
                </a:lnTo>
                <a:lnTo>
                  <a:pt x="1403" y="35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hasCustomPrompt="1"/>
          </p:nvPr>
        </p:nvSpPr>
        <p:spPr>
          <a:xfrm>
            <a:off x="549275" y="1830745"/>
            <a:ext cx="11093450" cy="615553"/>
          </a:xfrm>
        </p:spPr>
        <p:txBody>
          <a:bodyPr anchor="b" anchorCtr="0"/>
          <a:lstStyle>
            <a:lvl1pPr algn="ctr">
              <a:defRPr sz="4000" cap="none" baseline="0">
                <a:solidFill>
                  <a:schemeClr val="tx2"/>
                </a:solidFill>
              </a:defRPr>
            </a:lvl1pPr>
          </a:lstStyle>
          <a:p>
            <a:r>
              <a:rPr lang="en-US" dirty="0"/>
              <a:t>Presentation Title</a:t>
            </a:r>
          </a:p>
        </p:txBody>
      </p:sp>
      <p:sp>
        <p:nvSpPr>
          <p:cNvPr id="3" name="Subtitle 2"/>
          <p:cNvSpPr>
            <a:spLocks noGrp="1"/>
          </p:cNvSpPr>
          <p:nvPr userDrawn="1">
            <p:ph type="subTitle" idx="1"/>
          </p:nvPr>
        </p:nvSpPr>
        <p:spPr>
          <a:xfrm>
            <a:off x="2547937" y="3886384"/>
            <a:ext cx="7096126" cy="482183"/>
          </a:xfrm>
        </p:spPr>
        <p:txBody>
          <a:bodyPr wrap="square">
            <a:spAutoFit/>
          </a:bodyPr>
          <a:lstStyle>
            <a:lvl1pPr marL="0" indent="0" algn="ctr">
              <a:spcBef>
                <a:spcPts val="40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50" name="Rectangle 2049"/>
          <p:cNvSpPr/>
          <p:nvPr userDrawn="1"/>
        </p:nvSpPr>
        <p:spPr>
          <a:xfrm>
            <a:off x="0" y="0"/>
            <a:ext cx="12188952"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67" name="Freeform: Shape 44"/>
          <p:cNvSpPr>
            <a:spLocks/>
          </p:cNvSpPr>
          <p:nvPr userDrawn="1"/>
        </p:nvSpPr>
        <p:spPr bwMode="auto">
          <a:xfrm flipH="1">
            <a:off x="5775960" y="3392424"/>
            <a:ext cx="640080" cy="73152"/>
          </a:xfrm>
          <a:custGeom>
            <a:avLst/>
            <a:gdLst>
              <a:gd name="connsiteX0" fmla="*/ 833364 w 866779"/>
              <a:gd name="connsiteY0" fmla="*/ 91133 h 91133"/>
              <a:gd name="connsiteX1" fmla="*/ 0 w 866779"/>
              <a:gd name="connsiteY1" fmla="*/ 91133 h 91133"/>
              <a:gd name="connsiteX2" fmla="*/ 742 w 866779"/>
              <a:gd name="connsiteY2" fmla="*/ 89110 h 91133"/>
              <a:gd name="connsiteX3" fmla="*/ 0 w 866779"/>
              <a:gd name="connsiteY3" fmla="*/ 89108 h 91133"/>
              <a:gd name="connsiteX4" fmla="*/ 33416 w 866779"/>
              <a:gd name="connsiteY4" fmla="*/ 0 h 91133"/>
              <a:gd name="connsiteX5" fmla="*/ 866779 w 866779"/>
              <a:gd name="connsiteY5" fmla="*/ 0 h 91133"/>
              <a:gd name="connsiteX6" fmla="*/ 866037 w 866779"/>
              <a:gd name="connsiteY6" fmla="*/ 2024 h 91133"/>
              <a:gd name="connsiteX7" fmla="*/ 866779 w 866779"/>
              <a:gd name="connsiteY7" fmla="*/ 2025 h 9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6779" h="91133">
                <a:moveTo>
                  <a:pt x="833364" y="91133"/>
                </a:moveTo>
                <a:lnTo>
                  <a:pt x="0" y="91133"/>
                </a:lnTo>
                <a:lnTo>
                  <a:pt x="742" y="89110"/>
                </a:lnTo>
                <a:lnTo>
                  <a:pt x="0" y="89108"/>
                </a:lnTo>
                <a:lnTo>
                  <a:pt x="33416" y="0"/>
                </a:lnTo>
                <a:lnTo>
                  <a:pt x="866779" y="0"/>
                </a:lnTo>
                <a:lnTo>
                  <a:pt x="866037" y="2024"/>
                </a:lnTo>
                <a:lnTo>
                  <a:pt x="866779" y="2025"/>
                </a:lnTo>
                <a:close/>
              </a:path>
            </a:pathLst>
          </a:custGeom>
          <a:gradFill flip="none" rotWithShape="1">
            <a:gsLst>
              <a:gs pos="100000">
                <a:srgbClr val="FDB515"/>
              </a:gs>
              <a:gs pos="0">
                <a:srgbClr val="EC008C"/>
              </a:gs>
            </a:gsLst>
            <a:lin ang="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 name="Text Placeholder 8"/>
          <p:cNvSpPr>
            <a:spLocks noGrp="1"/>
          </p:cNvSpPr>
          <p:nvPr>
            <p:ph type="body" sz="quarter" idx="10" hasCustomPrompt="1"/>
          </p:nvPr>
        </p:nvSpPr>
        <p:spPr>
          <a:xfrm>
            <a:off x="549275" y="2628076"/>
            <a:ext cx="11093450" cy="525463"/>
          </a:xfrm>
        </p:spPr>
        <p:txBody>
          <a:bodyPr/>
          <a:lstStyle>
            <a:lvl1pPr marL="0" indent="0" algn="ctr">
              <a:buFontTx/>
              <a:buNone/>
              <a:defRPr>
                <a:solidFill>
                  <a:schemeClr val="tx2"/>
                </a:solidFill>
              </a:defRPr>
            </a:lvl1pPr>
          </a:lstStyle>
          <a:p>
            <a:pPr lvl="0"/>
            <a:r>
              <a:rPr lang="en-US" dirty="0"/>
              <a:t>Click to edit Master subtitle style</a:t>
            </a:r>
          </a:p>
        </p:txBody>
      </p:sp>
      <p:pic>
        <p:nvPicPr>
          <p:cNvPr id="25" name="Picture 24"/>
          <p:cNvPicPr>
            <a:picLocks noChangeAspect="1"/>
          </p:cNvPicPr>
          <p:nvPr userDrawn="1"/>
        </p:nvPicPr>
        <p:blipFill>
          <a:blip r:embed="rId2"/>
          <a:stretch>
            <a:fillRect/>
          </a:stretch>
        </p:blipFill>
        <p:spPr>
          <a:xfrm>
            <a:off x="10283514" y="6419031"/>
            <a:ext cx="1359211" cy="292608"/>
          </a:xfrm>
          <a:prstGeom prst="rect">
            <a:avLst/>
          </a:prstGeom>
        </p:spPr>
      </p:pic>
    </p:spTree>
    <p:extLst>
      <p:ext uri="{BB962C8B-B14F-4D97-AF65-F5344CB8AC3E}">
        <p14:creationId xmlns:p14="http://schemas.microsoft.com/office/powerpoint/2010/main" val="65308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hank You 1">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6371E89E-AD6D-4009-BEF1-FE0CA35A7B9C}"/>
              </a:ext>
            </a:extLst>
          </p:cNvPr>
          <p:cNvGrpSpPr/>
          <p:nvPr userDrawn="1"/>
        </p:nvGrpSpPr>
        <p:grpSpPr>
          <a:xfrm>
            <a:off x="0" y="547688"/>
            <a:ext cx="12192000" cy="5738811"/>
            <a:chOff x="0" y="547688"/>
            <a:chExt cx="12192000" cy="5738811"/>
          </a:xfrm>
        </p:grpSpPr>
        <p:sp>
          <p:nvSpPr>
            <p:cNvPr id="31" name="Freeform 38">
              <a:extLst>
                <a:ext uri="{FF2B5EF4-FFF2-40B4-BE49-F238E27FC236}">
                  <a16:creationId xmlns:a16="http://schemas.microsoft.com/office/drawing/2014/main" id="{90144104-8786-4324-A001-6FF5EB765169}"/>
                </a:ext>
              </a:extLst>
            </p:cNvPr>
            <p:cNvSpPr>
              <a:spLocks/>
            </p:cNvSpPr>
            <p:nvPr userDrawn="1"/>
          </p:nvSpPr>
          <p:spPr bwMode="auto">
            <a:xfrm>
              <a:off x="8505746" y="547688"/>
              <a:ext cx="3065010" cy="5738811"/>
            </a:xfrm>
            <a:custGeom>
              <a:avLst/>
              <a:gdLst>
                <a:gd name="T0" fmla="*/ 1896 w 1896"/>
                <a:gd name="T1" fmla="*/ 3550 h 3550"/>
                <a:gd name="T2" fmla="*/ 1025 w 1896"/>
                <a:gd name="T3" fmla="*/ 3550 h 3550"/>
                <a:gd name="T4" fmla="*/ 0 w 1896"/>
                <a:gd name="T5" fmla="*/ 0 h 3550"/>
                <a:gd name="T6" fmla="*/ 871 w 1896"/>
                <a:gd name="T7" fmla="*/ 0 h 3550"/>
                <a:gd name="T8" fmla="*/ 1896 w 1896"/>
                <a:gd name="T9" fmla="*/ 3550 h 3550"/>
              </a:gdLst>
              <a:ahLst/>
              <a:cxnLst>
                <a:cxn ang="0">
                  <a:pos x="T0" y="T1"/>
                </a:cxn>
                <a:cxn ang="0">
                  <a:pos x="T2" y="T3"/>
                </a:cxn>
                <a:cxn ang="0">
                  <a:pos x="T4" y="T5"/>
                </a:cxn>
                <a:cxn ang="0">
                  <a:pos x="T6" y="T7"/>
                </a:cxn>
                <a:cxn ang="0">
                  <a:pos x="T8" y="T9"/>
                </a:cxn>
              </a:cxnLst>
              <a:rect l="0" t="0" r="r" b="b"/>
              <a:pathLst>
                <a:path w="1896" h="3550">
                  <a:moveTo>
                    <a:pt x="1896" y="3550"/>
                  </a:moveTo>
                  <a:lnTo>
                    <a:pt x="1025" y="3550"/>
                  </a:lnTo>
                  <a:lnTo>
                    <a:pt x="0" y="0"/>
                  </a:lnTo>
                  <a:lnTo>
                    <a:pt x="871" y="0"/>
                  </a:lnTo>
                  <a:lnTo>
                    <a:pt x="1896" y="3550"/>
                  </a:lnTo>
                  <a:close/>
                </a:path>
              </a:pathLst>
            </a:custGeom>
            <a:solidFill>
              <a:srgbClr val="F5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40">
              <a:extLst>
                <a:ext uri="{FF2B5EF4-FFF2-40B4-BE49-F238E27FC236}">
                  <a16:creationId xmlns:a16="http://schemas.microsoft.com/office/drawing/2014/main" id="{5C801CC7-1BBB-4F9E-9DE2-D2039A6272E6}"/>
                </a:ext>
              </a:extLst>
            </p:cNvPr>
            <p:cNvSpPr>
              <a:spLocks/>
            </p:cNvSpPr>
            <p:nvPr userDrawn="1"/>
          </p:nvSpPr>
          <p:spPr bwMode="auto">
            <a:xfrm>
              <a:off x="3140363" y="547688"/>
              <a:ext cx="4206306" cy="5738811"/>
            </a:xfrm>
            <a:custGeom>
              <a:avLst/>
              <a:gdLst>
                <a:gd name="T0" fmla="*/ 2602 w 2602"/>
                <a:gd name="T1" fmla="*/ 3550 h 3550"/>
                <a:gd name="T2" fmla="*/ 1025 w 2602"/>
                <a:gd name="T3" fmla="*/ 3550 h 3550"/>
                <a:gd name="T4" fmla="*/ 0 w 2602"/>
                <a:gd name="T5" fmla="*/ 0 h 3550"/>
                <a:gd name="T6" fmla="*/ 1578 w 2602"/>
                <a:gd name="T7" fmla="*/ 0 h 3550"/>
                <a:gd name="T8" fmla="*/ 2602 w 2602"/>
                <a:gd name="T9" fmla="*/ 3550 h 3550"/>
              </a:gdLst>
              <a:ahLst/>
              <a:cxnLst>
                <a:cxn ang="0">
                  <a:pos x="T0" y="T1"/>
                </a:cxn>
                <a:cxn ang="0">
                  <a:pos x="T2" y="T3"/>
                </a:cxn>
                <a:cxn ang="0">
                  <a:pos x="T4" y="T5"/>
                </a:cxn>
                <a:cxn ang="0">
                  <a:pos x="T6" y="T7"/>
                </a:cxn>
                <a:cxn ang="0">
                  <a:pos x="T8" y="T9"/>
                </a:cxn>
              </a:cxnLst>
              <a:rect l="0" t="0" r="r" b="b"/>
              <a:pathLst>
                <a:path w="2602" h="3550">
                  <a:moveTo>
                    <a:pt x="2602" y="3550"/>
                  </a:moveTo>
                  <a:lnTo>
                    <a:pt x="1025" y="3550"/>
                  </a:lnTo>
                  <a:lnTo>
                    <a:pt x="0" y="0"/>
                  </a:lnTo>
                  <a:lnTo>
                    <a:pt x="1578" y="0"/>
                  </a:lnTo>
                  <a:lnTo>
                    <a:pt x="2602" y="355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42">
              <a:extLst>
                <a:ext uri="{FF2B5EF4-FFF2-40B4-BE49-F238E27FC236}">
                  <a16:creationId xmlns:a16="http://schemas.microsoft.com/office/drawing/2014/main" id="{4F0D3F0B-B4FC-404B-BE14-851BE3E8D351}"/>
                </a:ext>
              </a:extLst>
            </p:cNvPr>
            <p:cNvSpPr>
              <a:spLocks/>
            </p:cNvSpPr>
            <p:nvPr userDrawn="1"/>
          </p:nvSpPr>
          <p:spPr bwMode="auto">
            <a:xfrm>
              <a:off x="990329" y="547688"/>
              <a:ext cx="2195297" cy="5738811"/>
            </a:xfrm>
            <a:custGeom>
              <a:avLst/>
              <a:gdLst>
                <a:gd name="T0" fmla="*/ 1358 w 1358"/>
                <a:gd name="T1" fmla="*/ 3550 h 3550"/>
                <a:gd name="T2" fmla="*/ 1024 w 1358"/>
                <a:gd name="T3" fmla="*/ 3550 h 3550"/>
                <a:gd name="T4" fmla="*/ 0 w 1358"/>
                <a:gd name="T5" fmla="*/ 0 h 3550"/>
                <a:gd name="T6" fmla="*/ 332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4" y="3550"/>
                  </a:lnTo>
                  <a:lnTo>
                    <a:pt x="0" y="0"/>
                  </a:lnTo>
                  <a:lnTo>
                    <a:pt x="332" y="0"/>
                  </a:lnTo>
                  <a:lnTo>
                    <a:pt x="1358" y="3550"/>
                  </a:lnTo>
                  <a:close/>
                </a:path>
              </a:pathLst>
            </a:custGeom>
            <a:solidFill>
              <a:srgbClr val="F2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44">
              <a:extLst>
                <a:ext uri="{FF2B5EF4-FFF2-40B4-BE49-F238E27FC236}">
                  <a16:creationId xmlns:a16="http://schemas.microsoft.com/office/drawing/2014/main" id="{F36FF770-90CC-47EB-BAA7-AD1D745B1367}"/>
                </a:ext>
              </a:extLst>
            </p:cNvPr>
            <p:cNvSpPr>
              <a:spLocks/>
            </p:cNvSpPr>
            <p:nvPr userDrawn="1"/>
          </p:nvSpPr>
          <p:spPr bwMode="auto">
            <a:xfrm>
              <a:off x="6766321" y="547688"/>
              <a:ext cx="2195297" cy="5738811"/>
            </a:xfrm>
            <a:custGeom>
              <a:avLst/>
              <a:gdLst>
                <a:gd name="T0" fmla="*/ 1358 w 1358"/>
                <a:gd name="T1" fmla="*/ 3550 h 3550"/>
                <a:gd name="T2" fmla="*/ 1025 w 1358"/>
                <a:gd name="T3" fmla="*/ 3550 h 3550"/>
                <a:gd name="T4" fmla="*/ 0 w 1358"/>
                <a:gd name="T5" fmla="*/ 0 h 3550"/>
                <a:gd name="T6" fmla="*/ 333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5" y="3550"/>
                  </a:lnTo>
                  <a:lnTo>
                    <a:pt x="0" y="0"/>
                  </a:lnTo>
                  <a:lnTo>
                    <a:pt x="333" y="0"/>
                  </a:lnTo>
                  <a:lnTo>
                    <a:pt x="1358" y="3550"/>
                  </a:lnTo>
                  <a:close/>
                </a:path>
              </a:pathLst>
            </a:custGeom>
            <a:solidFill>
              <a:srgbClr val="F2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46">
              <a:extLst>
                <a:ext uri="{FF2B5EF4-FFF2-40B4-BE49-F238E27FC236}">
                  <a16:creationId xmlns:a16="http://schemas.microsoft.com/office/drawing/2014/main" id="{85205862-966B-4ACC-9AA9-149296B7A855}"/>
                </a:ext>
              </a:extLst>
            </p:cNvPr>
            <p:cNvSpPr>
              <a:spLocks/>
            </p:cNvSpPr>
            <p:nvPr userDrawn="1"/>
          </p:nvSpPr>
          <p:spPr bwMode="auto">
            <a:xfrm>
              <a:off x="1704852" y="547688"/>
              <a:ext cx="1808938" cy="5738811"/>
            </a:xfrm>
            <a:custGeom>
              <a:avLst/>
              <a:gdLst>
                <a:gd name="T0" fmla="*/ 1119 w 1119"/>
                <a:gd name="T1" fmla="*/ 3550 h 3550"/>
                <a:gd name="T2" fmla="*/ 1025 w 1119"/>
                <a:gd name="T3" fmla="*/ 3550 h 3550"/>
                <a:gd name="T4" fmla="*/ 0 w 1119"/>
                <a:gd name="T5" fmla="*/ 0 h 3550"/>
                <a:gd name="T6" fmla="*/ 95 w 1119"/>
                <a:gd name="T7" fmla="*/ 0 h 3550"/>
                <a:gd name="T8" fmla="*/ 1119 w 1119"/>
                <a:gd name="T9" fmla="*/ 3550 h 3550"/>
              </a:gdLst>
              <a:ahLst/>
              <a:cxnLst>
                <a:cxn ang="0">
                  <a:pos x="T0" y="T1"/>
                </a:cxn>
                <a:cxn ang="0">
                  <a:pos x="T2" y="T3"/>
                </a:cxn>
                <a:cxn ang="0">
                  <a:pos x="T4" y="T5"/>
                </a:cxn>
                <a:cxn ang="0">
                  <a:pos x="T6" y="T7"/>
                </a:cxn>
                <a:cxn ang="0">
                  <a:pos x="T8" y="T9"/>
                </a:cxn>
              </a:cxnLst>
              <a:rect l="0" t="0" r="r" b="b"/>
              <a:pathLst>
                <a:path w="1119" h="3550">
                  <a:moveTo>
                    <a:pt x="1119" y="3550"/>
                  </a:moveTo>
                  <a:lnTo>
                    <a:pt x="1025" y="3550"/>
                  </a:lnTo>
                  <a:lnTo>
                    <a:pt x="0" y="0"/>
                  </a:lnTo>
                  <a:lnTo>
                    <a:pt x="95" y="0"/>
                  </a:lnTo>
                  <a:lnTo>
                    <a:pt x="1119" y="3550"/>
                  </a:lnTo>
                  <a:close/>
                </a:path>
              </a:pathLst>
            </a:custGeom>
            <a:solidFill>
              <a:srgbClr val="ECE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48">
              <a:extLst>
                <a:ext uri="{FF2B5EF4-FFF2-40B4-BE49-F238E27FC236}">
                  <a16:creationId xmlns:a16="http://schemas.microsoft.com/office/drawing/2014/main" id="{2E82C9ED-A85B-4BB0-B3F3-5BF1DE961B51}"/>
                </a:ext>
              </a:extLst>
            </p:cNvPr>
            <p:cNvSpPr>
              <a:spLocks/>
            </p:cNvSpPr>
            <p:nvPr userDrawn="1"/>
          </p:nvSpPr>
          <p:spPr bwMode="auto">
            <a:xfrm>
              <a:off x="5781832" y="547688"/>
              <a:ext cx="1758824" cy="5738811"/>
            </a:xfrm>
            <a:custGeom>
              <a:avLst/>
              <a:gdLst>
                <a:gd name="T0" fmla="*/ 1088 w 1088"/>
                <a:gd name="T1" fmla="*/ 3550 h 3550"/>
                <a:gd name="T2" fmla="*/ 1025 w 1088"/>
                <a:gd name="T3" fmla="*/ 3550 h 3550"/>
                <a:gd name="T4" fmla="*/ 0 w 1088"/>
                <a:gd name="T5" fmla="*/ 0 h 3550"/>
                <a:gd name="T6" fmla="*/ 62 w 1088"/>
                <a:gd name="T7" fmla="*/ 0 h 3550"/>
                <a:gd name="T8" fmla="*/ 1088 w 1088"/>
                <a:gd name="T9" fmla="*/ 3550 h 3550"/>
              </a:gdLst>
              <a:ahLst/>
              <a:cxnLst>
                <a:cxn ang="0">
                  <a:pos x="T0" y="T1"/>
                </a:cxn>
                <a:cxn ang="0">
                  <a:pos x="T2" y="T3"/>
                </a:cxn>
                <a:cxn ang="0">
                  <a:pos x="T4" y="T5"/>
                </a:cxn>
                <a:cxn ang="0">
                  <a:pos x="T6" y="T7"/>
                </a:cxn>
                <a:cxn ang="0">
                  <a:pos x="T8" y="T9"/>
                </a:cxn>
              </a:cxnLst>
              <a:rect l="0" t="0" r="r" b="b"/>
              <a:pathLst>
                <a:path w="1088" h="3550">
                  <a:moveTo>
                    <a:pt x="1088" y="3550"/>
                  </a:moveTo>
                  <a:lnTo>
                    <a:pt x="1025" y="3550"/>
                  </a:lnTo>
                  <a:lnTo>
                    <a:pt x="0" y="0"/>
                  </a:lnTo>
                  <a:lnTo>
                    <a:pt x="62" y="0"/>
                  </a:lnTo>
                  <a:lnTo>
                    <a:pt x="1088" y="3550"/>
                  </a:lnTo>
                  <a:close/>
                </a:path>
              </a:pathLst>
            </a:custGeom>
            <a:solidFill>
              <a:srgbClr val="ECE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01673214-A83F-4BBE-9DEC-328BBBA898C4}"/>
                </a:ext>
              </a:extLst>
            </p:cNvPr>
            <p:cNvSpPr>
              <a:spLocks/>
            </p:cNvSpPr>
            <p:nvPr userDrawn="1"/>
          </p:nvSpPr>
          <p:spPr bwMode="auto">
            <a:xfrm>
              <a:off x="10437543" y="547688"/>
              <a:ext cx="1754457" cy="5738811"/>
            </a:xfrm>
            <a:custGeom>
              <a:avLst/>
              <a:gdLst>
                <a:gd name="connsiteX0" fmla="*/ 0 w 1754457"/>
                <a:gd name="connsiteY0" fmla="*/ 0 h 5738811"/>
                <a:gd name="connsiteX1" fmla="*/ 205304 w 1754457"/>
                <a:gd name="connsiteY1" fmla="*/ 0 h 5738811"/>
                <a:gd name="connsiteX2" fmla="*/ 1754457 w 1754457"/>
                <a:gd name="connsiteY2" fmla="*/ 5365358 h 5738811"/>
                <a:gd name="connsiteX3" fmla="*/ 1754457 w 1754457"/>
                <a:gd name="connsiteY3" fmla="*/ 5738811 h 5738811"/>
                <a:gd name="connsiteX4" fmla="*/ 1656981 w 1754457"/>
                <a:gd name="connsiteY4" fmla="*/ 5738811 h 5738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457" h="5738811">
                  <a:moveTo>
                    <a:pt x="0" y="0"/>
                  </a:moveTo>
                  <a:lnTo>
                    <a:pt x="205304" y="0"/>
                  </a:lnTo>
                  <a:lnTo>
                    <a:pt x="1754457" y="5365358"/>
                  </a:lnTo>
                  <a:lnTo>
                    <a:pt x="1754457" y="5738811"/>
                  </a:lnTo>
                  <a:lnTo>
                    <a:pt x="1656981" y="5738811"/>
                  </a:lnTo>
                  <a:close/>
                </a:path>
              </a:pathLst>
            </a:custGeom>
            <a:solidFill>
              <a:srgbClr val="EFF0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ED1F210A-FD13-4A85-AB5C-766D80D89185}"/>
                </a:ext>
              </a:extLst>
            </p:cNvPr>
            <p:cNvSpPr>
              <a:spLocks/>
            </p:cNvSpPr>
            <p:nvPr userDrawn="1"/>
          </p:nvSpPr>
          <p:spPr bwMode="auto">
            <a:xfrm>
              <a:off x="0" y="550921"/>
              <a:ext cx="2178506" cy="5735578"/>
            </a:xfrm>
            <a:custGeom>
              <a:avLst/>
              <a:gdLst>
                <a:gd name="connsiteX0" fmla="*/ 0 w 2178506"/>
                <a:gd name="connsiteY0" fmla="*/ 0 h 5735578"/>
                <a:gd name="connsiteX1" fmla="*/ 519909 w 2178506"/>
                <a:gd name="connsiteY1" fmla="*/ 0 h 5735578"/>
                <a:gd name="connsiteX2" fmla="*/ 2178506 w 2178506"/>
                <a:gd name="connsiteY2" fmla="*/ 5735578 h 5735578"/>
                <a:gd name="connsiteX3" fmla="*/ 0 w 2178506"/>
                <a:gd name="connsiteY3" fmla="*/ 5735578 h 5735578"/>
              </a:gdLst>
              <a:ahLst/>
              <a:cxnLst>
                <a:cxn ang="0">
                  <a:pos x="connsiteX0" y="connsiteY0"/>
                </a:cxn>
                <a:cxn ang="0">
                  <a:pos x="connsiteX1" y="connsiteY1"/>
                </a:cxn>
                <a:cxn ang="0">
                  <a:pos x="connsiteX2" y="connsiteY2"/>
                </a:cxn>
                <a:cxn ang="0">
                  <a:pos x="connsiteX3" y="connsiteY3"/>
                </a:cxn>
              </a:cxnLst>
              <a:rect l="l" t="t" r="r" b="b"/>
              <a:pathLst>
                <a:path w="2178506" h="5735578">
                  <a:moveTo>
                    <a:pt x="0" y="0"/>
                  </a:moveTo>
                  <a:lnTo>
                    <a:pt x="519909" y="0"/>
                  </a:lnTo>
                  <a:lnTo>
                    <a:pt x="2178506" y="5735578"/>
                  </a:lnTo>
                  <a:lnTo>
                    <a:pt x="0" y="5735578"/>
                  </a:lnTo>
                  <a:close/>
                </a:path>
              </a:pathLst>
            </a:custGeom>
            <a:solidFill>
              <a:srgbClr val="F5F6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grpSp>
      <p:sp>
        <p:nvSpPr>
          <p:cNvPr id="8" name="TextBox 7"/>
          <p:cNvSpPr txBox="1"/>
          <p:nvPr userDrawn="1"/>
        </p:nvSpPr>
        <p:spPr>
          <a:xfrm>
            <a:off x="4730883" y="3491607"/>
            <a:ext cx="2730235" cy="707886"/>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dirty="0">
                <a:ln>
                  <a:noFill/>
                </a:ln>
                <a:solidFill>
                  <a:schemeClr val="tx2"/>
                </a:solidFill>
                <a:effectLst/>
                <a:uLnTx/>
                <a:uFillTx/>
                <a:latin typeface="Century Gothic" panose="020F0302020204030204"/>
                <a:ea typeface="+mj-ea"/>
                <a:cs typeface="+mj-cs"/>
              </a:rPr>
              <a:t>Thank you</a:t>
            </a:r>
          </a:p>
        </p:txBody>
      </p:sp>
      <p:sp>
        <p:nvSpPr>
          <p:cNvPr id="24" name="Freeform: Shape 9"/>
          <p:cNvSpPr>
            <a:spLocks/>
          </p:cNvSpPr>
          <p:nvPr userDrawn="1"/>
        </p:nvSpPr>
        <p:spPr bwMode="auto">
          <a:xfrm flipH="1">
            <a:off x="4770120" y="3429000"/>
            <a:ext cx="2651760" cy="73152"/>
          </a:xfrm>
          <a:custGeom>
            <a:avLst/>
            <a:gdLst>
              <a:gd name="connsiteX0" fmla="*/ 2714641 w 2825755"/>
              <a:gd name="connsiteY0" fmla="*/ 91440 h 91440"/>
              <a:gd name="connsiteX1" fmla="*/ 64310 w 2825755"/>
              <a:gd name="connsiteY1" fmla="*/ 91440 h 91440"/>
              <a:gd name="connsiteX2" fmla="*/ 64310 w 2825755"/>
              <a:gd name="connsiteY2" fmla="*/ 91133 h 91440"/>
              <a:gd name="connsiteX3" fmla="*/ 0 w 2825755"/>
              <a:gd name="connsiteY3" fmla="*/ 91133 h 91440"/>
              <a:gd name="connsiteX4" fmla="*/ 33415 w 2825755"/>
              <a:gd name="connsiteY4" fmla="*/ 0 h 91440"/>
              <a:gd name="connsiteX5" fmla="*/ 64310 w 2825755"/>
              <a:gd name="connsiteY5" fmla="*/ 75 h 91440"/>
              <a:gd name="connsiteX6" fmla="*/ 64310 w 2825755"/>
              <a:gd name="connsiteY6" fmla="*/ 0 h 91440"/>
              <a:gd name="connsiteX7" fmla="*/ 1992392 w 2825755"/>
              <a:gd name="connsiteY7" fmla="*/ 0 h 91440"/>
              <a:gd name="connsiteX8" fmla="*/ 2714641 w 2825755"/>
              <a:gd name="connsiteY8" fmla="*/ 0 h 91440"/>
              <a:gd name="connsiteX9" fmla="*/ 2825755 w 2825755"/>
              <a:gd name="connsiteY9" fmla="*/ 0 h 91440"/>
              <a:gd name="connsiteX10" fmla="*/ 2792340 w 2825755"/>
              <a:gd name="connsiteY10" fmla="*/ 91133 h 91440"/>
              <a:gd name="connsiteX11" fmla="*/ 2714641 w 2825755"/>
              <a:gd name="connsiteY11" fmla="*/ 90944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5755" h="91440">
                <a:moveTo>
                  <a:pt x="2714641" y="91440"/>
                </a:moveTo>
                <a:lnTo>
                  <a:pt x="64310" y="91440"/>
                </a:lnTo>
                <a:lnTo>
                  <a:pt x="64310" y="91133"/>
                </a:lnTo>
                <a:lnTo>
                  <a:pt x="0" y="91133"/>
                </a:lnTo>
                <a:lnTo>
                  <a:pt x="33415" y="0"/>
                </a:lnTo>
                <a:lnTo>
                  <a:pt x="64310" y="75"/>
                </a:lnTo>
                <a:lnTo>
                  <a:pt x="64310" y="0"/>
                </a:lnTo>
                <a:lnTo>
                  <a:pt x="1992392" y="0"/>
                </a:lnTo>
                <a:lnTo>
                  <a:pt x="2714641" y="0"/>
                </a:lnTo>
                <a:lnTo>
                  <a:pt x="2825755" y="0"/>
                </a:lnTo>
                <a:lnTo>
                  <a:pt x="2792340" y="91133"/>
                </a:lnTo>
                <a:lnTo>
                  <a:pt x="2714641" y="90944"/>
                </a:lnTo>
                <a:close/>
              </a:path>
            </a:pathLst>
          </a:custGeom>
          <a:gradFill flip="none" rotWithShape="1">
            <a:gsLst>
              <a:gs pos="100000">
                <a:srgbClr val="FDB515"/>
              </a:gs>
              <a:gs pos="0">
                <a:srgbClr val="EC008C"/>
              </a:gs>
            </a:gsLst>
            <a:lin ang="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14" name="Picture 13"/>
          <p:cNvPicPr>
            <a:picLocks/>
          </p:cNvPicPr>
          <p:nvPr userDrawn="1"/>
        </p:nvPicPr>
        <p:blipFill>
          <a:blip r:embed="rId2"/>
          <a:stretch>
            <a:fillRect/>
          </a:stretch>
        </p:blipFill>
        <p:spPr>
          <a:xfrm>
            <a:off x="11454485" y="6382383"/>
            <a:ext cx="393012" cy="292608"/>
          </a:xfrm>
          <a:prstGeom prst="rect">
            <a:avLst/>
          </a:prstGeom>
        </p:spPr>
      </p:pic>
      <p:sp>
        <p:nvSpPr>
          <p:cNvPr id="15" name="Freeform: Shape 14">
            <a:extLst>
              <a:ext uri="{FF2B5EF4-FFF2-40B4-BE49-F238E27FC236}">
                <a16:creationId xmlns:a16="http://schemas.microsoft.com/office/drawing/2014/main" id="{7ACF8797-0249-4308-90A8-B9A808AE61EF}"/>
              </a:ext>
            </a:extLst>
          </p:cNvPr>
          <p:cNvSpPr/>
          <p:nvPr userDrawn="1"/>
        </p:nvSpPr>
        <p:spPr>
          <a:xfrm>
            <a:off x="4492090" y="2257425"/>
            <a:ext cx="3194050" cy="400050"/>
          </a:xfrm>
          <a:custGeom>
            <a:avLst/>
            <a:gdLst>
              <a:gd name="connsiteX0" fmla="*/ 0 w 3194050"/>
              <a:gd name="connsiteY0" fmla="*/ 0 h 400050"/>
              <a:gd name="connsiteX1" fmla="*/ 3073400 w 3194050"/>
              <a:gd name="connsiteY1" fmla="*/ 0 h 400050"/>
              <a:gd name="connsiteX2" fmla="*/ 3194050 w 3194050"/>
              <a:gd name="connsiteY2" fmla="*/ 400050 h 400050"/>
              <a:gd name="connsiteX3" fmla="*/ 120650 w 3194050"/>
              <a:gd name="connsiteY3" fmla="*/ 400050 h 400050"/>
              <a:gd name="connsiteX4" fmla="*/ 0 w 3194050"/>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050" h="400050">
                <a:moveTo>
                  <a:pt x="0" y="0"/>
                </a:moveTo>
                <a:lnTo>
                  <a:pt x="3073400" y="0"/>
                </a:lnTo>
                <a:lnTo>
                  <a:pt x="3194050" y="400050"/>
                </a:lnTo>
                <a:lnTo>
                  <a:pt x="120650" y="40005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Join the conversation</a:t>
            </a:r>
          </a:p>
        </p:txBody>
      </p:sp>
      <p:sp>
        <p:nvSpPr>
          <p:cNvPr id="16" name="TextBox 15">
            <a:extLst>
              <a:ext uri="{FF2B5EF4-FFF2-40B4-BE49-F238E27FC236}">
                <a16:creationId xmlns:a16="http://schemas.microsoft.com/office/drawing/2014/main" id="{D78C943D-0E6C-4579-855E-BA99D4C5EFCA}"/>
              </a:ext>
            </a:extLst>
          </p:cNvPr>
          <p:cNvSpPr txBox="1"/>
          <p:nvPr userDrawn="1"/>
        </p:nvSpPr>
        <p:spPr>
          <a:xfrm>
            <a:off x="3076913" y="1278176"/>
            <a:ext cx="6024405" cy="861774"/>
          </a:xfrm>
          <a:prstGeom prst="rect">
            <a:avLst/>
          </a:prstGeom>
          <a:noFill/>
        </p:spPr>
        <p:txBody>
          <a:bodyPr wrap="none" rtlCol="0">
            <a:spAutoFit/>
          </a:bodyPr>
          <a:lstStyle/>
          <a:p>
            <a:pPr algn="ctr"/>
            <a:r>
              <a:rPr lang="en-US" sz="2500" dirty="0">
                <a:solidFill>
                  <a:schemeClr val="tx2"/>
                </a:solidFill>
              </a:rPr>
              <a:t>Amdocs NFV powered by ONAP</a:t>
            </a:r>
            <a:br>
              <a:rPr lang="en-US" sz="2500" dirty="0">
                <a:solidFill>
                  <a:schemeClr val="tx2"/>
                </a:solidFill>
              </a:rPr>
            </a:br>
            <a:r>
              <a:rPr lang="en-US" sz="2500" dirty="0">
                <a:solidFill>
                  <a:schemeClr val="tx2"/>
                </a:solidFill>
              </a:rPr>
              <a:t>accelerates the value of virtualization</a:t>
            </a:r>
          </a:p>
        </p:txBody>
      </p:sp>
    </p:spTree>
    <p:extLst>
      <p:ext uri="{BB962C8B-B14F-4D97-AF65-F5344CB8AC3E}">
        <p14:creationId xmlns:p14="http://schemas.microsoft.com/office/powerpoint/2010/main" val="214261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2">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0" y="0"/>
            <a:ext cx="12192000" cy="6858000"/>
          </a:xfrm>
          <a:prstGeom prst="rect">
            <a:avLst/>
          </a:prstGeom>
        </p:spPr>
      </p:pic>
      <p:sp>
        <p:nvSpPr>
          <p:cNvPr id="14" name="TextBox 13"/>
          <p:cNvSpPr txBox="1"/>
          <p:nvPr userDrawn="1"/>
        </p:nvSpPr>
        <p:spPr>
          <a:xfrm>
            <a:off x="4730883" y="3075057"/>
            <a:ext cx="2730235" cy="707886"/>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dirty="0">
                <a:ln>
                  <a:noFill/>
                </a:ln>
                <a:solidFill>
                  <a:schemeClr val="bg1"/>
                </a:solidFill>
                <a:effectLst/>
                <a:uLnTx/>
                <a:uFillTx/>
                <a:latin typeface="Century Gothic" panose="020F0302020204030204"/>
                <a:ea typeface="+mj-ea"/>
                <a:cs typeface="+mj-cs"/>
              </a:rPr>
              <a:t>Thank you</a:t>
            </a:r>
          </a:p>
        </p:txBody>
      </p:sp>
      <p:sp>
        <p:nvSpPr>
          <p:cNvPr id="15" name="Freeform: Shape 9"/>
          <p:cNvSpPr>
            <a:spLocks/>
          </p:cNvSpPr>
          <p:nvPr userDrawn="1"/>
        </p:nvSpPr>
        <p:spPr bwMode="auto">
          <a:xfrm flipH="1">
            <a:off x="4770120" y="3012450"/>
            <a:ext cx="2651760" cy="73152"/>
          </a:xfrm>
          <a:custGeom>
            <a:avLst/>
            <a:gdLst>
              <a:gd name="connsiteX0" fmla="*/ 2714641 w 2825755"/>
              <a:gd name="connsiteY0" fmla="*/ 91440 h 91440"/>
              <a:gd name="connsiteX1" fmla="*/ 64310 w 2825755"/>
              <a:gd name="connsiteY1" fmla="*/ 91440 h 91440"/>
              <a:gd name="connsiteX2" fmla="*/ 64310 w 2825755"/>
              <a:gd name="connsiteY2" fmla="*/ 91133 h 91440"/>
              <a:gd name="connsiteX3" fmla="*/ 0 w 2825755"/>
              <a:gd name="connsiteY3" fmla="*/ 91133 h 91440"/>
              <a:gd name="connsiteX4" fmla="*/ 33415 w 2825755"/>
              <a:gd name="connsiteY4" fmla="*/ 0 h 91440"/>
              <a:gd name="connsiteX5" fmla="*/ 64310 w 2825755"/>
              <a:gd name="connsiteY5" fmla="*/ 75 h 91440"/>
              <a:gd name="connsiteX6" fmla="*/ 64310 w 2825755"/>
              <a:gd name="connsiteY6" fmla="*/ 0 h 91440"/>
              <a:gd name="connsiteX7" fmla="*/ 1992392 w 2825755"/>
              <a:gd name="connsiteY7" fmla="*/ 0 h 91440"/>
              <a:gd name="connsiteX8" fmla="*/ 2714641 w 2825755"/>
              <a:gd name="connsiteY8" fmla="*/ 0 h 91440"/>
              <a:gd name="connsiteX9" fmla="*/ 2825755 w 2825755"/>
              <a:gd name="connsiteY9" fmla="*/ 0 h 91440"/>
              <a:gd name="connsiteX10" fmla="*/ 2792340 w 2825755"/>
              <a:gd name="connsiteY10" fmla="*/ 91133 h 91440"/>
              <a:gd name="connsiteX11" fmla="*/ 2714641 w 2825755"/>
              <a:gd name="connsiteY11" fmla="*/ 90944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5755" h="91440">
                <a:moveTo>
                  <a:pt x="2714641" y="91440"/>
                </a:moveTo>
                <a:lnTo>
                  <a:pt x="64310" y="91440"/>
                </a:lnTo>
                <a:lnTo>
                  <a:pt x="64310" y="91133"/>
                </a:lnTo>
                <a:lnTo>
                  <a:pt x="0" y="91133"/>
                </a:lnTo>
                <a:lnTo>
                  <a:pt x="33415" y="0"/>
                </a:lnTo>
                <a:lnTo>
                  <a:pt x="64310" y="75"/>
                </a:lnTo>
                <a:lnTo>
                  <a:pt x="64310" y="0"/>
                </a:lnTo>
                <a:lnTo>
                  <a:pt x="1992392" y="0"/>
                </a:lnTo>
                <a:lnTo>
                  <a:pt x="2714641" y="0"/>
                </a:lnTo>
                <a:lnTo>
                  <a:pt x="2825755" y="0"/>
                </a:lnTo>
                <a:lnTo>
                  <a:pt x="2792340" y="91133"/>
                </a:lnTo>
                <a:lnTo>
                  <a:pt x="2714641" y="90944"/>
                </a:lnTo>
                <a:close/>
              </a:path>
            </a:pathLst>
          </a:custGeom>
          <a:solidFill>
            <a:schemeClr val="bg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pic>
        <p:nvPicPr>
          <p:cNvPr id="8" name="Picture 7"/>
          <p:cNvPicPr>
            <a:picLocks/>
          </p:cNvPicPr>
          <p:nvPr userDrawn="1"/>
        </p:nvPicPr>
        <p:blipFill>
          <a:blip r:embed="rId3"/>
          <a:stretch>
            <a:fillRect/>
          </a:stretch>
        </p:blipFill>
        <p:spPr>
          <a:xfrm>
            <a:off x="11454485" y="6382383"/>
            <a:ext cx="393012" cy="292607"/>
          </a:xfrm>
          <a:prstGeom prst="rect">
            <a:avLst/>
          </a:prstGeom>
        </p:spPr>
      </p:pic>
    </p:spTree>
    <p:extLst>
      <p:ext uri="{BB962C8B-B14F-4D97-AF65-F5344CB8AC3E}">
        <p14:creationId xmlns:p14="http://schemas.microsoft.com/office/powerpoint/2010/main" val="368566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stretch>
            <a:fillRect/>
          </a:stretch>
        </p:blipFill>
        <p:spPr>
          <a:xfrm>
            <a:off x="5768340" y="502920"/>
            <a:ext cx="6423660" cy="5852160"/>
          </a:xfrm>
          <a:prstGeom prst="rect">
            <a:avLst/>
          </a:prstGeom>
        </p:spPr>
      </p:pic>
      <p:sp useBgFill="1">
        <p:nvSpPr>
          <p:cNvPr id="29" name="Freeform 5"/>
          <p:cNvSpPr>
            <a:spLocks noChangeAspect="1" noEditPoints="1"/>
          </p:cNvSpPr>
          <p:nvPr userDrawn="1"/>
        </p:nvSpPr>
        <p:spPr bwMode="auto">
          <a:xfrm>
            <a:off x="5559634" y="3175"/>
            <a:ext cx="6632366" cy="6858000"/>
          </a:xfrm>
          <a:custGeom>
            <a:avLst/>
            <a:gdLst>
              <a:gd name="T0" fmla="*/ 4174 w 4174"/>
              <a:gd name="T1" fmla="*/ 0 h 4316"/>
              <a:gd name="T2" fmla="*/ 0 w 4174"/>
              <a:gd name="T3" fmla="*/ 0 h 4316"/>
              <a:gd name="T4" fmla="*/ 0 w 4174"/>
              <a:gd name="T5" fmla="*/ 4316 h 4316"/>
              <a:gd name="T6" fmla="*/ 4174 w 4174"/>
              <a:gd name="T7" fmla="*/ 4316 h 4316"/>
              <a:gd name="T8" fmla="*/ 4174 w 4174"/>
              <a:gd name="T9" fmla="*/ 3962 h 4316"/>
              <a:gd name="T10" fmla="*/ 4013 w 4174"/>
              <a:gd name="T11" fmla="*/ 3962 h 4316"/>
              <a:gd name="T12" fmla="*/ 2959 w 4174"/>
              <a:gd name="T13" fmla="*/ 354 h 4316"/>
              <a:gd name="T14" fmla="*/ 3301 w 4174"/>
              <a:gd name="T15" fmla="*/ 354 h 4316"/>
              <a:gd name="T16" fmla="*/ 4174 w 4174"/>
              <a:gd name="T17" fmla="*/ 3341 h 4316"/>
              <a:gd name="T18" fmla="*/ 4174 w 4174"/>
              <a:gd name="T19" fmla="*/ 2322 h 4316"/>
              <a:gd name="T20" fmla="*/ 3598 w 4174"/>
              <a:gd name="T21" fmla="*/ 354 h 4316"/>
              <a:gd name="T22" fmla="*/ 4174 w 4174"/>
              <a:gd name="T23" fmla="*/ 354 h 4316"/>
              <a:gd name="T24" fmla="*/ 4174 w 4174"/>
              <a:gd name="T25" fmla="*/ 0 h 4316"/>
              <a:gd name="T26" fmla="*/ 1242 w 4174"/>
              <a:gd name="T27" fmla="*/ 3962 h 4316"/>
              <a:gd name="T28" fmla="*/ 186 w 4174"/>
              <a:gd name="T29" fmla="*/ 354 h 4316"/>
              <a:gd name="T30" fmla="*/ 250 w 4174"/>
              <a:gd name="T31" fmla="*/ 354 h 4316"/>
              <a:gd name="T32" fmla="*/ 1305 w 4174"/>
              <a:gd name="T33" fmla="*/ 3962 h 4316"/>
              <a:gd name="T34" fmla="*/ 1242 w 4174"/>
              <a:gd name="T35" fmla="*/ 3962 h 4316"/>
              <a:gd name="T36" fmla="*/ 3687 w 4174"/>
              <a:gd name="T37" fmla="*/ 3962 h 4316"/>
              <a:gd name="T38" fmla="*/ 1363 w 4174"/>
              <a:gd name="T39" fmla="*/ 3962 h 4316"/>
              <a:gd name="T40" fmla="*/ 309 w 4174"/>
              <a:gd name="T41" fmla="*/ 354 h 4316"/>
              <a:gd name="T42" fmla="*/ 2633 w 4174"/>
              <a:gd name="T43" fmla="*/ 354 h 4316"/>
              <a:gd name="T44" fmla="*/ 3687 w 4174"/>
              <a:gd name="T45" fmla="*/ 3962 h 4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74" h="4316">
                <a:moveTo>
                  <a:pt x="4174" y="0"/>
                </a:moveTo>
                <a:lnTo>
                  <a:pt x="0" y="0"/>
                </a:lnTo>
                <a:lnTo>
                  <a:pt x="0" y="4316"/>
                </a:lnTo>
                <a:lnTo>
                  <a:pt x="4174" y="4316"/>
                </a:lnTo>
                <a:lnTo>
                  <a:pt x="4174" y="3962"/>
                </a:lnTo>
                <a:lnTo>
                  <a:pt x="4013" y="3962"/>
                </a:lnTo>
                <a:lnTo>
                  <a:pt x="2959" y="354"/>
                </a:lnTo>
                <a:lnTo>
                  <a:pt x="3301" y="354"/>
                </a:lnTo>
                <a:lnTo>
                  <a:pt x="4174" y="3341"/>
                </a:lnTo>
                <a:lnTo>
                  <a:pt x="4174" y="2322"/>
                </a:lnTo>
                <a:lnTo>
                  <a:pt x="3598" y="354"/>
                </a:lnTo>
                <a:lnTo>
                  <a:pt x="4174" y="354"/>
                </a:lnTo>
                <a:lnTo>
                  <a:pt x="4174" y="0"/>
                </a:lnTo>
                <a:close/>
                <a:moveTo>
                  <a:pt x="1242" y="3962"/>
                </a:moveTo>
                <a:lnTo>
                  <a:pt x="186" y="354"/>
                </a:lnTo>
                <a:lnTo>
                  <a:pt x="250" y="354"/>
                </a:lnTo>
                <a:lnTo>
                  <a:pt x="1305" y="3962"/>
                </a:lnTo>
                <a:lnTo>
                  <a:pt x="1242" y="3962"/>
                </a:lnTo>
                <a:close/>
                <a:moveTo>
                  <a:pt x="3687" y="3962"/>
                </a:moveTo>
                <a:lnTo>
                  <a:pt x="1363" y="3962"/>
                </a:lnTo>
                <a:lnTo>
                  <a:pt x="309" y="354"/>
                </a:lnTo>
                <a:lnTo>
                  <a:pt x="2633" y="354"/>
                </a:lnTo>
                <a:lnTo>
                  <a:pt x="3687" y="3962"/>
                </a:lnTo>
                <a:close/>
              </a:path>
            </a:pathLst>
          </a:custGeom>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Shape 30"/>
          <p:cNvSpPr>
            <a:spLocks/>
          </p:cNvSpPr>
          <p:nvPr userDrawn="1"/>
        </p:nvSpPr>
        <p:spPr bwMode="auto">
          <a:xfrm>
            <a:off x="9936487" y="561974"/>
            <a:ext cx="1771683" cy="5724525"/>
          </a:xfrm>
          <a:custGeom>
            <a:avLst/>
            <a:gdLst>
              <a:gd name="connsiteX0" fmla="*/ 0 w 1771683"/>
              <a:gd name="connsiteY0" fmla="*/ 0 h 5724525"/>
              <a:gd name="connsiteX1" fmla="*/ 91133 w 1771683"/>
              <a:gd name="connsiteY1" fmla="*/ 0 h 5724525"/>
              <a:gd name="connsiteX2" fmla="*/ 1771683 w 1771683"/>
              <a:gd name="connsiteY2" fmla="*/ 5724525 h 5724525"/>
              <a:gd name="connsiteX3" fmla="*/ 1668106 w 1771683"/>
              <a:gd name="connsiteY3" fmla="*/ 5724525 h 5724525"/>
            </a:gdLst>
            <a:ahLst/>
            <a:cxnLst>
              <a:cxn ang="0">
                <a:pos x="connsiteX0" y="connsiteY0"/>
              </a:cxn>
              <a:cxn ang="0">
                <a:pos x="connsiteX1" y="connsiteY1"/>
              </a:cxn>
              <a:cxn ang="0">
                <a:pos x="connsiteX2" y="connsiteY2"/>
              </a:cxn>
              <a:cxn ang="0">
                <a:pos x="connsiteX3" y="connsiteY3"/>
              </a:cxn>
            </a:cxnLst>
            <a:rect l="l" t="t" r="r" b="b"/>
            <a:pathLst>
              <a:path w="1771683" h="5724525">
                <a:moveTo>
                  <a:pt x="0" y="0"/>
                </a:moveTo>
                <a:lnTo>
                  <a:pt x="91133" y="0"/>
                </a:lnTo>
                <a:lnTo>
                  <a:pt x="1771683" y="5724525"/>
                </a:lnTo>
                <a:lnTo>
                  <a:pt x="1668106" y="5724525"/>
                </a:lnTo>
                <a:close/>
              </a:path>
            </a:pathLst>
          </a:custGeom>
          <a:gradFill flip="none" rotWithShape="1">
            <a:gsLst>
              <a:gs pos="0">
                <a:srgbClr val="FDB515"/>
              </a:gs>
              <a:gs pos="100000">
                <a:srgbClr val="EC008C"/>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30" name="Freeform 39"/>
          <p:cNvSpPr>
            <a:spLocks/>
          </p:cNvSpPr>
          <p:nvPr userDrawn="1"/>
        </p:nvSpPr>
        <p:spPr bwMode="auto">
          <a:xfrm>
            <a:off x="8505746" y="547688"/>
            <a:ext cx="3065010" cy="5738811"/>
          </a:xfrm>
          <a:custGeom>
            <a:avLst/>
            <a:gdLst>
              <a:gd name="T0" fmla="*/ 1896 w 1896"/>
              <a:gd name="T1" fmla="*/ 3550 h 3550"/>
              <a:gd name="T2" fmla="*/ 1025 w 1896"/>
              <a:gd name="T3" fmla="*/ 3550 h 3550"/>
              <a:gd name="T4" fmla="*/ 0 w 1896"/>
              <a:gd name="T5" fmla="*/ 0 h 3550"/>
              <a:gd name="T6" fmla="*/ 871 w 1896"/>
              <a:gd name="T7" fmla="*/ 0 h 3550"/>
              <a:gd name="T8" fmla="*/ 1896 w 1896"/>
              <a:gd name="T9" fmla="*/ 3550 h 3550"/>
            </a:gdLst>
            <a:ahLst/>
            <a:cxnLst>
              <a:cxn ang="0">
                <a:pos x="T0" y="T1"/>
              </a:cxn>
              <a:cxn ang="0">
                <a:pos x="T2" y="T3"/>
              </a:cxn>
              <a:cxn ang="0">
                <a:pos x="T4" y="T5"/>
              </a:cxn>
              <a:cxn ang="0">
                <a:pos x="T6" y="T7"/>
              </a:cxn>
              <a:cxn ang="0">
                <a:pos x="T8" y="T9"/>
              </a:cxn>
            </a:cxnLst>
            <a:rect l="0" t="0" r="r" b="b"/>
            <a:pathLst>
              <a:path w="1896" h="3550">
                <a:moveTo>
                  <a:pt x="1896" y="3550"/>
                </a:moveTo>
                <a:lnTo>
                  <a:pt x="1025" y="3550"/>
                </a:lnTo>
                <a:lnTo>
                  <a:pt x="0" y="0"/>
                </a:lnTo>
                <a:lnTo>
                  <a:pt x="871" y="0"/>
                </a:lnTo>
                <a:lnTo>
                  <a:pt x="1896"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1"/>
          <p:cNvSpPr>
            <a:spLocks/>
          </p:cNvSpPr>
          <p:nvPr userDrawn="1"/>
        </p:nvSpPr>
        <p:spPr bwMode="auto">
          <a:xfrm>
            <a:off x="3140363" y="547688"/>
            <a:ext cx="4206306" cy="5738811"/>
          </a:xfrm>
          <a:custGeom>
            <a:avLst/>
            <a:gdLst>
              <a:gd name="T0" fmla="*/ 2602 w 2602"/>
              <a:gd name="T1" fmla="*/ 3550 h 3550"/>
              <a:gd name="T2" fmla="*/ 1025 w 2602"/>
              <a:gd name="T3" fmla="*/ 3550 h 3550"/>
              <a:gd name="T4" fmla="*/ 0 w 2602"/>
              <a:gd name="T5" fmla="*/ 0 h 3550"/>
              <a:gd name="T6" fmla="*/ 1578 w 2602"/>
              <a:gd name="T7" fmla="*/ 0 h 3550"/>
              <a:gd name="T8" fmla="*/ 2602 w 2602"/>
              <a:gd name="T9" fmla="*/ 3550 h 3550"/>
            </a:gdLst>
            <a:ahLst/>
            <a:cxnLst>
              <a:cxn ang="0">
                <a:pos x="T0" y="T1"/>
              </a:cxn>
              <a:cxn ang="0">
                <a:pos x="T2" y="T3"/>
              </a:cxn>
              <a:cxn ang="0">
                <a:pos x="T4" y="T5"/>
              </a:cxn>
              <a:cxn ang="0">
                <a:pos x="T6" y="T7"/>
              </a:cxn>
              <a:cxn ang="0">
                <a:pos x="T8" y="T9"/>
              </a:cxn>
            </a:cxnLst>
            <a:rect l="0" t="0" r="r" b="b"/>
            <a:pathLst>
              <a:path w="2602" h="3550">
                <a:moveTo>
                  <a:pt x="2602" y="3550"/>
                </a:moveTo>
                <a:lnTo>
                  <a:pt x="1025" y="3550"/>
                </a:lnTo>
                <a:lnTo>
                  <a:pt x="0" y="0"/>
                </a:lnTo>
                <a:lnTo>
                  <a:pt x="1578" y="0"/>
                </a:lnTo>
                <a:lnTo>
                  <a:pt x="2602"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3"/>
          <p:cNvSpPr>
            <a:spLocks/>
          </p:cNvSpPr>
          <p:nvPr userDrawn="1"/>
        </p:nvSpPr>
        <p:spPr bwMode="auto">
          <a:xfrm>
            <a:off x="990329" y="547688"/>
            <a:ext cx="2195297" cy="5738811"/>
          </a:xfrm>
          <a:custGeom>
            <a:avLst/>
            <a:gdLst>
              <a:gd name="T0" fmla="*/ 1358 w 1358"/>
              <a:gd name="T1" fmla="*/ 3550 h 3550"/>
              <a:gd name="T2" fmla="*/ 1024 w 1358"/>
              <a:gd name="T3" fmla="*/ 3550 h 3550"/>
              <a:gd name="T4" fmla="*/ 0 w 1358"/>
              <a:gd name="T5" fmla="*/ 0 h 3550"/>
              <a:gd name="T6" fmla="*/ 332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4" y="3550"/>
                </a:lnTo>
                <a:lnTo>
                  <a:pt x="0" y="0"/>
                </a:lnTo>
                <a:lnTo>
                  <a:pt x="332" y="0"/>
                </a:lnTo>
                <a:lnTo>
                  <a:pt x="1358"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5"/>
          <p:cNvSpPr>
            <a:spLocks/>
          </p:cNvSpPr>
          <p:nvPr userDrawn="1"/>
        </p:nvSpPr>
        <p:spPr bwMode="auto">
          <a:xfrm>
            <a:off x="6766321" y="547688"/>
            <a:ext cx="2195297" cy="5738811"/>
          </a:xfrm>
          <a:custGeom>
            <a:avLst/>
            <a:gdLst>
              <a:gd name="T0" fmla="*/ 1358 w 1358"/>
              <a:gd name="T1" fmla="*/ 3550 h 3550"/>
              <a:gd name="T2" fmla="*/ 1025 w 1358"/>
              <a:gd name="T3" fmla="*/ 3550 h 3550"/>
              <a:gd name="T4" fmla="*/ 0 w 1358"/>
              <a:gd name="T5" fmla="*/ 0 h 3550"/>
              <a:gd name="T6" fmla="*/ 333 w 1358"/>
              <a:gd name="T7" fmla="*/ 0 h 3550"/>
              <a:gd name="T8" fmla="*/ 1358 w 1358"/>
              <a:gd name="T9" fmla="*/ 3550 h 3550"/>
            </a:gdLst>
            <a:ahLst/>
            <a:cxnLst>
              <a:cxn ang="0">
                <a:pos x="T0" y="T1"/>
              </a:cxn>
              <a:cxn ang="0">
                <a:pos x="T2" y="T3"/>
              </a:cxn>
              <a:cxn ang="0">
                <a:pos x="T4" y="T5"/>
              </a:cxn>
              <a:cxn ang="0">
                <a:pos x="T6" y="T7"/>
              </a:cxn>
              <a:cxn ang="0">
                <a:pos x="T8" y="T9"/>
              </a:cxn>
            </a:cxnLst>
            <a:rect l="0" t="0" r="r" b="b"/>
            <a:pathLst>
              <a:path w="1358" h="3550">
                <a:moveTo>
                  <a:pt x="1358" y="3550"/>
                </a:moveTo>
                <a:lnTo>
                  <a:pt x="1025" y="3550"/>
                </a:lnTo>
                <a:lnTo>
                  <a:pt x="0" y="0"/>
                </a:lnTo>
                <a:lnTo>
                  <a:pt x="333" y="0"/>
                </a:lnTo>
                <a:lnTo>
                  <a:pt x="1358"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p:cNvSpPr>
            <a:spLocks/>
          </p:cNvSpPr>
          <p:nvPr userDrawn="1"/>
        </p:nvSpPr>
        <p:spPr bwMode="auto">
          <a:xfrm>
            <a:off x="1704852" y="547688"/>
            <a:ext cx="1808938" cy="5738811"/>
          </a:xfrm>
          <a:custGeom>
            <a:avLst/>
            <a:gdLst>
              <a:gd name="T0" fmla="*/ 1119 w 1119"/>
              <a:gd name="T1" fmla="*/ 3550 h 3550"/>
              <a:gd name="T2" fmla="*/ 1025 w 1119"/>
              <a:gd name="T3" fmla="*/ 3550 h 3550"/>
              <a:gd name="T4" fmla="*/ 0 w 1119"/>
              <a:gd name="T5" fmla="*/ 0 h 3550"/>
              <a:gd name="T6" fmla="*/ 95 w 1119"/>
              <a:gd name="T7" fmla="*/ 0 h 3550"/>
              <a:gd name="T8" fmla="*/ 1119 w 1119"/>
              <a:gd name="T9" fmla="*/ 3550 h 3550"/>
            </a:gdLst>
            <a:ahLst/>
            <a:cxnLst>
              <a:cxn ang="0">
                <a:pos x="T0" y="T1"/>
              </a:cxn>
              <a:cxn ang="0">
                <a:pos x="T2" y="T3"/>
              </a:cxn>
              <a:cxn ang="0">
                <a:pos x="T4" y="T5"/>
              </a:cxn>
              <a:cxn ang="0">
                <a:pos x="T6" y="T7"/>
              </a:cxn>
              <a:cxn ang="0">
                <a:pos x="T8" y="T9"/>
              </a:cxn>
            </a:cxnLst>
            <a:rect l="0" t="0" r="r" b="b"/>
            <a:pathLst>
              <a:path w="1119" h="3550">
                <a:moveTo>
                  <a:pt x="1119" y="3550"/>
                </a:moveTo>
                <a:lnTo>
                  <a:pt x="1025" y="3550"/>
                </a:lnTo>
                <a:lnTo>
                  <a:pt x="0" y="0"/>
                </a:lnTo>
                <a:lnTo>
                  <a:pt x="95" y="0"/>
                </a:lnTo>
                <a:lnTo>
                  <a:pt x="1119"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p:cNvSpPr>
            <a:spLocks/>
          </p:cNvSpPr>
          <p:nvPr userDrawn="1"/>
        </p:nvSpPr>
        <p:spPr bwMode="auto">
          <a:xfrm>
            <a:off x="5781832" y="547688"/>
            <a:ext cx="1758824" cy="5738811"/>
          </a:xfrm>
          <a:custGeom>
            <a:avLst/>
            <a:gdLst>
              <a:gd name="T0" fmla="*/ 1088 w 1088"/>
              <a:gd name="T1" fmla="*/ 3550 h 3550"/>
              <a:gd name="T2" fmla="*/ 1025 w 1088"/>
              <a:gd name="T3" fmla="*/ 3550 h 3550"/>
              <a:gd name="T4" fmla="*/ 0 w 1088"/>
              <a:gd name="T5" fmla="*/ 0 h 3550"/>
              <a:gd name="T6" fmla="*/ 62 w 1088"/>
              <a:gd name="T7" fmla="*/ 0 h 3550"/>
              <a:gd name="T8" fmla="*/ 1088 w 1088"/>
              <a:gd name="T9" fmla="*/ 3550 h 3550"/>
            </a:gdLst>
            <a:ahLst/>
            <a:cxnLst>
              <a:cxn ang="0">
                <a:pos x="T0" y="T1"/>
              </a:cxn>
              <a:cxn ang="0">
                <a:pos x="T2" y="T3"/>
              </a:cxn>
              <a:cxn ang="0">
                <a:pos x="T4" y="T5"/>
              </a:cxn>
              <a:cxn ang="0">
                <a:pos x="T6" y="T7"/>
              </a:cxn>
              <a:cxn ang="0">
                <a:pos x="T8" y="T9"/>
              </a:cxn>
            </a:cxnLst>
            <a:rect l="0" t="0" r="r" b="b"/>
            <a:pathLst>
              <a:path w="1088" h="3550">
                <a:moveTo>
                  <a:pt x="1088" y="3550"/>
                </a:moveTo>
                <a:lnTo>
                  <a:pt x="1025" y="3550"/>
                </a:lnTo>
                <a:lnTo>
                  <a:pt x="0" y="0"/>
                </a:lnTo>
                <a:lnTo>
                  <a:pt x="62" y="0"/>
                </a:lnTo>
                <a:lnTo>
                  <a:pt x="1088"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1"/>
          <p:cNvSpPr>
            <a:spLocks/>
          </p:cNvSpPr>
          <p:nvPr userDrawn="1"/>
        </p:nvSpPr>
        <p:spPr bwMode="auto">
          <a:xfrm>
            <a:off x="10437543" y="547688"/>
            <a:ext cx="1862285" cy="5738811"/>
          </a:xfrm>
          <a:custGeom>
            <a:avLst/>
            <a:gdLst>
              <a:gd name="T0" fmla="*/ 1152 w 1152"/>
              <a:gd name="T1" fmla="*/ 3550 h 3550"/>
              <a:gd name="T2" fmla="*/ 1025 w 1152"/>
              <a:gd name="T3" fmla="*/ 3550 h 3550"/>
              <a:gd name="T4" fmla="*/ 0 w 1152"/>
              <a:gd name="T5" fmla="*/ 0 h 3550"/>
              <a:gd name="T6" fmla="*/ 127 w 1152"/>
              <a:gd name="T7" fmla="*/ 0 h 3550"/>
              <a:gd name="T8" fmla="*/ 1152 w 1152"/>
              <a:gd name="T9" fmla="*/ 3550 h 3550"/>
            </a:gdLst>
            <a:ahLst/>
            <a:cxnLst>
              <a:cxn ang="0">
                <a:pos x="T0" y="T1"/>
              </a:cxn>
              <a:cxn ang="0">
                <a:pos x="T2" y="T3"/>
              </a:cxn>
              <a:cxn ang="0">
                <a:pos x="T4" y="T5"/>
              </a:cxn>
              <a:cxn ang="0">
                <a:pos x="T6" y="T7"/>
              </a:cxn>
              <a:cxn ang="0">
                <a:pos x="T8" y="T9"/>
              </a:cxn>
            </a:cxnLst>
            <a:rect l="0" t="0" r="r" b="b"/>
            <a:pathLst>
              <a:path w="1152" h="3550">
                <a:moveTo>
                  <a:pt x="1152" y="3550"/>
                </a:moveTo>
                <a:lnTo>
                  <a:pt x="1025" y="3550"/>
                </a:lnTo>
                <a:lnTo>
                  <a:pt x="0" y="0"/>
                </a:lnTo>
                <a:lnTo>
                  <a:pt x="127" y="0"/>
                </a:lnTo>
                <a:lnTo>
                  <a:pt x="1152" y="3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3"/>
          <p:cNvSpPr>
            <a:spLocks/>
          </p:cNvSpPr>
          <p:nvPr userDrawn="1"/>
        </p:nvSpPr>
        <p:spPr bwMode="auto">
          <a:xfrm>
            <a:off x="-89537" y="550921"/>
            <a:ext cx="2268043" cy="5735578"/>
          </a:xfrm>
          <a:custGeom>
            <a:avLst/>
            <a:gdLst>
              <a:gd name="T0" fmla="*/ 1403 w 1403"/>
              <a:gd name="T1" fmla="*/ 3548 h 3548"/>
              <a:gd name="T2" fmla="*/ 0 w 1403"/>
              <a:gd name="T3" fmla="*/ 3548 h 3548"/>
              <a:gd name="T4" fmla="*/ 0 w 1403"/>
              <a:gd name="T5" fmla="*/ 0 h 3548"/>
              <a:gd name="T6" fmla="*/ 377 w 1403"/>
              <a:gd name="T7" fmla="*/ 0 h 3548"/>
              <a:gd name="T8" fmla="*/ 1403 w 1403"/>
              <a:gd name="T9" fmla="*/ 3548 h 3548"/>
            </a:gdLst>
            <a:ahLst/>
            <a:cxnLst>
              <a:cxn ang="0">
                <a:pos x="T0" y="T1"/>
              </a:cxn>
              <a:cxn ang="0">
                <a:pos x="T2" y="T3"/>
              </a:cxn>
              <a:cxn ang="0">
                <a:pos x="T4" y="T5"/>
              </a:cxn>
              <a:cxn ang="0">
                <a:pos x="T6" y="T7"/>
              </a:cxn>
              <a:cxn ang="0">
                <a:pos x="T8" y="T9"/>
              </a:cxn>
            </a:cxnLst>
            <a:rect l="0" t="0" r="r" b="b"/>
            <a:pathLst>
              <a:path w="1403" h="3548">
                <a:moveTo>
                  <a:pt x="1403" y="3548"/>
                </a:moveTo>
                <a:lnTo>
                  <a:pt x="0" y="3548"/>
                </a:lnTo>
                <a:lnTo>
                  <a:pt x="0" y="0"/>
                </a:lnTo>
                <a:lnTo>
                  <a:pt x="377" y="0"/>
                </a:lnTo>
                <a:lnTo>
                  <a:pt x="1403" y="35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hasCustomPrompt="1"/>
          </p:nvPr>
        </p:nvSpPr>
        <p:spPr>
          <a:xfrm>
            <a:off x="548640" y="1830745"/>
            <a:ext cx="5547360" cy="615553"/>
          </a:xfrm>
        </p:spPr>
        <p:txBody>
          <a:bodyPr anchor="b" anchorCtr="0"/>
          <a:lstStyle>
            <a:lvl1pPr algn="l">
              <a:defRPr sz="4000" cap="none" baseline="0">
                <a:solidFill>
                  <a:schemeClr val="tx2"/>
                </a:solidFill>
              </a:defRPr>
            </a:lvl1pPr>
          </a:lstStyle>
          <a:p>
            <a:r>
              <a:rPr lang="en-US" dirty="0"/>
              <a:t>Presentation Title</a:t>
            </a:r>
          </a:p>
        </p:txBody>
      </p:sp>
      <p:sp>
        <p:nvSpPr>
          <p:cNvPr id="3" name="Subtitle 2"/>
          <p:cNvSpPr>
            <a:spLocks noGrp="1"/>
          </p:cNvSpPr>
          <p:nvPr userDrawn="1">
            <p:ph type="subTitle" idx="1"/>
          </p:nvPr>
        </p:nvSpPr>
        <p:spPr>
          <a:xfrm>
            <a:off x="548640" y="3886384"/>
            <a:ext cx="5547360" cy="482183"/>
          </a:xfrm>
        </p:spPr>
        <p:txBody>
          <a:bodyPr wrap="square">
            <a:spAutoFit/>
          </a:bodyPr>
          <a:lstStyle>
            <a:lvl1pPr marL="0" indent="0" algn="l">
              <a:spcBef>
                <a:spcPts val="40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50" name="Rectangle 2049"/>
          <p:cNvSpPr/>
          <p:nvPr userDrawn="1"/>
        </p:nvSpPr>
        <p:spPr>
          <a:xfrm>
            <a:off x="0" y="0"/>
            <a:ext cx="12188952"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Text Placeholder 8"/>
          <p:cNvSpPr>
            <a:spLocks noGrp="1"/>
          </p:cNvSpPr>
          <p:nvPr>
            <p:ph type="body" sz="quarter" idx="10" hasCustomPrompt="1"/>
          </p:nvPr>
        </p:nvSpPr>
        <p:spPr>
          <a:xfrm>
            <a:off x="548640" y="2628076"/>
            <a:ext cx="5547360" cy="525463"/>
          </a:xfrm>
        </p:spPr>
        <p:txBody>
          <a:bodyPr/>
          <a:lstStyle>
            <a:lvl1pPr marL="0" indent="0" algn="l">
              <a:buFontTx/>
              <a:buNone/>
              <a:defRPr>
                <a:solidFill>
                  <a:schemeClr val="tx2"/>
                </a:solidFill>
              </a:defRPr>
            </a:lvl1pPr>
          </a:lstStyle>
          <a:p>
            <a:pPr lvl="0"/>
            <a:r>
              <a:rPr lang="en-US" dirty="0"/>
              <a:t>Click to edit Master subtitle style</a:t>
            </a:r>
          </a:p>
        </p:txBody>
      </p:sp>
      <p:pic>
        <p:nvPicPr>
          <p:cNvPr id="33" name="Picture 32"/>
          <p:cNvPicPr>
            <a:picLocks noChangeAspect="1"/>
          </p:cNvPicPr>
          <p:nvPr userDrawn="1"/>
        </p:nvPicPr>
        <p:blipFill>
          <a:blip r:embed="rId3"/>
          <a:stretch>
            <a:fillRect/>
          </a:stretch>
        </p:blipFill>
        <p:spPr>
          <a:xfrm>
            <a:off x="542173" y="5967121"/>
            <a:ext cx="2123768" cy="457200"/>
          </a:xfrm>
          <a:prstGeom prst="rect">
            <a:avLst/>
          </a:prstGeom>
        </p:spPr>
      </p:pic>
    </p:spTree>
    <p:extLst>
      <p:ext uri="{BB962C8B-B14F-4D97-AF65-F5344CB8AC3E}">
        <p14:creationId xmlns:p14="http://schemas.microsoft.com/office/powerpoint/2010/main" val="292520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46521" y="1524000"/>
            <a:ext cx="11091672" cy="1392176"/>
          </a:xfrm>
        </p:spPr>
        <p:txBody>
          <a:bodyPr>
            <a:sp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8" name="Picture 7"/>
          <p:cNvPicPr>
            <a:picLocks/>
          </p:cNvPicPr>
          <p:nvPr userDrawn="1"/>
        </p:nvPicPr>
        <p:blipFill>
          <a:blip r:embed="rId2"/>
          <a:stretch>
            <a:fillRect/>
          </a:stretch>
        </p:blipFill>
        <p:spPr>
          <a:xfrm>
            <a:off x="11454485" y="6382383"/>
            <a:ext cx="393012" cy="292608"/>
          </a:xfrm>
          <a:prstGeom prst="rect">
            <a:avLst/>
          </a:prstGeom>
        </p:spPr>
      </p:pic>
    </p:spTree>
    <p:extLst>
      <p:ext uri="{BB962C8B-B14F-4D97-AF65-F5344CB8AC3E}">
        <p14:creationId xmlns:p14="http://schemas.microsoft.com/office/powerpoint/2010/main" val="338241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lin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6521" y="554669"/>
            <a:ext cx="11091672" cy="449354"/>
          </a:xfrm>
        </p:spPr>
        <p:txBody>
          <a:bodyPr bIns="18288"/>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46521" y="1524000"/>
            <a:ext cx="11091672" cy="1392176"/>
          </a:xfrm>
        </p:spPr>
        <p:txBody>
          <a:bodyPr>
            <a:sp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8" name="Picture 7"/>
          <p:cNvPicPr>
            <a:picLocks/>
          </p:cNvPicPr>
          <p:nvPr userDrawn="1"/>
        </p:nvPicPr>
        <p:blipFill>
          <a:blip r:embed="rId2"/>
          <a:stretch>
            <a:fillRect/>
          </a:stretch>
        </p:blipFill>
        <p:spPr>
          <a:xfrm>
            <a:off x="11454485" y="6382383"/>
            <a:ext cx="393012" cy="292608"/>
          </a:xfrm>
          <a:prstGeom prst="rect">
            <a:avLst/>
          </a:prstGeom>
        </p:spPr>
      </p:pic>
    </p:spTree>
    <p:extLst>
      <p:ext uri="{BB962C8B-B14F-4D97-AF65-F5344CB8AC3E}">
        <p14:creationId xmlns:p14="http://schemas.microsoft.com/office/powerpoint/2010/main" val="340519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893888"/>
            <a:ext cx="11091672" cy="1774845"/>
          </a:xfrm>
        </p:spPr>
        <p:txBody>
          <a:bodyPr>
            <a:spAutoFit/>
          </a:bodyPr>
          <a:lstStyle>
            <a:lvl1pPr marL="0" indent="0">
              <a:buFont typeface="Wingdings" panose="05000000000000000000" pitchFamily="2" charset="2"/>
              <a:buNone/>
              <a:defRPr/>
            </a:lvl1pPr>
            <a:lvl2pPr marL="0" indent="0">
              <a:buFont typeface="Wingdings" panose="05000000000000000000" pitchFamily="2" charset="2"/>
              <a:buNone/>
              <a:defRPr/>
            </a:lvl2pPr>
            <a:lvl3pPr marL="0" indent="0">
              <a:buFont typeface="Wingdings" panose="05000000000000000000" pitchFamily="2" charset="2"/>
              <a:buNone/>
              <a:defRPr/>
            </a:lvl3pPr>
            <a:lvl4pPr marL="0" indent="0">
              <a:buFont typeface="Wingdings" panose="05000000000000000000" pitchFamily="2" charset="2"/>
              <a:buNone/>
              <a:defRPr/>
            </a:lvl4pPr>
            <a:lvl5pPr marL="0" indent="0">
              <a:buFont typeface="Wingdings" panose="05000000000000000000" pitchFamily="2" charset="2"/>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Text Placeholder 4"/>
          <p:cNvSpPr>
            <a:spLocks noGrp="1"/>
          </p:cNvSpPr>
          <p:nvPr>
            <p:ph type="body" sz="quarter" idx="10" hasCustomPrompt="1"/>
          </p:nvPr>
        </p:nvSpPr>
        <p:spPr>
          <a:xfrm>
            <a:off x="547688" y="1013824"/>
            <a:ext cx="11095037" cy="441192"/>
          </a:xfrm>
        </p:spPr>
        <p:txBody>
          <a:bodyPr>
            <a:noAutofit/>
          </a:bodyPr>
          <a:lstStyle>
            <a:lvl1pPr marL="0" indent="0">
              <a:buNone/>
              <a:defRPr sz="2400"/>
            </a:lvl1pPr>
          </a:lstStyle>
          <a:p>
            <a:pPr lvl="0"/>
            <a:r>
              <a:rPr lang="en-US" dirty="0"/>
              <a:t>Body Header text</a:t>
            </a:r>
          </a:p>
        </p:txBody>
      </p:sp>
      <p:sp>
        <p:nvSpPr>
          <p:cNvPr id="24" name="Title 1"/>
          <p:cNvSpPr>
            <a:spLocks noGrp="1"/>
          </p:cNvSpPr>
          <p:nvPr>
            <p:ph type="title"/>
          </p:nvPr>
        </p:nvSpPr>
        <p:spPr>
          <a:xfrm>
            <a:off x="546521" y="504702"/>
            <a:ext cx="11091672" cy="498598"/>
          </a:xfrm>
        </p:spPr>
        <p:txBody>
          <a:bodyPr/>
          <a:lstStyle/>
          <a:p>
            <a:r>
              <a:rPr lang="en-US"/>
              <a:t>Click to edit Master title style</a:t>
            </a:r>
            <a:endParaRPr lang="en-US" dirty="0"/>
          </a:p>
        </p:txBody>
      </p:sp>
      <p:pic>
        <p:nvPicPr>
          <p:cNvPr id="9" name="Picture 8"/>
          <p:cNvPicPr>
            <a:picLocks/>
          </p:cNvPicPr>
          <p:nvPr userDrawn="1"/>
        </p:nvPicPr>
        <p:blipFill>
          <a:blip r:embed="rId2"/>
          <a:stretch>
            <a:fillRect/>
          </a:stretch>
        </p:blipFill>
        <p:spPr>
          <a:xfrm>
            <a:off x="11454485" y="6382383"/>
            <a:ext cx="393012" cy="292608"/>
          </a:xfrm>
          <a:prstGeom prst="rect">
            <a:avLst/>
          </a:prstGeom>
        </p:spPr>
      </p:pic>
    </p:spTree>
    <p:extLst>
      <p:ext uri="{BB962C8B-B14F-4D97-AF65-F5344CB8AC3E}">
        <p14:creationId xmlns:p14="http://schemas.microsoft.com/office/powerpoint/2010/main" val="59799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Subhead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1524000"/>
            <a:ext cx="11091672" cy="1774845"/>
          </a:xfrm>
        </p:spPr>
        <p:txBody>
          <a:bodyPr>
            <a:spAutoFit/>
          </a:bodyPr>
          <a:lstStyle>
            <a:lvl1pPr marL="0" indent="0">
              <a:buFont typeface="Wingdings" panose="05000000000000000000" pitchFamily="2" charset="2"/>
              <a:buNone/>
              <a:defRPr/>
            </a:lvl1pPr>
            <a:lvl2pPr marL="0" indent="0">
              <a:buFont typeface="Wingdings" panose="05000000000000000000" pitchFamily="2" charset="2"/>
              <a:buNone/>
              <a:defRPr/>
            </a:lvl2pPr>
            <a:lvl3pPr marL="0" indent="0">
              <a:buFont typeface="Wingdings" panose="05000000000000000000" pitchFamily="2" charset="2"/>
              <a:buNone/>
              <a:defRPr/>
            </a:lvl3pPr>
            <a:lvl4pPr marL="0" indent="0">
              <a:buFont typeface="Wingdings" panose="05000000000000000000" pitchFamily="2" charset="2"/>
              <a:buNone/>
              <a:defRPr/>
            </a:lvl4pPr>
            <a:lvl5pPr marL="0" indent="0">
              <a:buFont typeface="Wingdings" panose="05000000000000000000" pitchFamily="2" charset="2"/>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Text Placeholder 4"/>
          <p:cNvSpPr>
            <a:spLocks noGrp="1"/>
          </p:cNvSpPr>
          <p:nvPr>
            <p:ph type="body" sz="quarter" idx="10" hasCustomPrompt="1"/>
          </p:nvPr>
        </p:nvSpPr>
        <p:spPr>
          <a:xfrm>
            <a:off x="555954" y="106496"/>
            <a:ext cx="11095037" cy="441192"/>
          </a:xfrm>
        </p:spPr>
        <p:txBody>
          <a:bodyPr anchor="b" anchorCtr="0">
            <a:noAutofit/>
          </a:bodyPr>
          <a:lstStyle>
            <a:lvl1pPr marL="0" indent="0">
              <a:buNone/>
              <a:defRPr sz="2000"/>
            </a:lvl1pPr>
          </a:lstStyle>
          <a:p>
            <a:pPr lvl="0"/>
            <a:r>
              <a:rPr lang="en-US" dirty="0"/>
              <a:t>Body Header text</a:t>
            </a:r>
          </a:p>
        </p:txBody>
      </p:sp>
      <p:sp>
        <p:nvSpPr>
          <p:cNvPr id="24" name="Title 1"/>
          <p:cNvSpPr>
            <a:spLocks noGrp="1"/>
          </p:cNvSpPr>
          <p:nvPr>
            <p:ph type="title"/>
          </p:nvPr>
        </p:nvSpPr>
        <p:spPr>
          <a:xfrm>
            <a:off x="546521" y="551565"/>
            <a:ext cx="11091672" cy="449354"/>
          </a:xfrm>
        </p:spPr>
        <p:txBody>
          <a:bodyPr vert="horz" wrap="square" lIns="0" tIns="0" rIns="0" bIns="18288" rtlCol="0" anchor="b" anchorCtr="0">
            <a:spAutoFit/>
          </a:bodyPr>
          <a:lstStyle>
            <a:lvl1pPr>
              <a:defRPr lang="en-US" sz="2800" dirty="0"/>
            </a:lvl1pPr>
          </a:lstStyle>
          <a:p>
            <a:pPr lvl="0"/>
            <a:r>
              <a:rPr lang="en-US"/>
              <a:t>Click to edit Master title style</a:t>
            </a:r>
            <a:endParaRPr lang="en-US" dirty="0"/>
          </a:p>
        </p:txBody>
      </p:sp>
      <p:pic>
        <p:nvPicPr>
          <p:cNvPr id="9" name="Picture 8"/>
          <p:cNvPicPr>
            <a:picLocks/>
          </p:cNvPicPr>
          <p:nvPr userDrawn="1"/>
        </p:nvPicPr>
        <p:blipFill>
          <a:blip r:embed="rId2"/>
          <a:stretch>
            <a:fillRect/>
          </a:stretch>
        </p:blipFill>
        <p:spPr>
          <a:xfrm>
            <a:off x="11454485" y="6382383"/>
            <a:ext cx="393012" cy="292608"/>
          </a:xfrm>
          <a:prstGeom prst="rect">
            <a:avLst/>
          </a:prstGeom>
        </p:spPr>
      </p:pic>
    </p:spTree>
    <p:extLst>
      <p:ext uri="{BB962C8B-B14F-4D97-AF65-F5344CB8AC3E}">
        <p14:creationId xmlns:p14="http://schemas.microsoft.com/office/powerpoint/2010/main" val="195540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6850380" y="0"/>
            <a:ext cx="5341620" cy="6858000"/>
          </a:xfrm>
          <a:prstGeom prst="rect">
            <a:avLst/>
          </a:prstGeom>
        </p:spPr>
      </p:pic>
      <p:sp>
        <p:nvSpPr>
          <p:cNvPr id="8" name="Freeform: Shape 7"/>
          <p:cNvSpPr>
            <a:spLocks/>
          </p:cNvSpPr>
          <p:nvPr userDrawn="1"/>
        </p:nvSpPr>
        <p:spPr bwMode="white">
          <a:xfrm>
            <a:off x="4087906" y="794"/>
            <a:ext cx="5312070" cy="6857206"/>
          </a:xfrm>
          <a:custGeom>
            <a:avLst/>
            <a:gdLst>
              <a:gd name="connsiteX0" fmla="*/ 0 w 5312070"/>
              <a:gd name="connsiteY0" fmla="*/ 0 h 6857206"/>
              <a:gd name="connsiteX1" fmla="*/ 2848270 w 5312070"/>
              <a:gd name="connsiteY1" fmla="*/ 0 h 6857206"/>
              <a:gd name="connsiteX2" fmla="*/ 5312070 w 5312070"/>
              <a:gd name="connsiteY2" fmla="*/ 6857206 h 6857206"/>
              <a:gd name="connsiteX3" fmla="*/ 0 w 5312070"/>
              <a:gd name="connsiteY3" fmla="*/ 6857206 h 6857206"/>
            </a:gdLst>
            <a:ahLst/>
            <a:cxnLst>
              <a:cxn ang="0">
                <a:pos x="connsiteX0" y="connsiteY0"/>
              </a:cxn>
              <a:cxn ang="0">
                <a:pos x="connsiteX1" y="connsiteY1"/>
              </a:cxn>
              <a:cxn ang="0">
                <a:pos x="connsiteX2" y="connsiteY2"/>
              </a:cxn>
              <a:cxn ang="0">
                <a:pos x="connsiteX3" y="connsiteY3"/>
              </a:cxn>
            </a:cxnLst>
            <a:rect l="l" t="t" r="r" b="b"/>
            <a:pathLst>
              <a:path w="5312070" h="6857206">
                <a:moveTo>
                  <a:pt x="0" y="0"/>
                </a:moveTo>
                <a:lnTo>
                  <a:pt x="2848270" y="0"/>
                </a:lnTo>
                <a:lnTo>
                  <a:pt x="5312070" y="6857206"/>
                </a:lnTo>
                <a:lnTo>
                  <a:pt x="0" y="6857206"/>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solidFill>
                <a:schemeClr val="bg1"/>
              </a:solidFill>
            </a:endParaRPr>
          </a:p>
        </p:txBody>
      </p:sp>
      <p:sp>
        <p:nvSpPr>
          <p:cNvPr id="3" name="Content Placeholder 2"/>
          <p:cNvSpPr>
            <a:spLocks noGrp="1"/>
          </p:cNvSpPr>
          <p:nvPr>
            <p:ph idx="1"/>
          </p:nvPr>
        </p:nvSpPr>
        <p:spPr>
          <a:xfrm>
            <a:off x="548640" y="1893888"/>
            <a:ext cx="11091672" cy="1774845"/>
          </a:xfrm>
        </p:spPr>
        <p:txBody>
          <a:bodyPr>
            <a:spAutoFit/>
          </a:bodyPr>
          <a:lstStyle>
            <a:lvl1pPr marL="0" indent="0">
              <a:buFont typeface="Wingdings" panose="05000000000000000000" pitchFamily="2" charset="2"/>
              <a:buNone/>
              <a:defRPr/>
            </a:lvl1pPr>
            <a:lvl2pPr marL="0" indent="0">
              <a:buFont typeface="Wingdings" panose="05000000000000000000" pitchFamily="2" charset="2"/>
              <a:buNone/>
              <a:defRPr/>
            </a:lvl2pPr>
            <a:lvl3pPr marL="0" indent="0">
              <a:buFont typeface="Wingdings" panose="05000000000000000000" pitchFamily="2" charset="2"/>
              <a:buNone/>
              <a:defRPr/>
            </a:lvl3pPr>
            <a:lvl4pPr marL="0" indent="0">
              <a:buFont typeface="Wingdings" panose="05000000000000000000" pitchFamily="2" charset="2"/>
              <a:buNone/>
              <a:defRPr/>
            </a:lvl4pPr>
            <a:lvl5pPr marL="0" indent="0">
              <a:buFont typeface="Wingdings" panose="05000000000000000000" pitchFamily="2" charset="2"/>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Text Placeholder 4"/>
          <p:cNvSpPr>
            <a:spLocks noGrp="1"/>
          </p:cNvSpPr>
          <p:nvPr>
            <p:ph type="body" sz="quarter" idx="10" hasCustomPrompt="1"/>
          </p:nvPr>
        </p:nvSpPr>
        <p:spPr>
          <a:xfrm>
            <a:off x="547688" y="1013824"/>
            <a:ext cx="11095037" cy="441192"/>
          </a:xfrm>
        </p:spPr>
        <p:txBody>
          <a:bodyPr>
            <a:noAutofit/>
          </a:bodyPr>
          <a:lstStyle>
            <a:lvl1pPr marL="0" indent="0">
              <a:buNone/>
              <a:defRPr sz="2400"/>
            </a:lvl1pPr>
          </a:lstStyle>
          <a:p>
            <a:pPr lvl="0"/>
            <a:r>
              <a:rPr lang="en-US" dirty="0"/>
              <a:t>Body Header text</a:t>
            </a:r>
          </a:p>
        </p:txBody>
      </p:sp>
      <p:sp>
        <p:nvSpPr>
          <p:cNvPr id="24" name="Title 1"/>
          <p:cNvSpPr>
            <a:spLocks noGrp="1"/>
          </p:cNvSpPr>
          <p:nvPr>
            <p:ph type="title"/>
          </p:nvPr>
        </p:nvSpPr>
        <p:spPr>
          <a:xfrm>
            <a:off x="546521" y="504702"/>
            <a:ext cx="11091672" cy="498598"/>
          </a:xfrm>
        </p:spPr>
        <p:txBody>
          <a:bodyPr/>
          <a:lstStyle/>
          <a:p>
            <a:r>
              <a:rPr lang="en-US"/>
              <a:t>Click to edit Master title style</a:t>
            </a:r>
            <a:endParaRPr lang="en-US" dirty="0"/>
          </a:p>
        </p:txBody>
      </p:sp>
      <p:pic>
        <p:nvPicPr>
          <p:cNvPr id="11" name="Picture 10"/>
          <p:cNvPicPr>
            <a:picLocks/>
          </p:cNvPicPr>
          <p:nvPr userDrawn="1"/>
        </p:nvPicPr>
        <p:blipFill>
          <a:blip r:embed="rId3"/>
          <a:stretch>
            <a:fillRect/>
          </a:stretch>
        </p:blipFill>
        <p:spPr>
          <a:xfrm>
            <a:off x="11454485" y="6382383"/>
            <a:ext cx="393012" cy="292607"/>
          </a:xfrm>
          <a:prstGeom prst="rect">
            <a:avLst/>
          </a:prstGeom>
        </p:spPr>
      </p:pic>
    </p:spTree>
    <p:extLst>
      <p:ext uri="{BB962C8B-B14F-4D97-AF65-F5344CB8AC3E}">
        <p14:creationId xmlns:p14="http://schemas.microsoft.com/office/powerpoint/2010/main" val="353966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7688" y="1524000"/>
            <a:ext cx="5273992" cy="1774845"/>
          </a:xfrm>
        </p:spPr>
        <p:txBody>
          <a:bodyPr>
            <a:spAutoFit/>
          </a:bodyPr>
          <a:lstStyle>
            <a:lvl1pPr marL="0" indent="0">
              <a:buFont typeface="Wingdings" panose="05000000000000000000" pitchFamily="2" charset="2"/>
              <a:buNone/>
              <a:defRPr/>
            </a:lvl1pPr>
            <a:lvl2pPr marL="0" indent="0">
              <a:buFont typeface="Wingdings" panose="05000000000000000000" pitchFamily="2" charset="2"/>
              <a:buNone/>
              <a:defRPr/>
            </a:lvl2pPr>
            <a:lvl3pPr marL="0" indent="0">
              <a:buFont typeface="Wingdings" panose="05000000000000000000" pitchFamily="2" charset="2"/>
              <a:buNone/>
              <a:defRPr/>
            </a:lvl3pPr>
            <a:lvl4pPr marL="0" indent="0">
              <a:buFont typeface="Wingdings" panose="05000000000000000000" pitchFamily="2" charset="2"/>
              <a:buNone/>
              <a:defRPr/>
            </a:lvl4pPr>
            <a:lvl5pPr marL="0" indent="0">
              <a:buFont typeface="Wingdings" panose="05000000000000000000" pitchFamily="2" charset="2"/>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1524000"/>
            <a:ext cx="5267873" cy="1774845"/>
          </a:xfrm>
        </p:spPr>
        <p:txBody>
          <a:bodyPr>
            <a:spAutoFit/>
          </a:bodyPr>
          <a:lstStyle>
            <a:lvl1pPr marL="0" indent="0">
              <a:buFont typeface="Wingdings" panose="05000000000000000000" pitchFamily="2" charset="2"/>
              <a:buNone/>
              <a:defRPr/>
            </a:lvl1pPr>
            <a:lvl2pPr marL="0" indent="0">
              <a:buFont typeface="Wingdings" panose="05000000000000000000" pitchFamily="2" charset="2"/>
              <a:buNone/>
              <a:defRPr/>
            </a:lvl2pPr>
            <a:lvl3pPr marL="0" indent="0">
              <a:buFont typeface="Wingdings" panose="05000000000000000000" pitchFamily="2" charset="2"/>
              <a:buNone/>
              <a:defRPr/>
            </a:lvl3pPr>
            <a:lvl4pPr marL="0" indent="0">
              <a:buFont typeface="Wingdings" panose="05000000000000000000" pitchFamily="2" charset="2"/>
              <a:buNone/>
              <a:defRPr/>
            </a:lvl4pPr>
            <a:lvl5pPr marL="0" indent="0">
              <a:buFont typeface="Wingdings" panose="05000000000000000000" pitchFamily="2" charset="2"/>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rot="5400000">
            <a:off x="-3392424" y="3392424"/>
            <a:ext cx="6858000" cy="73152"/>
          </a:xfrm>
          <a:prstGeom prst="rect">
            <a:avLst/>
          </a:prstGeom>
          <a:gradFill flip="none" rotWithShape="1">
            <a:gsLst>
              <a:gs pos="0">
                <a:srgbClr val="FDB515"/>
              </a:gs>
              <a:gs pos="100000">
                <a:srgbClr val="EC008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9" name="Picture 8"/>
          <p:cNvPicPr>
            <a:picLocks/>
          </p:cNvPicPr>
          <p:nvPr userDrawn="1"/>
        </p:nvPicPr>
        <p:blipFill>
          <a:blip r:embed="rId2"/>
          <a:stretch>
            <a:fillRect/>
          </a:stretch>
        </p:blipFill>
        <p:spPr>
          <a:xfrm>
            <a:off x="11454485" y="6382383"/>
            <a:ext cx="393012" cy="292608"/>
          </a:xfrm>
          <a:prstGeom prst="rect">
            <a:avLst/>
          </a:prstGeom>
        </p:spPr>
      </p:pic>
    </p:spTree>
    <p:extLst>
      <p:ext uri="{BB962C8B-B14F-4D97-AF65-F5344CB8AC3E}">
        <p14:creationId xmlns:p14="http://schemas.microsoft.com/office/powerpoint/2010/main" val="246530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6521" y="450025"/>
            <a:ext cx="11091672" cy="553998"/>
          </a:xfrm>
          <a:prstGeom prst="rect">
            <a:avLst/>
          </a:prstGeom>
        </p:spPr>
        <p:txBody>
          <a:bodyPr vert="horz" wrap="square" lIns="0" tIns="0" rIns="0" bIns="0" rtlCol="0" anchor="b" anchorCtr="0">
            <a:spAutoFit/>
          </a:bodyPr>
          <a:lstStyle/>
          <a:p>
            <a:r>
              <a:rPr lang="en-US" noProof="0"/>
              <a:t>Click to edit Master title style</a:t>
            </a:r>
          </a:p>
        </p:txBody>
      </p:sp>
      <p:sp>
        <p:nvSpPr>
          <p:cNvPr id="3" name="Text Placeholder 2"/>
          <p:cNvSpPr>
            <a:spLocks noGrp="1"/>
          </p:cNvSpPr>
          <p:nvPr>
            <p:ph type="body" idx="1"/>
          </p:nvPr>
        </p:nvSpPr>
        <p:spPr>
          <a:xfrm>
            <a:off x="548640" y="1524000"/>
            <a:ext cx="11091672" cy="4747578"/>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Footer Placeholder 3"/>
          <p:cNvSpPr txBox="1">
            <a:spLocks/>
          </p:cNvSpPr>
          <p:nvPr userDrawn="1"/>
        </p:nvSpPr>
        <p:spPr>
          <a:xfrm>
            <a:off x="1178533" y="6347385"/>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6E7CA0"/>
                </a:solidFill>
              </a:rPr>
              <a:t>Information Security Level 2 – Sensitive</a:t>
            </a:r>
            <a:br>
              <a:rPr lang="en-US" dirty="0">
                <a:solidFill>
                  <a:srgbClr val="6E7CA0"/>
                </a:solidFill>
              </a:rPr>
            </a:br>
            <a:r>
              <a:rPr lang="en-US" dirty="0">
                <a:solidFill>
                  <a:srgbClr val="6E7CA0"/>
                </a:solidFill>
              </a:rPr>
              <a:t>© 2017 – Proprietary &amp; Confidential Information of Amdocs</a:t>
            </a:r>
          </a:p>
        </p:txBody>
      </p:sp>
      <p:sp>
        <p:nvSpPr>
          <p:cNvPr id="6" name="Footer Placeholder 3"/>
          <p:cNvSpPr txBox="1">
            <a:spLocks/>
          </p:cNvSpPr>
          <p:nvPr userDrawn="1"/>
        </p:nvSpPr>
        <p:spPr>
          <a:xfrm>
            <a:off x="548640" y="6347385"/>
            <a:ext cx="629893" cy="365125"/>
          </a:xfrm>
          <a:prstGeom prst="rect">
            <a:avLst/>
          </a:prstGeom>
        </p:spPr>
        <p:txBody>
          <a:bodyPr vert="horz" lIns="0" tIns="45720" rIns="91440" bIns="45720" rtlCol="0" anchor="ctr"/>
          <a:lstStyle>
            <a:defPPr>
              <a:defRPr lang="en-US"/>
            </a:defPPr>
            <a:lvl1pPr marL="0" algn="l" defTabSz="914400" rtl="0" eaLnBrk="1" latinLnBrk="0" hangingPunct="1">
              <a:defRPr lang="en-US" sz="700" kern="1200" smtClean="0">
                <a:solidFill>
                  <a:srgbClr val="A6AAC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C81157-9992-4BD3-B8A9-14B1E5882052}" type="slidenum">
              <a:rPr lang="en-US" sz="1200" smtClean="0">
                <a:solidFill>
                  <a:srgbClr val="6E7CA0"/>
                </a:solidFill>
              </a:rPr>
              <a:t>‹Nr.›</a:t>
            </a:fld>
            <a:endParaRPr lang="en-US" sz="1200" dirty="0">
              <a:solidFill>
                <a:srgbClr val="6E7CA0"/>
              </a:solidFill>
            </a:endParaRPr>
          </a:p>
        </p:txBody>
      </p:sp>
    </p:spTree>
    <p:extLst>
      <p:ext uri="{BB962C8B-B14F-4D97-AF65-F5344CB8AC3E}">
        <p14:creationId xmlns:p14="http://schemas.microsoft.com/office/powerpoint/2010/main" val="853609190"/>
      </p:ext>
    </p:extLst>
  </p:cSld>
  <p:clrMap bg1="lt1" tx1="dk1" bg2="lt2" tx2="dk2" accent1="accent1" accent2="accent2" accent3="accent3" accent4="accent4" accent5="accent5" accent6="accent6" hlink="hlink" folHlink="folHlink"/>
  <p:sldLayoutIdLst>
    <p:sldLayoutId id="2147483649" r:id="rId1"/>
    <p:sldLayoutId id="2147483678" r:id="rId2"/>
    <p:sldLayoutId id="2147483682" r:id="rId3"/>
    <p:sldLayoutId id="2147483660" r:id="rId4"/>
    <p:sldLayoutId id="2147483680" r:id="rId5"/>
    <p:sldLayoutId id="2147483673" r:id="rId6"/>
    <p:sldLayoutId id="2147483687" r:id="rId7"/>
    <p:sldLayoutId id="2147483685" r:id="rId8"/>
    <p:sldLayoutId id="2147483661" r:id="rId9"/>
    <p:sldLayoutId id="2147483654" r:id="rId10"/>
    <p:sldLayoutId id="2147483677" r:id="rId11"/>
    <p:sldLayoutId id="2147483655" r:id="rId12"/>
    <p:sldLayoutId id="2147483674" r:id="rId13"/>
    <p:sldLayoutId id="2147483676" r:id="rId14"/>
    <p:sldLayoutId id="2147483681" r:id="rId15"/>
    <p:sldLayoutId id="2147483672" r:id="rId16"/>
    <p:sldLayoutId id="2147483668" r:id="rId17"/>
    <p:sldLayoutId id="2147483669" r:id="rId18"/>
    <p:sldLayoutId id="2147483667" r:id="rId19"/>
    <p:sldLayoutId id="2147483688" r:id="rId20"/>
    <p:sldLayoutId id="214748367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Tx/>
        <a:buNone/>
        <a:defRPr sz="2000" kern="1200">
          <a:solidFill>
            <a:schemeClr val="tx2"/>
          </a:solidFill>
          <a:latin typeface="+mn-lt"/>
          <a:ea typeface="+mn-ea"/>
          <a:cs typeface="+mn-cs"/>
        </a:defRPr>
      </a:lvl1pPr>
      <a:lvl2pPr marL="0" indent="0" algn="l" defTabSz="914400" rtl="0" eaLnBrk="1" latinLnBrk="0" hangingPunct="1">
        <a:lnSpc>
          <a:spcPct val="100000"/>
        </a:lnSpc>
        <a:spcBef>
          <a:spcPts val="500"/>
        </a:spcBef>
        <a:buFontTx/>
        <a:buNone/>
        <a:defRPr sz="1800" kern="1200">
          <a:solidFill>
            <a:srgbClr val="626469"/>
          </a:solidFill>
          <a:latin typeface="+mn-lt"/>
          <a:ea typeface="+mn-ea"/>
          <a:cs typeface="+mn-cs"/>
        </a:defRPr>
      </a:lvl2pPr>
      <a:lvl3pPr marL="0" indent="0" algn="l" defTabSz="914400" rtl="0" eaLnBrk="1" latinLnBrk="0" hangingPunct="1">
        <a:lnSpc>
          <a:spcPct val="100000"/>
        </a:lnSpc>
        <a:spcBef>
          <a:spcPts val="500"/>
        </a:spcBef>
        <a:buFontTx/>
        <a:buNone/>
        <a:defRPr sz="1600" kern="1200">
          <a:solidFill>
            <a:schemeClr val="accent2"/>
          </a:solidFill>
          <a:latin typeface="+mn-lt"/>
          <a:ea typeface="+mn-ea"/>
          <a:cs typeface="+mn-cs"/>
        </a:defRPr>
      </a:lvl3pPr>
      <a:lvl4pPr marL="0" indent="0" algn="l" defTabSz="914400" rtl="0" eaLnBrk="1" latinLnBrk="0" hangingPunct="1">
        <a:lnSpc>
          <a:spcPct val="100000"/>
        </a:lnSpc>
        <a:spcBef>
          <a:spcPts val="500"/>
        </a:spcBef>
        <a:buFontTx/>
        <a:buNone/>
        <a:defRPr sz="1400" kern="1200">
          <a:solidFill>
            <a:schemeClr val="accent2"/>
          </a:solidFill>
          <a:latin typeface="+mn-lt"/>
          <a:ea typeface="+mn-ea"/>
          <a:cs typeface="+mn-cs"/>
        </a:defRPr>
      </a:lvl4pPr>
      <a:lvl5pPr marL="0" indent="0" algn="l" defTabSz="914400" rtl="0" eaLnBrk="1" latinLnBrk="0" hangingPunct="1">
        <a:lnSpc>
          <a:spcPct val="100000"/>
        </a:lnSpc>
        <a:spcBef>
          <a:spcPts val="500"/>
        </a:spcBef>
        <a:buFontTx/>
        <a:buNone/>
        <a:defRPr sz="14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A4A3A4"/>
          </p15:clr>
        </p15:guide>
        <p15:guide id="2" orient="horz" pos="3960" userDrawn="1">
          <p15:clr>
            <a:srgbClr val="F26B43"/>
          </p15:clr>
        </p15:guide>
        <p15:guide id="3" orient="horz" pos="345" userDrawn="1">
          <p15:clr>
            <a:srgbClr val="F26B43"/>
          </p15:clr>
        </p15:guide>
        <p15:guide id="4" pos="345" userDrawn="1">
          <p15:clr>
            <a:srgbClr val="F26B43"/>
          </p15:clr>
        </p15:guide>
        <p15:guide id="5" pos="7334" userDrawn="1">
          <p15:clr>
            <a:srgbClr val="F26B43"/>
          </p15:clr>
        </p15:guide>
        <p15:guide id="7" orient="horz" pos="960" userDrawn="1">
          <p15:clr>
            <a:srgbClr val="A4A3A4"/>
          </p15:clr>
        </p15:guide>
        <p15:guide id="12" orient="horz" pos="2160" userDrawn="1">
          <p15:clr>
            <a:srgbClr val="A4A3A4"/>
          </p15:clr>
        </p15:guide>
        <p15:guide id="13" orient="horz" pos="632" userDrawn="1">
          <p15:clr>
            <a:srgbClr val="A4A3A4"/>
          </p15:clr>
        </p15:guide>
        <p15:guide id="14" orient="horz" pos="1193" userDrawn="1">
          <p15:clr>
            <a:srgbClr val="A4A3A4"/>
          </p15:clr>
        </p15:guide>
        <p15:guide id="15" orient="horz" pos="1422"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Residential </a:t>
            </a:r>
            <a:r>
              <a:rPr lang="en-US" dirty="0" err="1"/>
              <a:t>vCPE</a:t>
            </a:r>
            <a:r>
              <a:rPr lang="en-US" dirty="0"/>
              <a:t> use case</a:t>
            </a:r>
          </a:p>
        </p:txBody>
      </p:sp>
      <p:sp>
        <p:nvSpPr>
          <p:cNvPr id="3" name="Subtitle 2"/>
          <p:cNvSpPr>
            <a:spLocks noGrp="1"/>
          </p:cNvSpPr>
          <p:nvPr>
            <p:ph type="subTitle" idx="1"/>
          </p:nvPr>
        </p:nvSpPr>
        <p:spPr/>
        <p:txBody>
          <a:bodyPr/>
          <a:lstStyle/>
          <a:p>
            <a:r>
              <a:rPr lang="en-US"/>
              <a:t>Alla Goldner</a:t>
            </a:r>
          </a:p>
          <a:p>
            <a:r>
              <a:rPr lang="en-US"/>
              <a:t>Director, Technology, Strategy &amp; Standardization</a:t>
            </a:r>
            <a:endParaRPr lang="en-US" dirty="0"/>
          </a:p>
        </p:txBody>
      </p:sp>
      <p:sp>
        <p:nvSpPr>
          <p:cNvPr id="9" name="Text Placeholder 8"/>
          <p:cNvSpPr>
            <a:spLocks noGrp="1"/>
          </p:cNvSpPr>
          <p:nvPr>
            <p:ph type="body" sz="quarter" idx="10"/>
          </p:nvPr>
        </p:nvSpPr>
        <p:spPr/>
        <p:txBody>
          <a:bodyPr/>
          <a:lstStyle/>
          <a:p>
            <a:r>
              <a:rPr lang="en-US" dirty="0"/>
              <a:t>A business need behind the use case and use case implementation by ONAP </a:t>
            </a:r>
            <a:br>
              <a:rPr lang="en-US" dirty="0"/>
            </a:br>
            <a:r>
              <a:rPr lang="en-US" dirty="0"/>
              <a:t>Amsterdam release</a:t>
            </a:r>
          </a:p>
        </p:txBody>
      </p:sp>
    </p:spTree>
    <p:extLst>
      <p:ext uri="{BB962C8B-B14F-4D97-AF65-F5344CB8AC3E}">
        <p14:creationId xmlns:p14="http://schemas.microsoft.com/office/powerpoint/2010/main" val="382881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9513" y="1649640"/>
            <a:ext cx="8869681" cy="1508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p>
            <a:pPr marL="117475" lvl="2" indent="-117475">
              <a:spcAft>
                <a:spcPts val="600"/>
              </a:spcAft>
            </a:pPr>
            <a:r>
              <a:rPr lang="en-CA" b="1" dirty="0">
                <a:solidFill>
                  <a:schemeClr val="accent5"/>
                </a:solidFill>
              </a:rPr>
              <a:t>Overview </a:t>
            </a:r>
          </a:p>
          <a:p>
            <a:pPr>
              <a:spcAft>
                <a:spcPts val="600"/>
              </a:spcAft>
            </a:pPr>
            <a:r>
              <a:rPr lang="en-US" sz="1600" dirty="0">
                <a:solidFill>
                  <a:schemeClr val="tx1"/>
                </a:solidFill>
              </a:rPr>
              <a:t>NERG extends DLNA framework beyond home network to include resources that are hosted by the CSP</a:t>
            </a:r>
          </a:p>
          <a:p>
            <a:pPr>
              <a:spcAft>
                <a:spcPts val="600"/>
              </a:spcAft>
            </a:pPr>
            <a:r>
              <a:rPr lang="en-US" sz="1600" dirty="0">
                <a:solidFill>
                  <a:schemeClr val="tx1"/>
                </a:solidFill>
              </a:rPr>
              <a:t>This service leverages NERG’s LAN extension and DLNA support in the </a:t>
            </a:r>
            <a:r>
              <a:rPr lang="en-US" sz="1600" dirty="0" err="1">
                <a:solidFill>
                  <a:schemeClr val="tx1"/>
                </a:solidFill>
              </a:rPr>
              <a:t>vG</a:t>
            </a:r>
            <a:r>
              <a:rPr lang="en-US" sz="1600" dirty="0">
                <a:solidFill>
                  <a:schemeClr val="tx1"/>
                </a:solidFill>
              </a:rPr>
              <a:t>. This can also be combined with improved </a:t>
            </a:r>
            <a:r>
              <a:rPr lang="en-US" sz="1600" dirty="0" err="1">
                <a:solidFill>
                  <a:schemeClr val="tx1"/>
                </a:solidFill>
              </a:rPr>
              <a:t>QoS</a:t>
            </a:r>
            <a:r>
              <a:rPr lang="en-US" sz="1600" dirty="0">
                <a:solidFill>
                  <a:schemeClr val="tx1"/>
                </a:solidFill>
              </a:rPr>
              <a:t> policies</a:t>
            </a:r>
          </a:p>
        </p:txBody>
      </p:sp>
      <p:sp>
        <p:nvSpPr>
          <p:cNvPr id="6" name="Text Placeholder 5">
            <a:extLst>
              <a:ext uri="{FF2B5EF4-FFF2-40B4-BE49-F238E27FC236}">
                <a16:creationId xmlns:a16="http://schemas.microsoft.com/office/drawing/2014/main" id="{2A28F4E5-D2F8-4E76-A3C3-F40CD20767BC}"/>
              </a:ext>
            </a:extLst>
          </p:cNvPr>
          <p:cNvSpPr>
            <a:spLocks noGrp="1"/>
          </p:cNvSpPr>
          <p:nvPr>
            <p:ph type="body" sz="quarter" idx="10"/>
          </p:nvPr>
        </p:nvSpPr>
        <p:spPr/>
        <p:txBody>
          <a:bodyPr/>
          <a:lstStyle/>
          <a:p>
            <a:r>
              <a:rPr lang="en-US" dirty="0">
                <a:solidFill>
                  <a:schemeClr val="tx1"/>
                </a:solidFill>
              </a:rPr>
              <a:t>3. Automatic access to media content</a:t>
            </a:r>
          </a:p>
        </p:txBody>
      </p:sp>
      <p:sp>
        <p:nvSpPr>
          <p:cNvPr id="5" name="Title 4"/>
          <p:cNvSpPr>
            <a:spLocks noGrp="1"/>
          </p:cNvSpPr>
          <p:nvPr>
            <p:ph type="title"/>
          </p:nvPr>
        </p:nvSpPr>
        <p:spPr>
          <a:xfrm>
            <a:off x="546521" y="449302"/>
            <a:ext cx="11091672" cy="553998"/>
          </a:xfrm>
        </p:spPr>
        <p:txBody>
          <a:bodyPr/>
          <a:lstStyle/>
          <a:p>
            <a:r>
              <a:rPr lang="en-US" dirty="0"/>
              <a:t>NERG use cases</a:t>
            </a:r>
          </a:p>
        </p:txBody>
      </p:sp>
      <p:sp>
        <p:nvSpPr>
          <p:cNvPr id="13" name="Rectangle 12"/>
          <p:cNvSpPr/>
          <p:nvPr/>
        </p:nvSpPr>
        <p:spPr>
          <a:xfrm>
            <a:off x="2319514" y="4002579"/>
            <a:ext cx="8938536" cy="1548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17475" lvl="2" indent="-117475">
              <a:spcAft>
                <a:spcPts val="600"/>
              </a:spcAft>
            </a:pPr>
            <a:r>
              <a:rPr lang="en-CA" b="1" dirty="0">
                <a:solidFill>
                  <a:schemeClr val="accent5"/>
                </a:solidFill>
              </a:rPr>
              <a:t>Value added services</a:t>
            </a:r>
            <a:endParaRPr lang="en-US" b="1" dirty="0">
              <a:solidFill>
                <a:schemeClr val="accent5"/>
              </a:solidFill>
            </a:endParaRPr>
          </a:p>
          <a:p>
            <a:pPr marL="0" lvl="2">
              <a:spcAft>
                <a:spcPts val="600"/>
              </a:spcAft>
            </a:pPr>
            <a:r>
              <a:rPr lang="en-US" sz="1600" dirty="0">
                <a:solidFill>
                  <a:schemeClr val="tx1"/>
                </a:solidFill>
              </a:rPr>
              <a:t>Subscribers can access personal media content hosted in the NSP network and third party/service provider media content </a:t>
            </a:r>
          </a:p>
          <a:p>
            <a:pPr marL="0" lvl="2">
              <a:spcAft>
                <a:spcPts val="600"/>
              </a:spcAft>
            </a:pPr>
            <a:r>
              <a:rPr lang="en-US" sz="1600" dirty="0">
                <a:solidFill>
                  <a:schemeClr val="tx1"/>
                </a:solidFill>
              </a:rPr>
              <a:t>Virtualized DLNA storage provides a more flexible and scalable solution for storage capacity: the subscriber only pays for what he needs (pay as you grow)</a:t>
            </a:r>
          </a:p>
        </p:txBody>
      </p:sp>
      <p:sp>
        <p:nvSpPr>
          <p:cNvPr id="31" name="Freeform: Shape 30">
            <a:extLst>
              <a:ext uri="{FF2B5EF4-FFF2-40B4-BE49-F238E27FC236}">
                <a16:creationId xmlns:a16="http://schemas.microsoft.com/office/drawing/2014/main" id="{3067AF2A-9C88-4FED-974E-5E81857F86C3}"/>
              </a:ext>
            </a:extLst>
          </p:cNvPr>
          <p:cNvSpPr/>
          <p:nvPr/>
        </p:nvSpPr>
        <p:spPr>
          <a:xfrm rot="5400000">
            <a:off x="6754354" y="-28993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F9E4CEE-FCE4-4D06-9049-C99BC143DDB1}"/>
              </a:ext>
            </a:extLst>
          </p:cNvPr>
          <p:cNvSpPr/>
          <p:nvPr/>
        </p:nvSpPr>
        <p:spPr>
          <a:xfrm rot="5400000">
            <a:off x="6754354" y="1846524"/>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Pentagon 16">
            <a:extLst>
              <a:ext uri="{FF2B5EF4-FFF2-40B4-BE49-F238E27FC236}">
                <a16:creationId xmlns:a16="http://schemas.microsoft.com/office/drawing/2014/main" id="{6A312AD0-BC26-47CB-858D-E7A2FB029071}"/>
              </a:ext>
            </a:extLst>
          </p:cNvPr>
          <p:cNvSpPr/>
          <p:nvPr/>
        </p:nvSpPr>
        <p:spPr>
          <a:xfrm>
            <a:off x="547688" y="1532710"/>
            <a:ext cx="1612735" cy="4753791"/>
          </a:xfrm>
          <a:prstGeom prst="rect">
            <a:avLst/>
          </a:pr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lang="en-CA" sz="2000" dirty="0">
              <a:solidFill>
                <a:schemeClr val="tx2"/>
              </a:solidFill>
            </a:endParaRPr>
          </a:p>
        </p:txBody>
      </p:sp>
      <p:sp>
        <p:nvSpPr>
          <p:cNvPr id="12" name="Freeform 39">
            <a:extLst>
              <a:ext uri="{FF2B5EF4-FFF2-40B4-BE49-F238E27FC236}">
                <a16:creationId xmlns:a16="http://schemas.microsoft.com/office/drawing/2014/main" id="{678B0A0A-0E07-4A66-806C-2342173ACC7E}"/>
              </a:ext>
            </a:extLst>
          </p:cNvPr>
          <p:cNvSpPr>
            <a:spLocks noChangeAspect="1" noEditPoints="1"/>
          </p:cNvSpPr>
          <p:nvPr/>
        </p:nvSpPr>
        <p:spPr bwMode="auto">
          <a:xfrm>
            <a:off x="1004617" y="3495589"/>
            <a:ext cx="698877" cy="828032"/>
          </a:xfrm>
          <a:custGeom>
            <a:avLst/>
            <a:gdLst>
              <a:gd name="T0" fmla="*/ 0 w 492"/>
              <a:gd name="T1" fmla="*/ 0 h 583"/>
              <a:gd name="T2" fmla="*/ 0 w 492"/>
              <a:gd name="T3" fmla="*/ 583 h 583"/>
              <a:gd name="T4" fmla="*/ 492 w 492"/>
              <a:gd name="T5" fmla="*/ 583 h 583"/>
              <a:gd name="T6" fmla="*/ 492 w 492"/>
              <a:gd name="T7" fmla="*/ 0 h 583"/>
              <a:gd name="T8" fmla="*/ 0 w 492"/>
              <a:gd name="T9" fmla="*/ 0 h 583"/>
              <a:gd name="T10" fmla="*/ 465 w 492"/>
              <a:gd name="T11" fmla="*/ 556 h 583"/>
              <a:gd name="T12" fmla="*/ 27 w 492"/>
              <a:gd name="T13" fmla="*/ 556 h 583"/>
              <a:gd name="T14" fmla="*/ 27 w 492"/>
              <a:gd name="T15" fmla="*/ 27 h 583"/>
              <a:gd name="T16" fmla="*/ 465 w 492"/>
              <a:gd name="T17" fmla="*/ 27 h 583"/>
              <a:gd name="T18" fmla="*/ 465 w 492"/>
              <a:gd name="T19" fmla="*/ 556 h 583"/>
              <a:gd name="T20" fmla="*/ 417 w 492"/>
              <a:gd name="T21" fmla="*/ 364 h 583"/>
              <a:gd name="T22" fmla="*/ 404 w 492"/>
              <a:gd name="T23" fmla="*/ 377 h 583"/>
              <a:gd name="T24" fmla="*/ 88 w 492"/>
              <a:gd name="T25" fmla="*/ 377 h 583"/>
              <a:gd name="T26" fmla="*/ 75 w 492"/>
              <a:gd name="T27" fmla="*/ 364 h 583"/>
              <a:gd name="T28" fmla="*/ 88 w 492"/>
              <a:gd name="T29" fmla="*/ 351 h 583"/>
              <a:gd name="T30" fmla="*/ 404 w 492"/>
              <a:gd name="T31" fmla="*/ 351 h 583"/>
              <a:gd name="T32" fmla="*/ 417 w 492"/>
              <a:gd name="T33" fmla="*/ 364 h 583"/>
              <a:gd name="T34" fmla="*/ 417 w 492"/>
              <a:gd name="T35" fmla="*/ 429 h 583"/>
              <a:gd name="T36" fmla="*/ 404 w 492"/>
              <a:gd name="T37" fmla="*/ 442 h 583"/>
              <a:gd name="T38" fmla="*/ 88 w 492"/>
              <a:gd name="T39" fmla="*/ 442 h 583"/>
              <a:gd name="T40" fmla="*/ 75 w 492"/>
              <a:gd name="T41" fmla="*/ 429 h 583"/>
              <a:gd name="T42" fmla="*/ 88 w 492"/>
              <a:gd name="T43" fmla="*/ 416 h 583"/>
              <a:gd name="T44" fmla="*/ 404 w 492"/>
              <a:gd name="T45" fmla="*/ 416 h 583"/>
              <a:gd name="T46" fmla="*/ 417 w 492"/>
              <a:gd name="T47" fmla="*/ 429 h 583"/>
              <a:gd name="T48" fmla="*/ 417 w 492"/>
              <a:gd name="T49" fmla="*/ 493 h 583"/>
              <a:gd name="T50" fmla="*/ 404 w 492"/>
              <a:gd name="T51" fmla="*/ 506 h 583"/>
              <a:gd name="T52" fmla="*/ 88 w 492"/>
              <a:gd name="T53" fmla="*/ 506 h 583"/>
              <a:gd name="T54" fmla="*/ 75 w 492"/>
              <a:gd name="T55" fmla="*/ 493 h 583"/>
              <a:gd name="T56" fmla="*/ 88 w 492"/>
              <a:gd name="T57" fmla="*/ 480 h 583"/>
              <a:gd name="T58" fmla="*/ 404 w 492"/>
              <a:gd name="T59" fmla="*/ 480 h 583"/>
              <a:gd name="T60" fmla="*/ 417 w 492"/>
              <a:gd name="T61" fmla="*/ 493 h 583"/>
              <a:gd name="T62" fmla="*/ 110 w 492"/>
              <a:gd name="T63" fmla="*/ 151 h 583"/>
              <a:gd name="T64" fmla="*/ 74 w 492"/>
              <a:gd name="T65" fmla="*/ 114 h 583"/>
              <a:gd name="T66" fmla="*/ 110 w 492"/>
              <a:gd name="T67" fmla="*/ 78 h 583"/>
              <a:gd name="T68" fmla="*/ 147 w 492"/>
              <a:gd name="T69" fmla="*/ 114 h 583"/>
              <a:gd name="T70" fmla="*/ 110 w 492"/>
              <a:gd name="T71" fmla="*/ 151 h 583"/>
              <a:gd name="T72" fmla="*/ 110 w 492"/>
              <a:gd name="T73" fmla="*/ 100 h 583"/>
              <a:gd name="T74" fmla="*/ 96 w 492"/>
              <a:gd name="T75" fmla="*/ 114 h 583"/>
              <a:gd name="T76" fmla="*/ 110 w 492"/>
              <a:gd name="T77" fmla="*/ 128 h 583"/>
              <a:gd name="T78" fmla="*/ 124 w 492"/>
              <a:gd name="T79" fmla="*/ 114 h 583"/>
              <a:gd name="T80" fmla="*/ 110 w 492"/>
              <a:gd name="T81" fmla="*/ 100 h 583"/>
              <a:gd name="T82" fmla="*/ 307 w 492"/>
              <a:gd name="T83" fmla="*/ 130 h 583"/>
              <a:gd name="T84" fmla="*/ 265 w 492"/>
              <a:gd name="T85" fmla="*/ 203 h 583"/>
              <a:gd name="T86" fmla="*/ 204 w 492"/>
              <a:gd name="T87" fmla="*/ 98 h 583"/>
              <a:gd name="T88" fmla="*/ 81 w 492"/>
              <a:gd name="T89" fmla="*/ 310 h 583"/>
              <a:gd name="T90" fmla="*/ 297 w 492"/>
              <a:gd name="T91" fmla="*/ 310 h 583"/>
              <a:gd name="T92" fmla="*/ 327 w 492"/>
              <a:gd name="T93" fmla="*/ 310 h 583"/>
              <a:gd name="T94" fmla="*/ 411 w 492"/>
              <a:gd name="T95" fmla="*/ 310 h 583"/>
              <a:gd name="T96" fmla="*/ 307 w 492"/>
              <a:gd name="T97" fmla="*/ 130 h 583"/>
              <a:gd name="T98" fmla="*/ 125 w 492"/>
              <a:gd name="T99" fmla="*/ 285 h 583"/>
              <a:gd name="T100" fmla="*/ 204 w 492"/>
              <a:gd name="T101" fmla="*/ 148 h 583"/>
              <a:gd name="T102" fmla="*/ 283 w 492"/>
              <a:gd name="T103" fmla="*/ 285 h 583"/>
              <a:gd name="T104" fmla="*/ 125 w 492"/>
              <a:gd name="T105" fmla="*/ 285 h 583"/>
              <a:gd name="T106" fmla="*/ 312 w 492"/>
              <a:gd name="T107" fmla="*/ 285 h 583"/>
              <a:gd name="T108" fmla="*/ 293 w 492"/>
              <a:gd name="T109" fmla="*/ 252 h 583"/>
              <a:gd name="T110" fmla="*/ 279 w 492"/>
              <a:gd name="T111" fmla="*/ 228 h 583"/>
              <a:gd name="T112" fmla="*/ 307 w 492"/>
              <a:gd name="T113" fmla="*/ 180 h 583"/>
              <a:gd name="T114" fmla="*/ 368 w 492"/>
              <a:gd name="T115" fmla="*/ 285 h 583"/>
              <a:gd name="T116" fmla="*/ 312 w 492"/>
              <a:gd name="T117" fmla="*/ 28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83">
                <a:moveTo>
                  <a:pt x="0" y="0"/>
                </a:moveTo>
                <a:cubicBezTo>
                  <a:pt x="0" y="583"/>
                  <a:pt x="0" y="583"/>
                  <a:pt x="0" y="583"/>
                </a:cubicBezTo>
                <a:cubicBezTo>
                  <a:pt x="492" y="583"/>
                  <a:pt x="492" y="583"/>
                  <a:pt x="492" y="583"/>
                </a:cubicBezTo>
                <a:cubicBezTo>
                  <a:pt x="492" y="0"/>
                  <a:pt x="492" y="0"/>
                  <a:pt x="492" y="0"/>
                </a:cubicBezTo>
                <a:lnTo>
                  <a:pt x="0" y="0"/>
                </a:lnTo>
                <a:close/>
                <a:moveTo>
                  <a:pt x="465" y="556"/>
                </a:moveTo>
                <a:cubicBezTo>
                  <a:pt x="27" y="556"/>
                  <a:pt x="27" y="556"/>
                  <a:pt x="27" y="556"/>
                </a:cubicBezTo>
                <a:cubicBezTo>
                  <a:pt x="27" y="27"/>
                  <a:pt x="27" y="27"/>
                  <a:pt x="27" y="27"/>
                </a:cubicBezTo>
                <a:cubicBezTo>
                  <a:pt x="465" y="27"/>
                  <a:pt x="465" y="27"/>
                  <a:pt x="465" y="27"/>
                </a:cubicBezTo>
                <a:lnTo>
                  <a:pt x="465" y="556"/>
                </a:lnTo>
                <a:close/>
                <a:moveTo>
                  <a:pt x="417" y="364"/>
                </a:moveTo>
                <a:cubicBezTo>
                  <a:pt x="417" y="371"/>
                  <a:pt x="412" y="377"/>
                  <a:pt x="404" y="377"/>
                </a:cubicBezTo>
                <a:cubicBezTo>
                  <a:pt x="88" y="377"/>
                  <a:pt x="88" y="377"/>
                  <a:pt x="88" y="377"/>
                </a:cubicBezTo>
                <a:cubicBezTo>
                  <a:pt x="81" y="377"/>
                  <a:pt x="75" y="371"/>
                  <a:pt x="75" y="364"/>
                </a:cubicBezTo>
                <a:cubicBezTo>
                  <a:pt x="75" y="357"/>
                  <a:pt x="81" y="351"/>
                  <a:pt x="88" y="351"/>
                </a:cubicBezTo>
                <a:cubicBezTo>
                  <a:pt x="404" y="351"/>
                  <a:pt x="404" y="351"/>
                  <a:pt x="404" y="351"/>
                </a:cubicBezTo>
                <a:cubicBezTo>
                  <a:pt x="412" y="351"/>
                  <a:pt x="417" y="357"/>
                  <a:pt x="417" y="364"/>
                </a:cubicBezTo>
                <a:close/>
                <a:moveTo>
                  <a:pt x="417" y="429"/>
                </a:moveTo>
                <a:cubicBezTo>
                  <a:pt x="417" y="436"/>
                  <a:pt x="412" y="442"/>
                  <a:pt x="404" y="442"/>
                </a:cubicBezTo>
                <a:cubicBezTo>
                  <a:pt x="88" y="442"/>
                  <a:pt x="88" y="442"/>
                  <a:pt x="88" y="442"/>
                </a:cubicBezTo>
                <a:cubicBezTo>
                  <a:pt x="81" y="442"/>
                  <a:pt x="75" y="436"/>
                  <a:pt x="75" y="429"/>
                </a:cubicBezTo>
                <a:cubicBezTo>
                  <a:pt x="75" y="422"/>
                  <a:pt x="81" y="416"/>
                  <a:pt x="88" y="416"/>
                </a:cubicBezTo>
                <a:cubicBezTo>
                  <a:pt x="404" y="416"/>
                  <a:pt x="404" y="416"/>
                  <a:pt x="404" y="416"/>
                </a:cubicBezTo>
                <a:cubicBezTo>
                  <a:pt x="412" y="416"/>
                  <a:pt x="417" y="422"/>
                  <a:pt x="417" y="429"/>
                </a:cubicBezTo>
                <a:close/>
                <a:moveTo>
                  <a:pt x="417" y="493"/>
                </a:moveTo>
                <a:cubicBezTo>
                  <a:pt x="417" y="500"/>
                  <a:pt x="412" y="506"/>
                  <a:pt x="404" y="506"/>
                </a:cubicBezTo>
                <a:cubicBezTo>
                  <a:pt x="88" y="506"/>
                  <a:pt x="88" y="506"/>
                  <a:pt x="88" y="506"/>
                </a:cubicBezTo>
                <a:cubicBezTo>
                  <a:pt x="81" y="506"/>
                  <a:pt x="75" y="500"/>
                  <a:pt x="75" y="493"/>
                </a:cubicBezTo>
                <a:cubicBezTo>
                  <a:pt x="75" y="486"/>
                  <a:pt x="81" y="480"/>
                  <a:pt x="88" y="480"/>
                </a:cubicBezTo>
                <a:cubicBezTo>
                  <a:pt x="404" y="480"/>
                  <a:pt x="404" y="480"/>
                  <a:pt x="404" y="480"/>
                </a:cubicBezTo>
                <a:cubicBezTo>
                  <a:pt x="412" y="480"/>
                  <a:pt x="417" y="486"/>
                  <a:pt x="417" y="493"/>
                </a:cubicBezTo>
                <a:close/>
                <a:moveTo>
                  <a:pt x="110" y="151"/>
                </a:moveTo>
                <a:cubicBezTo>
                  <a:pt x="90" y="151"/>
                  <a:pt x="74" y="134"/>
                  <a:pt x="74" y="114"/>
                </a:cubicBezTo>
                <a:cubicBezTo>
                  <a:pt x="74" y="94"/>
                  <a:pt x="90" y="78"/>
                  <a:pt x="110" y="78"/>
                </a:cubicBezTo>
                <a:cubicBezTo>
                  <a:pt x="130" y="78"/>
                  <a:pt x="147" y="94"/>
                  <a:pt x="147" y="114"/>
                </a:cubicBezTo>
                <a:cubicBezTo>
                  <a:pt x="147" y="134"/>
                  <a:pt x="130" y="151"/>
                  <a:pt x="110" y="151"/>
                </a:cubicBezTo>
                <a:close/>
                <a:moveTo>
                  <a:pt x="110" y="100"/>
                </a:moveTo>
                <a:cubicBezTo>
                  <a:pt x="103" y="100"/>
                  <a:pt x="96" y="106"/>
                  <a:pt x="96" y="114"/>
                </a:cubicBezTo>
                <a:cubicBezTo>
                  <a:pt x="96" y="122"/>
                  <a:pt x="103" y="128"/>
                  <a:pt x="110" y="128"/>
                </a:cubicBezTo>
                <a:cubicBezTo>
                  <a:pt x="118" y="128"/>
                  <a:pt x="124" y="122"/>
                  <a:pt x="124" y="114"/>
                </a:cubicBezTo>
                <a:cubicBezTo>
                  <a:pt x="124" y="106"/>
                  <a:pt x="118" y="100"/>
                  <a:pt x="110" y="100"/>
                </a:cubicBezTo>
                <a:close/>
                <a:moveTo>
                  <a:pt x="307" y="130"/>
                </a:moveTo>
                <a:cubicBezTo>
                  <a:pt x="265" y="203"/>
                  <a:pt x="265" y="203"/>
                  <a:pt x="265" y="203"/>
                </a:cubicBezTo>
                <a:cubicBezTo>
                  <a:pt x="204" y="98"/>
                  <a:pt x="204" y="98"/>
                  <a:pt x="204" y="98"/>
                </a:cubicBezTo>
                <a:cubicBezTo>
                  <a:pt x="81" y="310"/>
                  <a:pt x="81" y="310"/>
                  <a:pt x="81" y="310"/>
                </a:cubicBezTo>
                <a:cubicBezTo>
                  <a:pt x="297" y="310"/>
                  <a:pt x="297" y="310"/>
                  <a:pt x="297" y="310"/>
                </a:cubicBezTo>
                <a:cubicBezTo>
                  <a:pt x="327" y="310"/>
                  <a:pt x="327" y="310"/>
                  <a:pt x="327" y="310"/>
                </a:cubicBezTo>
                <a:cubicBezTo>
                  <a:pt x="411" y="310"/>
                  <a:pt x="411" y="310"/>
                  <a:pt x="411" y="310"/>
                </a:cubicBezTo>
                <a:lnTo>
                  <a:pt x="307" y="130"/>
                </a:lnTo>
                <a:close/>
                <a:moveTo>
                  <a:pt x="125" y="285"/>
                </a:moveTo>
                <a:cubicBezTo>
                  <a:pt x="204" y="148"/>
                  <a:pt x="204" y="148"/>
                  <a:pt x="204" y="148"/>
                </a:cubicBezTo>
                <a:cubicBezTo>
                  <a:pt x="283" y="285"/>
                  <a:pt x="283" y="285"/>
                  <a:pt x="283" y="285"/>
                </a:cubicBezTo>
                <a:lnTo>
                  <a:pt x="125" y="285"/>
                </a:lnTo>
                <a:close/>
                <a:moveTo>
                  <a:pt x="312" y="285"/>
                </a:moveTo>
                <a:cubicBezTo>
                  <a:pt x="293" y="252"/>
                  <a:pt x="293" y="252"/>
                  <a:pt x="293" y="252"/>
                </a:cubicBezTo>
                <a:cubicBezTo>
                  <a:pt x="279" y="228"/>
                  <a:pt x="279" y="228"/>
                  <a:pt x="279" y="228"/>
                </a:cubicBezTo>
                <a:cubicBezTo>
                  <a:pt x="307" y="180"/>
                  <a:pt x="307" y="180"/>
                  <a:pt x="307" y="180"/>
                </a:cubicBezTo>
                <a:cubicBezTo>
                  <a:pt x="368" y="285"/>
                  <a:pt x="368" y="285"/>
                  <a:pt x="368" y="285"/>
                </a:cubicBezTo>
                <a:lnTo>
                  <a:pt x="312" y="28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Shape 14">
            <a:extLst>
              <a:ext uri="{FF2B5EF4-FFF2-40B4-BE49-F238E27FC236}">
                <a16:creationId xmlns:a16="http://schemas.microsoft.com/office/drawing/2014/main" id="{10A622A6-36C0-40B6-BD4D-F222BF416FB3}"/>
              </a:ext>
            </a:extLst>
          </p:cNvPr>
          <p:cNvSpPr/>
          <p:nvPr/>
        </p:nvSpPr>
        <p:spPr>
          <a:xfrm rot="5400000">
            <a:off x="6755206" y="-11622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27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96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Pentagon 16">
            <a:extLst>
              <a:ext uri="{FF2B5EF4-FFF2-40B4-BE49-F238E27FC236}">
                <a16:creationId xmlns:a16="http://schemas.microsoft.com/office/drawing/2014/main" id="{DCA2D889-99C1-4228-9A4D-DDC8199E412C}"/>
              </a:ext>
            </a:extLst>
          </p:cNvPr>
          <p:cNvSpPr/>
          <p:nvPr/>
        </p:nvSpPr>
        <p:spPr>
          <a:xfrm>
            <a:off x="547688" y="1532710"/>
            <a:ext cx="1612735" cy="4753791"/>
          </a:xfrm>
          <a:prstGeom prst="rect">
            <a:avLst/>
          </a:pr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lang="en-CA" sz="2000" dirty="0">
              <a:solidFill>
                <a:schemeClr val="tx2"/>
              </a:solidFill>
            </a:endParaRPr>
          </a:p>
        </p:txBody>
      </p:sp>
      <p:sp>
        <p:nvSpPr>
          <p:cNvPr id="10" name="Rectangle 9"/>
          <p:cNvSpPr/>
          <p:nvPr/>
        </p:nvSpPr>
        <p:spPr>
          <a:xfrm>
            <a:off x="2321892" y="1649640"/>
            <a:ext cx="8938536" cy="1508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p>
            <a:pPr marL="117475" lvl="2" indent="-117475">
              <a:spcAft>
                <a:spcPts val="600"/>
              </a:spcAft>
            </a:pPr>
            <a:r>
              <a:rPr lang="en-CA" b="1" dirty="0">
                <a:solidFill>
                  <a:srgbClr val="6E7CA0"/>
                </a:solidFill>
              </a:rPr>
              <a:t>Overview </a:t>
            </a:r>
          </a:p>
          <a:p>
            <a:pPr>
              <a:spcAft>
                <a:spcPts val="600"/>
              </a:spcAft>
            </a:pPr>
            <a:r>
              <a:rPr lang="en-US" sz="1600" dirty="0">
                <a:solidFill>
                  <a:schemeClr val="tx1"/>
                </a:solidFill>
              </a:rPr>
              <a:t>Increase in connected devices in the home results in increased complexity to the subscriber, and multiple M2M gateways</a:t>
            </a:r>
          </a:p>
          <a:p>
            <a:pPr>
              <a:spcAft>
                <a:spcPts val="600"/>
              </a:spcAft>
            </a:pPr>
            <a:r>
              <a:rPr lang="en-US" sz="1600" dirty="0">
                <a:solidFill>
                  <a:schemeClr val="tx1"/>
                </a:solidFill>
              </a:rPr>
              <a:t>NERG architecture introduces new abstraction layer in CSP network to accommodate existing and future M2M technologies</a:t>
            </a:r>
          </a:p>
        </p:txBody>
      </p:sp>
      <p:sp>
        <p:nvSpPr>
          <p:cNvPr id="6" name="Text Placeholder 5">
            <a:extLst>
              <a:ext uri="{FF2B5EF4-FFF2-40B4-BE49-F238E27FC236}">
                <a16:creationId xmlns:a16="http://schemas.microsoft.com/office/drawing/2014/main" id="{2A28F4E5-D2F8-4E76-A3C3-F40CD20767BC}"/>
              </a:ext>
            </a:extLst>
          </p:cNvPr>
          <p:cNvSpPr>
            <a:spLocks noGrp="1"/>
          </p:cNvSpPr>
          <p:nvPr>
            <p:ph type="body" sz="quarter" idx="10"/>
          </p:nvPr>
        </p:nvSpPr>
        <p:spPr/>
        <p:txBody>
          <a:bodyPr/>
          <a:lstStyle/>
          <a:p>
            <a:r>
              <a:rPr lang="en-US" dirty="0">
                <a:solidFill>
                  <a:schemeClr val="tx1"/>
                </a:solidFill>
              </a:rPr>
              <a:t>4. M2M</a:t>
            </a:r>
          </a:p>
        </p:txBody>
      </p:sp>
      <p:sp>
        <p:nvSpPr>
          <p:cNvPr id="5" name="Title 4"/>
          <p:cNvSpPr>
            <a:spLocks noGrp="1"/>
          </p:cNvSpPr>
          <p:nvPr>
            <p:ph type="title"/>
          </p:nvPr>
        </p:nvSpPr>
        <p:spPr>
          <a:xfrm>
            <a:off x="546521" y="449302"/>
            <a:ext cx="11091672" cy="553998"/>
          </a:xfrm>
        </p:spPr>
        <p:txBody>
          <a:bodyPr/>
          <a:lstStyle/>
          <a:p>
            <a:r>
              <a:rPr lang="en-US" dirty="0"/>
              <a:t>NERG use cases</a:t>
            </a:r>
          </a:p>
        </p:txBody>
      </p:sp>
      <p:sp>
        <p:nvSpPr>
          <p:cNvPr id="13" name="Rectangle 12"/>
          <p:cNvSpPr/>
          <p:nvPr/>
        </p:nvSpPr>
        <p:spPr>
          <a:xfrm>
            <a:off x="2321892" y="3825502"/>
            <a:ext cx="8938536" cy="1902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17475" lvl="2" indent="-117475">
              <a:spcAft>
                <a:spcPts val="600"/>
              </a:spcAft>
            </a:pPr>
            <a:r>
              <a:rPr lang="en-CA" b="1" dirty="0">
                <a:solidFill>
                  <a:srgbClr val="6E7CA0"/>
                </a:solidFill>
              </a:rPr>
              <a:t>Value added services</a:t>
            </a:r>
            <a:endParaRPr lang="en-US" b="1" dirty="0">
              <a:solidFill>
                <a:srgbClr val="6E7CA0"/>
              </a:solidFill>
            </a:endParaRPr>
          </a:p>
          <a:p>
            <a:pPr marL="0" lvl="2">
              <a:spcAft>
                <a:spcPts val="600"/>
              </a:spcAft>
            </a:pPr>
            <a:r>
              <a:rPr lang="en-US" sz="1600" dirty="0">
                <a:solidFill>
                  <a:schemeClr val="tx1"/>
                </a:solidFill>
              </a:rPr>
              <a:t>Accelerate M2M deployment by hiding network complexities</a:t>
            </a:r>
          </a:p>
          <a:p>
            <a:pPr marL="0" lvl="2">
              <a:spcAft>
                <a:spcPts val="600"/>
              </a:spcAft>
            </a:pPr>
            <a:r>
              <a:rPr lang="en-US" sz="1600" dirty="0">
                <a:solidFill>
                  <a:schemeClr val="tx1"/>
                </a:solidFill>
              </a:rPr>
              <a:t>Ease of upgrade and scalability</a:t>
            </a:r>
          </a:p>
          <a:p>
            <a:pPr marL="0" lvl="2">
              <a:spcAft>
                <a:spcPts val="600"/>
              </a:spcAft>
            </a:pPr>
            <a:r>
              <a:rPr lang="en-US" sz="1600" dirty="0">
                <a:solidFill>
                  <a:schemeClr val="tx1"/>
                </a:solidFill>
              </a:rPr>
              <a:t>Additional services on top of integrated M2M gateways</a:t>
            </a:r>
          </a:p>
          <a:p>
            <a:pPr marL="0" lvl="2">
              <a:spcAft>
                <a:spcPts val="600"/>
              </a:spcAft>
            </a:pPr>
            <a:r>
              <a:rPr lang="en-US" sz="1600" dirty="0">
                <a:solidFill>
                  <a:schemeClr val="tx1"/>
                </a:solidFill>
              </a:rPr>
              <a:t>Facilitate access for third party providers by managing remote access, security, </a:t>
            </a:r>
            <a:br>
              <a:rPr lang="en-US" sz="1600" dirty="0">
                <a:solidFill>
                  <a:schemeClr val="tx1"/>
                </a:solidFill>
              </a:rPr>
            </a:br>
            <a:r>
              <a:rPr lang="en-US" sz="1600" dirty="0">
                <a:solidFill>
                  <a:schemeClr val="tx1"/>
                </a:solidFill>
              </a:rPr>
              <a:t>privacy, and guaranteeing </a:t>
            </a:r>
            <a:r>
              <a:rPr lang="en-US" sz="1600" dirty="0" err="1">
                <a:solidFill>
                  <a:schemeClr val="tx1"/>
                </a:solidFill>
              </a:rPr>
              <a:t>QoS</a:t>
            </a:r>
            <a:endParaRPr lang="en-US" sz="1600" dirty="0">
              <a:solidFill>
                <a:schemeClr val="tx1"/>
              </a:solidFill>
            </a:endParaRPr>
          </a:p>
        </p:txBody>
      </p:sp>
      <p:sp>
        <p:nvSpPr>
          <p:cNvPr id="30" name="Freeform: Shape 29">
            <a:extLst>
              <a:ext uri="{FF2B5EF4-FFF2-40B4-BE49-F238E27FC236}">
                <a16:creationId xmlns:a16="http://schemas.microsoft.com/office/drawing/2014/main" id="{4E980E44-8CA9-4AC5-8531-EDD7B83E5569}"/>
              </a:ext>
            </a:extLst>
          </p:cNvPr>
          <p:cNvSpPr/>
          <p:nvPr/>
        </p:nvSpPr>
        <p:spPr>
          <a:xfrm rot="5400000">
            <a:off x="6756732" y="-11622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27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067AF2A-9C88-4FED-974E-5E81857F86C3}"/>
              </a:ext>
            </a:extLst>
          </p:cNvPr>
          <p:cNvSpPr/>
          <p:nvPr/>
        </p:nvSpPr>
        <p:spPr>
          <a:xfrm rot="5400000">
            <a:off x="6756732" y="-28993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F9E4CEE-FCE4-4D06-9049-C99BC143DDB1}"/>
              </a:ext>
            </a:extLst>
          </p:cNvPr>
          <p:cNvSpPr/>
          <p:nvPr/>
        </p:nvSpPr>
        <p:spPr>
          <a:xfrm rot="5400000">
            <a:off x="6756732" y="1846524"/>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1">
            <a:extLst>
              <a:ext uri="{FF2B5EF4-FFF2-40B4-BE49-F238E27FC236}">
                <a16:creationId xmlns:a16="http://schemas.microsoft.com/office/drawing/2014/main" id="{436C7D1F-0C79-455D-B08C-5907E83873BA}"/>
              </a:ext>
            </a:extLst>
          </p:cNvPr>
          <p:cNvSpPr>
            <a:spLocks noChangeAspect="1" noEditPoints="1"/>
          </p:cNvSpPr>
          <p:nvPr/>
        </p:nvSpPr>
        <p:spPr bwMode="auto">
          <a:xfrm>
            <a:off x="895778" y="3543301"/>
            <a:ext cx="916556" cy="732610"/>
          </a:xfrm>
          <a:custGeom>
            <a:avLst/>
            <a:gdLst>
              <a:gd name="T0" fmla="*/ 564 w 569"/>
              <a:gd name="T1" fmla="*/ 188 h 453"/>
              <a:gd name="T2" fmla="*/ 564 w 569"/>
              <a:gd name="T3" fmla="*/ 208 h 453"/>
              <a:gd name="T4" fmla="*/ 507 w 569"/>
              <a:gd name="T5" fmla="*/ 265 h 453"/>
              <a:gd name="T6" fmla="*/ 497 w 569"/>
              <a:gd name="T7" fmla="*/ 269 h 453"/>
              <a:gd name="T8" fmla="*/ 487 w 569"/>
              <a:gd name="T9" fmla="*/ 265 h 453"/>
              <a:gd name="T10" fmla="*/ 430 w 569"/>
              <a:gd name="T11" fmla="*/ 208 h 453"/>
              <a:gd name="T12" fmla="*/ 430 w 569"/>
              <a:gd name="T13" fmla="*/ 188 h 453"/>
              <a:gd name="T14" fmla="*/ 450 w 569"/>
              <a:gd name="T15" fmla="*/ 188 h 453"/>
              <a:gd name="T16" fmla="*/ 483 w 569"/>
              <a:gd name="T17" fmla="*/ 221 h 453"/>
              <a:gd name="T18" fmla="*/ 284 w 569"/>
              <a:gd name="T19" fmla="*/ 28 h 453"/>
              <a:gd name="T20" fmla="*/ 109 w 569"/>
              <a:gd name="T21" fmla="*/ 134 h 453"/>
              <a:gd name="T22" fmla="*/ 90 w 569"/>
              <a:gd name="T23" fmla="*/ 140 h 453"/>
              <a:gd name="T24" fmla="*/ 84 w 569"/>
              <a:gd name="T25" fmla="*/ 121 h 453"/>
              <a:gd name="T26" fmla="*/ 284 w 569"/>
              <a:gd name="T27" fmla="*/ 0 h 453"/>
              <a:gd name="T28" fmla="*/ 445 w 569"/>
              <a:gd name="T29" fmla="*/ 66 h 453"/>
              <a:gd name="T30" fmla="*/ 511 w 569"/>
              <a:gd name="T31" fmla="*/ 221 h 453"/>
              <a:gd name="T32" fmla="*/ 544 w 569"/>
              <a:gd name="T33" fmla="*/ 188 h 453"/>
              <a:gd name="T34" fmla="*/ 564 w 569"/>
              <a:gd name="T35" fmla="*/ 188 h 453"/>
              <a:gd name="T36" fmla="*/ 479 w 569"/>
              <a:gd name="T37" fmla="*/ 313 h 453"/>
              <a:gd name="T38" fmla="*/ 460 w 569"/>
              <a:gd name="T39" fmla="*/ 319 h 453"/>
              <a:gd name="T40" fmla="*/ 284 w 569"/>
              <a:gd name="T41" fmla="*/ 425 h 453"/>
              <a:gd name="T42" fmla="*/ 86 w 569"/>
              <a:gd name="T43" fmla="*/ 233 h 453"/>
              <a:gd name="T44" fmla="*/ 118 w 569"/>
              <a:gd name="T45" fmla="*/ 265 h 453"/>
              <a:gd name="T46" fmla="*/ 128 w 569"/>
              <a:gd name="T47" fmla="*/ 269 h 453"/>
              <a:gd name="T48" fmla="*/ 139 w 569"/>
              <a:gd name="T49" fmla="*/ 265 h 453"/>
              <a:gd name="T50" fmla="*/ 139 w 569"/>
              <a:gd name="T51" fmla="*/ 245 h 453"/>
              <a:gd name="T52" fmla="*/ 82 w 569"/>
              <a:gd name="T53" fmla="*/ 188 h 453"/>
              <a:gd name="T54" fmla="*/ 62 w 569"/>
              <a:gd name="T55" fmla="*/ 188 h 453"/>
              <a:gd name="T56" fmla="*/ 5 w 569"/>
              <a:gd name="T57" fmla="*/ 245 h 453"/>
              <a:gd name="T58" fmla="*/ 5 w 569"/>
              <a:gd name="T59" fmla="*/ 265 h 453"/>
              <a:gd name="T60" fmla="*/ 25 w 569"/>
              <a:gd name="T61" fmla="*/ 265 h 453"/>
              <a:gd name="T62" fmla="*/ 58 w 569"/>
              <a:gd name="T63" fmla="*/ 232 h 453"/>
              <a:gd name="T64" fmla="*/ 124 w 569"/>
              <a:gd name="T65" fmla="*/ 387 h 453"/>
              <a:gd name="T66" fmla="*/ 284 w 569"/>
              <a:gd name="T67" fmla="*/ 453 h 453"/>
              <a:gd name="T68" fmla="*/ 485 w 569"/>
              <a:gd name="T69" fmla="*/ 332 h 453"/>
              <a:gd name="T70" fmla="*/ 479 w 569"/>
              <a:gd name="T71" fmla="*/ 31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9" h="453">
                <a:moveTo>
                  <a:pt x="564" y="188"/>
                </a:moveTo>
                <a:cubicBezTo>
                  <a:pt x="569" y="194"/>
                  <a:pt x="569" y="203"/>
                  <a:pt x="564" y="208"/>
                </a:cubicBezTo>
                <a:cubicBezTo>
                  <a:pt x="507" y="265"/>
                  <a:pt x="507" y="265"/>
                  <a:pt x="507" y="265"/>
                </a:cubicBezTo>
                <a:cubicBezTo>
                  <a:pt x="504" y="268"/>
                  <a:pt x="501" y="269"/>
                  <a:pt x="497" y="269"/>
                </a:cubicBezTo>
                <a:cubicBezTo>
                  <a:pt x="493" y="269"/>
                  <a:pt x="490" y="268"/>
                  <a:pt x="487" y="265"/>
                </a:cubicBezTo>
                <a:cubicBezTo>
                  <a:pt x="430" y="208"/>
                  <a:pt x="430" y="208"/>
                  <a:pt x="430" y="208"/>
                </a:cubicBezTo>
                <a:cubicBezTo>
                  <a:pt x="425" y="203"/>
                  <a:pt x="425" y="194"/>
                  <a:pt x="430" y="188"/>
                </a:cubicBezTo>
                <a:cubicBezTo>
                  <a:pt x="436" y="183"/>
                  <a:pt x="445" y="183"/>
                  <a:pt x="450" y="188"/>
                </a:cubicBezTo>
                <a:cubicBezTo>
                  <a:pt x="483" y="221"/>
                  <a:pt x="483" y="221"/>
                  <a:pt x="483" y="221"/>
                </a:cubicBezTo>
                <a:cubicBezTo>
                  <a:pt x="480" y="114"/>
                  <a:pt x="392" y="28"/>
                  <a:pt x="284" y="28"/>
                </a:cubicBezTo>
                <a:cubicBezTo>
                  <a:pt x="211" y="28"/>
                  <a:pt x="143" y="69"/>
                  <a:pt x="109" y="134"/>
                </a:cubicBezTo>
                <a:cubicBezTo>
                  <a:pt x="105" y="141"/>
                  <a:pt x="97" y="144"/>
                  <a:pt x="90" y="140"/>
                </a:cubicBezTo>
                <a:cubicBezTo>
                  <a:pt x="83" y="136"/>
                  <a:pt x="80" y="128"/>
                  <a:pt x="84" y="121"/>
                </a:cubicBezTo>
                <a:cubicBezTo>
                  <a:pt x="123" y="46"/>
                  <a:pt x="200" y="0"/>
                  <a:pt x="284" y="0"/>
                </a:cubicBezTo>
                <a:cubicBezTo>
                  <a:pt x="345" y="0"/>
                  <a:pt x="402" y="23"/>
                  <a:pt x="445" y="66"/>
                </a:cubicBezTo>
                <a:cubicBezTo>
                  <a:pt x="486" y="108"/>
                  <a:pt x="510" y="162"/>
                  <a:pt x="511" y="221"/>
                </a:cubicBezTo>
                <a:cubicBezTo>
                  <a:pt x="544" y="188"/>
                  <a:pt x="544" y="188"/>
                  <a:pt x="544" y="188"/>
                </a:cubicBezTo>
                <a:cubicBezTo>
                  <a:pt x="549" y="183"/>
                  <a:pt x="558" y="183"/>
                  <a:pt x="564" y="188"/>
                </a:cubicBezTo>
                <a:close/>
                <a:moveTo>
                  <a:pt x="479" y="313"/>
                </a:moveTo>
                <a:cubicBezTo>
                  <a:pt x="472" y="310"/>
                  <a:pt x="464" y="312"/>
                  <a:pt x="460" y="319"/>
                </a:cubicBezTo>
                <a:cubicBezTo>
                  <a:pt x="425" y="384"/>
                  <a:pt x="358" y="425"/>
                  <a:pt x="284" y="425"/>
                </a:cubicBezTo>
                <a:cubicBezTo>
                  <a:pt x="177" y="425"/>
                  <a:pt x="89" y="339"/>
                  <a:pt x="86" y="233"/>
                </a:cubicBezTo>
                <a:cubicBezTo>
                  <a:pt x="118" y="265"/>
                  <a:pt x="118" y="265"/>
                  <a:pt x="118" y="265"/>
                </a:cubicBezTo>
                <a:cubicBezTo>
                  <a:pt x="121" y="268"/>
                  <a:pt x="125" y="269"/>
                  <a:pt x="128" y="269"/>
                </a:cubicBezTo>
                <a:cubicBezTo>
                  <a:pt x="132" y="269"/>
                  <a:pt x="136" y="268"/>
                  <a:pt x="139" y="265"/>
                </a:cubicBezTo>
                <a:cubicBezTo>
                  <a:pt x="144" y="259"/>
                  <a:pt x="144" y="250"/>
                  <a:pt x="139" y="245"/>
                </a:cubicBezTo>
                <a:cubicBezTo>
                  <a:pt x="82" y="188"/>
                  <a:pt x="82" y="188"/>
                  <a:pt x="82" y="188"/>
                </a:cubicBezTo>
                <a:cubicBezTo>
                  <a:pt x="76" y="183"/>
                  <a:pt x="67" y="183"/>
                  <a:pt x="62" y="188"/>
                </a:cubicBezTo>
                <a:cubicBezTo>
                  <a:pt x="5" y="245"/>
                  <a:pt x="5" y="245"/>
                  <a:pt x="5" y="245"/>
                </a:cubicBezTo>
                <a:cubicBezTo>
                  <a:pt x="0" y="250"/>
                  <a:pt x="0" y="259"/>
                  <a:pt x="5" y="265"/>
                </a:cubicBezTo>
                <a:cubicBezTo>
                  <a:pt x="11" y="270"/>
                  <a:pt x="20" y="270"/>
                  <a:pt x="25" y="265"/>
                </a:cubicBezTo>
                <a:cubicBezTo>
                  <a:pt x="58" y="232"/>
                  <a:pt x="58" y="232"/>
                  <a:pt x="58" y="232"/>
                </a:cubicBezTo>
                <a:cubicBezTo>
                  <a:pt x="59" y="291"/>
                  <a:pt x="83" y="346"/>
                  <a:pt x="124" y="387"/>
                </a:cubicBezTo>
                <a:cubicBezTo>
                  <a:pt x="167" y="430"/>
                  <a:pt x="224" y="453"/>
                  <a:pt x="284" y="453"/>
                </a:cubicBezTo>
                <a:cubicBezTo>
                  <a:pt x="369" y="453"/>
                  <a:pt x="446" y="407"/>
                  <a:pt x="485" y="332"/>
                </a:cubicBezTo>
                <a:cubicBezTo>
                  <a:pt x="489" y="326"/>
                  <a:pt x="486" y="317"/>
                  <a:pt x="479" y="313"/>
                </a:cubicBezTo>
                <a:close/>
              </a:path>
            </a:pathLst>
          </a:custGeom>
          <a:solidFill>
            <a:srgbClr val="6E7CA0"/>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99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24101" y="1649640"/>
            <a:ext cx="8938536" cy="1508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p>
            <a:pPr marL="117475" lvl="2" indent="-117475">
              <a:spcAft>
                <a:spcPts val="600"/>
              </a:spcAft>
            </a:pPr>
            <a:r>
              <a:rPr lang="en-CA" b="1" dirty="0">
                <a:solidFill>
                  <a:schemeClr val="accent6">
                    <a:lumMod val="40000"/>
                    <a:lumOff val="60000"/>
                  </a:schemeClr>
                </a:solidFill>
              </a:rPr>
              <a:t>Overview </a:t>
            </a:r>
          </a:p>
          <a:p>
            <a:pPr>
              <a:spcAft>
                <a:spcPts val="600"/>
              </a:spcAft>
            </a:pPr>
            <a:r>
              <a:rPr lang="en-US" sz="1600" dirty="0">
                <a:solidFill>
                  <a:schemeClr val="tx1"/>
                </a:solidFill>
              </a:rPr>
              <a:t>NERG provides an alternative approach to RG replacement by adding IPv6 </a:t>
            </a:r>
            <a:br>
              <a:rPr lang="en-US" sz="1600" dirty="0">
                <a:solidFill>
                  <a:schemeClr val="tx1"/>
                </a:solidFill>
              </a:rPr>
            </a:br>
            <a:r>
              <a:rPr lang="en-US" sz="1600" dirty="0">
                <a:solidFill>
                  <a:schemeClr val="tx1"/>
                </a:solidFill>
              </a:rPr>
              <a:t>support in the </a:t>
            </a:r>
            <a:r>
              <a:rPr lang="en-US" sz="1600" dirty="0" err="1">
                <a:solidFill>
                  <a:schemeClr val="tx1"/>
                </a:solidFill>
              </a:rPr>
              <a:t>vG</a:t>
            </a:r>
            <a:endParaRPr lang="en-US" sz="1600" dirty="0">
              <a:solidFill>
                <a:schemeClr val="tx1"/>
              </a:solidFill>
            </a:endParaRPr>
          </a:p>
        </p:txBody>
      </p:sp>
      <p:sp>
        <p:nvSpPr>
          <p:cNvPr id="6" name="Text Placeholder 5">
            <a:extLst>
              <a:ext uri="{FF2B5EF4-FFF2-40B4-BE49-F238E27FC236}">
                <a16:creationId xmlns:a16="http://schemas.microsoft.com/office/drawing/2014/main" id="{2A28F4E5-D2F8-4E76-A3C3-F40CD20767BC}"/>
              </a:ext>
            </a:extLst>
          </p:cNvPr>
          <p:cNvSpPr>
            <a:spLocks noGrp="1"/>
          </p:cNvSpPr>
          <p:nvPr>
            <p:ph type="body" sz="quarter" idx="10"/>
          </p:nvPr>
        </p:nvSpPr>
        <p:spPr/>
        <p:txBody>
          <a:bodyPr/>
          <a:lstStyle/>
          <a:p>
            <a:r>
              <a:rPr lang="en-US" dirty="0">
                <a:solidFill>
                  <a:schemeClr val="tx1"/>
                </a:solidFill>
              </a:rPr>
              <a:t>5. IPv6 migration</a:t>
            </a:r>
          </a:p>
        </p:txBody>
      </p:sp>
      <p:sp>
        <p:nvSpPr>
          <p:cNvPr id="5" name="Title 4"/>
          <p:cNvSpPr>
            <a:spLocks noGrp="1"/>
          </p:cNvSpPr>
          <p:nvPr>
            <p:ph type="title"/>
          </p:nvPr>
        </p:nvSpPr>
        <p:spPr>
          <a:xfrm>
            <a:off x="546521" y="449302"/>
            <a:ext cx="11091672" cy="553998"/>
          </a:xfrm>
        </p:spPr>
        <p:txBody>
          <a:bodyPr/>
          <a:lstStyle/>
          <a:p>
            <a:r>
              <a:rPr lang="en-US" dirty="0"/>
              <a:t>NERG use cases</a:t>
            </a:r>
          </a:p>
        </p:txBody>
      </p:sp>
      <p:sp>
        <p:nvSpPr>
          <p:cNvPr id="13" name="Rectangle 12"/>
          <p:cNvSpPr/>
          <p:nvPr/>
        </p:nvSpPr>
        <p:spPr>
          <a:xfrm>
            <a:off x="2324101" y="3970327"/>
            <a:ext cx="8938536" cy="161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17475" lvl="2" indent="-117475">
              <a:spcAft>
                <a:spcPts val="600"/>
              </a:spcAft>
            </a:pPr>
            <a:r>
              <a:rPr lang="en-CA" b="1" dirty="0">
                <a:solidFill>
                  <a:schemeClr val="accent6">
                    <a:lumMod val="40000"/>
                    <a:lumOff val="60000"/>
                  </a:schemeClr>
                </a:solidFill>
              </a:rPr>
              <a:t>Value added services</a:t>
            </a:r>
            <a:endParaRPr lang="en-US" b="1" dirty="0">
              <a:solidFill>
                <a:schemeClr val="accent6">
                  <a:lumMod val="40000"/>
                  <a:lumOff val="60000"/>
                </a:schemeClr>
              </a:solidFill>
            </a:endParaRPr>
          </a:p>
          <a:p>
            <a:pPr marL="0" lvl="2">
              <a:spcAft>
                <a:spcPts val="600"/>
              </a:spcAft>
            </a:pPr>
            <a:r>
              <a:rPr lang="en-US" sz="1600" dirty="0">
                <a:solidFill>
                  <a:schemeClr val="tx1"/>
                </a:solidFill>
              </a:rPr>
              <a:t>Layer 3 support — existing RG can be changed to a bridge mode configuration (BRG)</a:t>
            </a:r>
          </a:p>
          <a:p>
            <a:pPr marL="0" lvl="2">
              <a:spcAft>
                <a:spcPts val="600"/>
              </a:spcAft>
            </a:pPr>
            <a:r>
              <a:rPr lang="en-US" sz="1600" dirty="0">
                <a:solidFill>
                  <a:schemeClr val="tx1"/>
                </a:solidFill>
              </a:rPr>
              <a:t>IPv6 support — without replacing RG</a:t>
            </a:r>
          </a:p>
          <a:p>
            <a:pPr marL="0" lvl="2">
              <a:spcAft>
                <a:spcPts val="600"/>
              </a:spcAft>
            </a:pPr>
            <a:r>
              <a:rPr lang="en-US" sz="1600" dirty="0">
                <a:solidFill>
                  <a:schemeClr val="tx1"/>
                </a:solidFill>
              </a:rPr>
              <a:t>Combine IPv6 NERG support with IPv4/IPv6 transition methods — easier to add new mechanisms on the </a:t>
            </a:r>
            <a:r>
              <a:rPr lang="en-US" sz="1600" dirty="0" err="1">
                <a:solidFill>
                  <a:schemeClr val="tx1"/>
                </a:solidFill>
              </a:rPr>
              <a:t>vG</a:t>
            </a:r>
            <a:r>
              <a:rPr lang="en-US" sz="1600" dirty="0">
                <a:solidFill>
                  <a:schemeClr val="tx1"/>
                </a:solidFill>
              </a:rPr>
              <a:t> rather compared to legacy physical RGs</a:t>
            </a:r>
          </a:p>
        </p:txBody>
      </p:sp>
      <p:sp>
        <p:nvSpPr>
          <p:cNvPr id="30" name="Freeform: Shape 29">
            <a:extLst>
              <a:ext uri="{FF2B5EF4-FFF2-40B4-BE49-F238E27FC236}">
                <a16:creationId xmlns:a16="http://schemas.microsoft.com/office/drawing/2014/main" id="{4E980E44-8CA9-4AC5-8531-EDD7B83E5569}"/>
              </a:ext>
            </a:extLst>
          </p:cNvPr>
          <p:cNvSpPr/>
          <p:nvPr/>
        </p:nvSpPr>
        <p:spPr>
          <a:xfrm rot="5400000">
            <a:off x="6758941" y="-11622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27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067AF2A-9C88-4FED-974E-5E81857F86C3}"/>
              </a:ext>
            </a:extLst>
          </p:cNvPr>
          <p:cNvSpPr/>
          <p:nvPr/>
        </p:nvSpPr>
        <p:spPr>
          <a:xfrm rot="5400000">
            <a:off x="6758941" y="-28993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F9E4CEE-FCE4-4D06-9049-C99BC143DDB1}"/>
              </a:ext>
            </a:extLst>
          </p:cNvPr>
          <p:cNvSpPr/>
          <p:nvPr/>
        </p:nvSpPr>
        <p:spPr>
          <a:xfrm rot="5400000">
            <a:off x="6758941" y="1846524"/>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6">
            <a:extLst>
              <a:ext uri="{FF2B5EF4-FFF2-40B4-BE49-F238E27FC236}">
                <a16:creationId xmlns:a16="http://schemas.microsoft.com/office/drawing/2014/main" id="{49E135C2-A43E-4991-9C64-B9B8B539631F}"/>
              </a:ext>
            </a:extLst>
          </p:cNvPr>
          <p:cNvSpPr/>
          <p:nvPr/>
        </p:nvSpPr>
        <p:spPr>
          <a:xfrm>
            <a:off x="547688" y="1532710"/>
            <a:ext cx="1612735" cy="4753791"/>
          </a:xfrm>
          <a:prstGeom prst="rect">
            <a:avLst/>
          </a:pr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lang="en-CA" sz="2000" dirty="0">
              <a:solidFill>
                <a:schemeClr val="tx2"/>
              </a:solidFill>
            </a:endParaRPr>
          </a:p>
        </p:txBody>
      </p:sp>
      <p:sp>
        <p:nvSpPr>
          <p:cNvPr id="12" name="Freeform 17">
            <a:extLst>
              <a:ext uri="{FF2B5EF4-FFF2-40B4-BE49-F238E27FC236}">
                <a16:creationId xmlns:a16="http://schemas.microsoft.com/office/drawing/2014/main" id="{F566E532-5D3F-4277-AE5E-D515C7577DDD}"/>
              </a:ext>
            </a:extLst>
          </p:cNvPr>
          <p:cNvSpPr>
            <a:spLocks noChangeAspect="1" noEditPoints="1"/>
          </p:cNvSpPr>
          <p:nvPr/>
        </p:nvSpPr>
        <p:spPr bwMode="auto">
          <a:xfrm>
            <a:off x="921074" y="3514726"/>
            <a:ext cx="789762" cy="789760"/>
          </a:xfrm>
          <a:custGeom>
            <a:avLst/>
            <a:gdLst>
              <a:gd name="T0" fmla="*/ 568 w 568"/>
              <a:gd name="T1" fmla="*/ 11 h 567"/>
              <a:gd name="T2" fmla="*/ 567 w 568"/>
              <a:gd name="T3" fmla="*/ 10 h 567"/>
              <a:gd name="T4" fmla="*/ 564 w 568"/>
              <a:gd name="T5" fmla="*/ 4 h 567"/>
              <a:gd name="T6" fmla="*/ 559 w 568"/>
              <a:gd name="T7" fmla="*/ 1 h 567"/>
              <a:gd name="T8" fmla="*/ 557 w 568"/>
              <a:gd name="T9" fmla="*/ 0 h 567"/>
              <a:gd name="T10" fmla="*/ 552 w 568"/>
              <a:gd name="T11" fmla="*/ 1 h 567"/>
              <a:gd name="T12" fmla="*/ 551 w 568"/>
              <a:gd name="T13" fmla="*/ 1 h 567"/>
              <a:gd name="T14" fmla="*/ 10 w 568"/>
              <a:gd name="T15" fmla="*/ 176 h 567"/>
              <a:gd name="T16" fmla="*/ 1 w 568"/>
              <a:gd name="T17" fmla="*/ 187 h 567"/>
              <a:gd name="T18" fmla="*/ 7 w 568"/>
              <a:gd name="T19" fmla="*/ 200 h 567"/>
              <a:gd name="T20" fmla="*/ 231 w 568"/>
              <a:gd name="T21" fmla="*/ 337 h 567"/>
              <a:gd name="T22" fmla="*/ 368 w 568"/>
              <a:gd name="T23" fmla="*/ 561 h 567"/>
              <a:gd name="T24" fmla="*/ 379 w 568"/>
              <a:gd name="T25" fmla="*/ 567 h 567"/>
              <a:gd name="T26" fmla="*/ 381 w 568"/>
              <a:gd name="T27" fmla="*/ 567 h 567"/>
              <a:gd name="T28" fmla="*/ 392 w 568"/>
              <a:gd name="T29" fmla="*/ 558 h 567"/>
              <a:gd name="T30" fmla="*/ 567 w 568"/>
              <a:gd name="T31" fmla="*/ 17 h 567"/>
              <a:gd name="T32" fmla="*/ 567 w 568"/>
              <a:gd name="T33" fmla="*/ 16 h 567"/>
              <a:gd name="T34" fmla="*/ 568 w 568"/>
              <a:gd name="T35" fmla="*/ 11 h 567"/>
              <a:gd name="T36" fmla="*/ 506 w 568"/>
              <a:gd name="T37" fmla="*/ 43 h 567"/>
              <a:gd name="T38" fmla="*/ 239 w 568"/>
              <a:gd name="T39" fmla="*/ 311 h 567"/>
              <a:gd name="T40" fmla="*/ 46 w 568"/>
              <a:gd name="T41" fmla="*/ 193 h 567"/>
              <a:gd name="T42" fmla="*/ 506 w 568"/>
              <a:gd name="T43" fmla="*/ 43 h 567"/>
              <a:gd name="T44" fmla="*/ 375 w 568"/>
              <a:gd name="T45" fmla="*/ 522 h 567"/>
              <a:gd name="T46" fmla="*/ 257 w 568"/>
              <a:gd name="T47" fmla="*/ 329 h 567"/>
              <a:gd name="T48" fmla="*/ 525 w 568"/>
              <a:gd name="T49" fmla="*/ 62 h 567"/>
              <a:gd name="T50" fmla="*/ 375 w 568"/>
              <a:gd name="T51" fmla="*/ 52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8" h="567">
                <a:moveTo>
                  <a:pt x="568" y="11"/>
                </a:moveTo>
                <a:cubicBezTo>
                  <a:pt x="568" y="11"/>
                  <a:pt x="567" y="10"/>
                  <a:pt x="567" y="10"/>
                </a:cubicBezTo>
                <a:cubicBezTo>
                  <a:pt x="567" y="8"/>
                  <a:pt x="566" y="6"/>
                  <a:pt x="564" y="4"/>
                </a:cubicBezTo>
                <a:cubicBezTo>
                  <a:pt x="563" y="2"/>
                  <a:pt x="561" y="1"/>
                  <a:pt x="559" y="1"/>
                </a:cubicBezTo>
                <a:cubicBezTo>
                  <a:pt x="558" y="1"/>
                  <a:pt x="557" y="1"/>
                  <a:pt x="557" y="0"/>
                </a:cubicBezTo>
                <a:cubicBezTo>
                  <a:pt x="555" y="0"/>
                  <a:pt x="553" y="0"/>
                  <a:pt x="552" y="1"/>
                </a:cubicBezTo>
                <a:cubicBezTo>
                  <a:pt x="551" y="1"/>
                  <a:pt x="551" y="1"/>
                  <a:pt x="551" y="1"/>
                </a:cubicBezTo>
                <a:cubicBezTo>
                  <a:pt x="10" y="176"/>
                  <a:pt x="10" y="176"/>
                  <a:pt x="10" y="176"/>
                </a:cubicBezTo>
                <a:cubicBezTo>
                  <a:pt x="5" y="178"/>
                  <a:pt x="2" y="182"/>
                  <a:pt x="1" y="187"/>
                </a:cubicBezTo>
                <a:cubicBezTo>
                  <a:pt x="0" y="192"/>
                  <a:pt x="3" y="198"/>
                  <a:pt x="7" y="200"/>
                </a:cubicBezTo>
                <a:cubicBezTo>
                  <a:pt x="231" y="337"/>
                  <a:pt x="231" y="337"/>
                  <a:pt x="231" y="337"/>
                </a:cubicBezTo>
                <a:cubicBezTo>
                  <a:pt x="368" y="561"/>
                  <a:pt x="368" y="561"/>
                  <a:pt x="368" y="561"/>
                </a:cubicBezTo>
                <a:cubicBezTo>
                  <a:pt x="370" y="565"/>
                  <a:pt x="375" y="567"/>
                  <a:pt x="379" y="567"/>
                </a:cubicBezTo>
                <a:cubicBezTo>
                  <a:pt x="380" y="567"/>
                  <a:pt x="380" y="567"/>
                  <a:pt x="381" y="567"/>
                </a:cubicBezTo>
                <a:cubicBezTo>
                  <a:pt x="386" y="566"/>
                  <a:pt x="390" y="563"/>
                  <a:pt x="392" y="558"/>
                </a:cubicBezTo>
                <a:cubicBezTo>
                  <a:pt x="567" y="17"/>
                  <a:pt x="567" y="17"/>
                  <a:pt x="567" y="17"/>
                </a:cubicBezTo>
                <a:cubicBezTo>
                  <a:pt x="567" y="17"/>
                  <a:pt x="567" y="17"/>
                  <a:pt x="567" y="16"/>
                </a:cubicBezTo>
                <a:cubicBezTo>
                  <a:pt x="568" y="15"/>
                  <a:pt x="568" y="13"/>
                  <a:pt x="568" y="11"/>
                </a:cubicBezTo>
                <a:close/>
                <a:moveTo>
                  <a:pt x="506" y="43"/>
                </a:moveTo>
                <a:cubicBezTo>
                  <a:pt x="239" y="311"/>
                  <a:pt x="239" y="311"/>
                  <a:pt x="239" y="311"/>
                </a:cubicBezTo>
                <a:cubicBezTo>
                  <a:pt x="46" y="193"/>
                  <a:pt x="46" y="193"/>
                  <a:pt x="46" y="193"/>
                </a:cubicBezTo>
                <a:lnTo>
                  <a:pt x="506" y="43"/>
                </a:lnTo>
                <a:close/>
                <a:moveTo>
                  <a:pt x="375" y="522"/>
                </a:moveTo>
                <a:cubicBezTo>
                  <a:pt x="257" y="329"/>
                  <a:pt x="257" y="329"/>
                  <a:pt x="257" y="329"/>
                </a:cubicBezTo>
                <a:cubicBezTo>
                  <a:pt x="525" y="62"/>
                  <a:pt x="525" y="62"/>
                  <a:pt x="525" y="62"/>
                </a:cubicBezTo>
                <a:lnTo>
                  <a:pt x="375" y="522"/>
                </a:ln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3237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26654" y="1649640"/>
            <a:ext cx="8938536" cy="15087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p>
            <a:pPr marL="117475" lvl="2" indent="-117475">
              <a:spcAft>
                <a:spcPts val="600"/>
              </a:spcAft>
            </a:pPr>
            <a:r>
              <a:rPr lang="en-CA" b="1" dirty="0">
                <a:solidFill>
                  <a:schemeClr val="accent2"/>
                </a:solidFill>
              </a:rPr>
              <a:t>Overview </a:t>
            </a:r>
          </a:p>
          <a:p>
            <a:pPr>
              <a:spcAft>
                <a:spcPts val="600"/>
              </a:spcAft>
            </a:pPr>
            <a:r>
              <a:rPr lang="en-US" sz="1600" dirty="0">
                <a:solidFill>
                  <a:schemeClr val="tx1"/>
                </a:solidFill>
              </a:rPr>
              <a:t>NERG allows for direct connectivity to network for all devices </a:t>
            </a:r>
          </a:p>
          <a:p>
            <a:pPr>
              <a:spcAft>
                <a:spcPts val="600"/>
              </a:spcAft>
            </a:pPr>
            <a:r>
              <a:rPr lang="en-US" sz="1600" dirty="0">
                <a:solidFill>
                  <a:schemeClr val="tx1"/>
                </a:solidFill>
              </a:rPr>
              <a:t>Provides enhanced service management driven by the subscribers’ self-care portal as well as optimized troubleshooting by the operator’s support technicians</a:t>
            </a:r>
          </a:p>
        </p:txBody>
      </p:sp>
      <p:sp>
        <p:nvSpPr>
          <p:cNvPr id="6" name="Text Placeholder 5">
            <a:extLst>
              <a:ext uri="{FF2B5EF4-FFF2-40B4-BE49-F238E27FC236}">
                <a16:creationId xmlns:a16="http://schemas.microsoft.com/office/drawing/2014/main" id="{2A28F4E5-D2F8-4E76-A3C3-F40CD20767BC}"/>
              </a:ext>
            </a:extLst>
          </p:cNvPr>
          <p:cNvSpPr>
            <a:spLocks noGrp="1"/>
          </p:cNvSpPr>
          <p:nvPr>
            <p:ph type="body" sz="quarter" idx="10"/>
          </p:nvPr>
        </p:nvSpPr>
        <p:spPr/>
        <p:txBody>
          <a:bodyPr/>
          <a:lstStyle/>
          <a:p>
            <a:r>
              <a:rPr lang="en-US" dirty="0">
                <a:solidFill>
                  <a:schemeClr val="tx1"/>
                </a:solidFill>
              </a:rPr>
              <a:t>6. Enhanced management and troubleshooting</a:t>
            </a:r>
          </a:p>
        </p:txBody>
      </p:sp>
      <p:sp>
        <p:nvSpPr>
          <p:cNvPr id="5" name="Title 4"/>
          <p:cNvSpPr>
            <a:spLocks noGrp="1"/>
          </p:cNvSpPr>
          <p:nvPr>
            <p:ph type="title"/>
          </p:nvPr>
        </p:nvSpPr>
        <p:spPr>
          <a:xfrm>
            <a:off x="546521" y="449302"/>
            <a:ext cx="11091672" cy="553998"/>
          </a:xfrm>
        </p:spPr>
        <p:txBody>
          <a:bodyPr/>
          <a:lstStyle/>
          <a:p>
            <a:r>
              <a:rPr lang="en-US" dirty="0"/>
              <a:t>NERG use cases</a:t>
            </a:r>
          </a:p>
        </p:txBody>
      </p:sp>
      <p:sp>
        <p:nvSpPr>
          <p:cNvPr id="13" name="Rectangle 12"/>
          <p:cNvSpPr/>
          <p:nvPr/>
        </p:nvSpPr>
        <p:spPr>
          <a:xfrm>
            <a:off x="2326654" y="3861764"/>
            <a:ext cx="8938536" cy="1830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17475" lvl="2" indent="-117475">
              <a:spcAft>
                <a:spcPts val="600"/>
              </a:spcAft>
            </a:pPr>
            <a:r>
              <a:rPr lang="en-CA" b="1" dirty="0">
                <a:solidFill>
                  <a:schemeClr val="accent2"/>
                </a:solidFill>
              </a:rPr>
              <a:t>Value added services</a:t>
            </a:r>
            <a:endParaRPr lang="en-US" b="1" dirty="0">
              <a:solidFill>
                <a:schemeClr val="accent2"/>
              </a:solidFill>
            </a:endParaRPr>
          </a:p>
          <a:p>
            <a:pPr marL="0" lvl="2">
              <a:spcAft>
                <a:spcPts val="600"/>
              </a:spcAft>
            </a:pPr>
            <a:r>
              <a:rPr lang="en-US" sz="1600" dirty="0">
                <a:solidFill>
                  <a:schemeClr val="tx1"/>
                </a:solidFill>
              </a:rPr>
              <a:t>Subscriber self configuration through portal — manage device parameters </a:t>
            </a:r>
            <a:br>
              <a:rPr lang="en-US" sz="1600" dirty="0">
                <a:solidFill>
                  <a:schemeClr val="tx1"/>
                </a:solidFill>
              </a:rPr>
            </a:br>
            <a:r>
              <a:rPr lang="en-US" sz="1600" dirty="0">
                <a:solidFill>
                  <a:schemeClr val="tx1"/>
                </a:solidFill>
              </a:rPr>
              <a:t>(IP addressing, filtering, </a:t>
            </a:r>
            <a:r>
              <a:rPr lang="en-US" sz="1600" dirty="0" err="1">
                <a:solidFill>
                  <a:schemeClr val="tx1"/>
                </a:solidFill>
              </a:rPr>
              <a:t>QoS</a:t>
            </a:r>
            <a:r>
              <a:rPr lang="en-US" sz="1600" dirty="0">
                <a:solidFill>
                  <a:schemeClr val="tx1"/>
                </a:solidFill>
              </a:rPr>
              <a:t>, remote access, etc.)</a:t>
            </a:r>
          </a:p>
          <a:p>
            <a:pPr marL="0" lvl="2">
              <a:spcAft>
                <a:spcPts val="600"/>
              </a:spcAft>
            </a:pPr>
            <a:r>
              <a:rPr lang="en-US" sz="1600" dirty="0">
                <a:solidFill>
                  <a:schemeClr val="tx1"/>
                </a:solidFill>
              </a:rPr>
              <a:t>Enhanced customer and call center support capabilities</a:t>
            </a:r>
          </a:p>
          <a:p>
            <a:pPr marL="0" lvl="2">
              <a:spcAft>
                <a:spcPts val="600"/>
              </a:spcAft>
            </a:pPr>
            <a:r>
              <a:rPr lang="en-US" sz="1600" dirty="0">
                <a:solidFill>
                  <a:schemeClr val="tx1"/>
                </a:solidFill>
              </a:rPr>
              <a:t>Reduced RG complexity — increased visibility and programmability lessens burden on support and call centers</a:t>
            </a:r>
          </a:p>
        </p:txBody>
      </p:sp>
      <p:sp>
        <p:nvSpPr>
          <p:cNvPr id="30" name="Freeform: Shape 29">
            <a:extLst>
              <a:ext uri="{FF2B5EF4-FFF2-40B4-BE49-F238E27FC236}">
                <a16:creationId xmlns:a16="http://schemas.microsoft.com/office/drawing/2014/main" id="{4E980E44-8CA9-4AC5-8531-EDD7B83E5569}"/>
              </a:ext>
            </a:extLst>
          </p:cNvPr>
          <p:cNvSpPr/>
          <p:nvPr/>
        </p:nvSpPr>
        <p:spPr>
          <a:xfrm rot="5400000">
            <a:off x="6761494" y="-11622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27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067AF2A-9C88-4FED-974E-5E81857F86C3}"/>
              </a:ext>
            </a:extLst>
          </p:cNvPr>
          <p:cNvSpPr/>
          <p:nvPr/>
        </p:nvSpPr>
        <p:spPr>
          <a:xfrm rot="5400000">
            <a:off x="6761494" y="-28993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F9E4CEE-FCE4-4D06-9049-C99BC143DDB1}"/>
              </a:ext>
            </a:extLst>
          </p:cNvPr>
          <p:cNvSpPr/>
          <p:nvPr/>
        </p:nvSpPr>
        <p:spPr>
          <a:xfrm rot="5400000">
            <a:off x="6761494" y="1846524"/>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6">
            <a:extLst>
              <a:ext uri="{FF2B5EF4-FFF2-40B4-BE49-F238E27FC236}">
                <a16:creationId xmlns:a16="http://schemas.microsoft.com/office/drawing/2014/main" id="{9CCB7AD0-37C7-40BF-B530-6C03DF9FB6EA}"/>
              </a:ext>
            </a:extLst>
          </p:cNvPr>
          <p:cNvSpPr/>
          <p:nvPr/>
        </p:nvSpPr>
        <p:spPr>
          <a:xfrm>
            <a:off x="547688" y="1532710"/>
            <a:ext cx="1612735" cy="4753791"/>
          </a:xfrm>
          <a:prstGeom prst="rect">
            <a:avLst/>
          </a:pr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lang="en-CA" sz="2000" dirty="0">
              <a:solidFill>
                <a:schemeClr val="tx2"/>
              </a:solidFill>
            </a:endParaRPr>
          </a:p>
        </p:txBody>
      </p:sp>
      <p:sp>
        <p:nvSpPr>
          <p:cNvPr id="11" name="Freeform 81">
            <a:extLst>
              <a:ext uri="{FF2B5EF4-FFF2-40B4-BE49-F238E27FC236}">
                <a16:creationId xmlns:a16="http://schemas.microsoft.com/office/drawing/2014/main" id="{F30788C0-DF35-417D-96DF-94FF52E6F245}"/>
              </a:ext>
            </a:extLst>
          </p:cNvPr>
          <p:cNvSpPr>
            <a:spLocks noChangeAspect="1" noEditPoints="1"/>
          </p:cNvSpPr>
          <p:nvPr/>
        </p:nvSpPr>
        <p:spPr bwMode="auto">
          <a:xfrm>
            <a:off x="914401" y="3503656"/>
            <a:ext cx="879310" cy="811900"/>
          </a:xfrm>
          <a:custGeom>
            <a:avLst/>
            <a:gdLst>
              <a:gd name="T0" fmla="*/ 460 w 578"/>
              <a:gd name="T1" fmla="*/ 429 h 532"/>
              <a:gd name="T2" fmla="*/ 460 w 578"/>
              <a:gd name="T3" fmla="*/ 468 h 532"/>
              <a:gd name="T4" fmla="*/ 549 w 578"/>
              <a:gd name="T5" fmla="*/ 69 h 532"/>
              <a:gd name="T6" fmla="*/ 488 w 578"/>
              <a:gd name="T7" fmla="*/ 100 h 532"/>
              <a:gd name="T8" fmla="*/ 488 w 578"/>
              <a:gd name="T9" fmla="*/ 100 h 532"/>
              <a:gd name="T10" fmla="*/ 518 w 578"/>
              <a:gd name="T11" fmla="*/ 38 h 532"/>
              <a:gd name="T12" fmla="*/ 502 w 578"/>
              <a:gd name="T13" fmla="*/ 415 h 532"/>
              <a:gd name="T14" fmla="*/ 463 w 578"/>
              <a:gd name="T15" fmla="*/ 508 h 532"/>
              <a:gd name="T16" fmla="*/ 192 w 578"/>
              <a:gd name="T17" fmla="*/ 260 h 532"/>
              <a:gd name="T18" fmla="*/ 181 w 578"/>
              <a:gd name="T19" fmla="*/ 257 h 532"/>
              <a:gd name="T20" fmla="*/ 36 w 578"/>
              <a:gd name="T21" fmla="*/ 119 h 532"/>
              <a:gd name="T22" fmla="*/ 106 w 578"/>
              <a:gd name="T23" fmla="*/ 180 h 532"/>
              <a:gd name="T24" fmla="*/ 174 w 578"/>
              <a:gd name="T25" fmla="*/ 156 h 532"/>
              <a:gd name="T26" fmla="*/ 187 w 578"/>
              <a:gd name="T27" fmla="*/ 84 h 532"/>
              <a:gd name="T28" fmla="*/ 236 w 578"/>
              <a:gd name="T29" fmla="*/ 58 h 532"/>
              <a:gd name="T30" fmla="*/ 270 w 578"/>
              <a:gd name="T31" fmla="*/ 182 h 532"/>
              <a:gd name="T32" fmla="*/ 109 w 578"/>
              <a:gd name="T33" fmla="*/ 424 h 532"/>
              <a:gd name="T34" fmla="*/ 270 w 578"/>
              <a:gd name="T35" fmla="*/ 372 h 532"/>
              <a:gd name="T36" fmla="*/ 120 w 578"/>
              <a:gd name="T37" fmla="*/ 499 h 532"/>
              <a:gd name="T38" fmla="*/ 89 w 578"/>
              <a:gd name="T39" fmla="*/ 461 h 532"/>
              <a:gd name="T40" fmla="*/ 574 w 578"/>
              <a:gd name="T41" fmla="*/ 61 h 532"/>
              <a:gd name="T42" fmla="*/ 510 w 578"/>
              <a:gd name="T43" fmla="*/ 14 h 532"/>
              <a:gd name="T44" fmla="*/ 465 w 578"/>
              <a:gd name="T45" fmla="*/ 106 h 532"/>
              <a:gd name="T46" fmla="*/ 291 w 578"/>
              <a:gd name="T47" fmla="*/ 170 h 532"/>
              <a:gd name="T48" fmla="*/ 152 w 578"/>
              <a:gd name="T49" fmla="*/ 0 h 532"/>
              <a:gd name="T50" fmla="*/ 95 w 578"/>
              <a:gd name="T51" fmla="*/ 18 h 532"/>
              <a:gd name="T52" fmla="*/ 166 w 578"/>
              <a:gd name="T53" fmla="*/ 96 h 532"/>
              <a:gd name="T54" fmla="*/ 106 w 578"/>
              <a:gd name="T55" fmla="*/ 156 h 532"/>
              <a:gd name="T56" fmla="*/ 28 w 578"/>
              <a:gd name="T57" fmla="*/ 85 h 532"/>
              <a:gd name="T58" fmla="*/ 52 w 578"/>
              <a:gd name="T59" fmla="*/ 243 h 532"/>
              <a:gd name="T60" fmla="*/ 200 w 578"/>
              <a:gd name="T61" fmla="*/ 300 h 532"/>
              <a:gd name="T62" fmla="*/ 66 w 578"/>
              <a:gd name="T63" fmla="*/ 458 h 532"/>
              <a:gd name="T64" fmla="*/ 120 w 578"/>
              <a:gd name="T65" fmla="*/ 522 h 532"/>
              <a:gd name="T66" fmla="*/ 287 w 578"/>
              <a:gd name="T67" fmla="*/ 388 h 532"/>
              <a:gd name="T68" fmla="*/ 463 w 578"/>
              <a:gd name="T69" fmla="*/ 532 h 532"/>
              <a:gd name="T70" fmla="*/ 519 w 578"/>
              <a:gd name="T71" fmla="*/ 398 h 532"/>
              <a:gd name="T72" fmla="*/ 481 w 578"/>
              <a:gd name="T73" fmla="*/ 123 h 532"/>
              <a:gd name="T74" fmla="*/ 535 w 578"/>
              <a:gd name="T75" fmla="*/ 116 h 532"/>
              <a:gd name="T76" fmla="*/ 574 w 578"/>
              <a:gd name="T77" fmla="*/ 6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8" h="532">
                <a:moveTo>
                  <a:pt x="480" y="448"/>
                </a:moveTo>
                <a:cubicBezTo>
                  <a:pt x="480" y="438"/>
                  <a:pt x="471" y="429"/>
                  <a:pt x="460" y="429"/>
                </a:cubicBezTo>
                <a:cubicBezTo>
                  <a:pt x="449" y="429"/>
                  <a:pt x="441" y="438"/>
                  <a:pt x="441" y="448"/>
                </a:cubicBezTo>
                <a:cubicBezTo>
                  <a:pt x="441" y="459"/>
                  <a:pt x="449" y="468"/>
                  <a:pt x="460" y="468"/>
                </a:cubicBezTo>
                <a:cubicBezTo>
                  <a:pt x="471" y="468"/>
                  <a:pt x="480" y="459"/>
                  <a:pt x="480" y="448"/>
                </a:cubicBezTo>
                <a:moveTo>
                  <a:pt x="549" y="69"/>
                </a:moveTo>
                <a:cubicBezTo>
                  <a:pt x="518" y="100"/>
                  <a:pt x="518" y="100"/>
                  <a:pt x="518" y="100"/>
                </a:cubicBezTo>
                <a:cubicBezTo>
                  <a:pt x="510" y="108"/>
                  <a:pt x="496" y="108"/>
                  <a:pt x="488" y="100"/>
                </a:cubicBezTo>
                <a:cubicBezTo>
                  <a:pt x="488" y="100"/>
                  <a:pt x="488" y="100"/>
                  <a:pt x="488" y="100"/>
                </a:cubicBezTo>
                <a:cubicBezTo>
                  <a:pt x="488" y="100"/>
                  <a:pt x="488" y="100"/>
                  <a:pt x="488" y="100"/>
                </a:cubicBezTo>
                <a:cubicBezTo>
                  <a:pt x="479" y="91"/>
                  <a:pt x="479" y="78"/>
                  <a:pt x="488" y="69"/>
                </a:cubicBezTo>
                <a:cubicBezTo>
                  <a:pt x="518" y="38"/>
                  <a:pt x="518" y="38"/>
                  <a:pt x="518" y="38"/>
                </a:cubicBezTo>
                <a:lnTo>
                  <a:pt x="549" y="69"/>
                </a:lnTo>
                <a:close/>
                <a:moveTo>
                  <a:pt x="502" y="415"/>
                </a:moveTo>
                <a:cubicBezTo>
                  <a:pt x="524" y="436"/>
                  <a:pt x="524" y="471"/>
                  <a:pt x="502" y="492"/>
                </a:cubicBezTo>
                <a:cubicBezTo>
                  <a:pt x="492" y="503"/>
                  <a:pt x="478" y="508"/>
                  <a:pt x="463" y="508"/>
                </a:cubicBezTo>
                <a:cubicBezTo>
                  <a:pt x="449" y="508"/>
                  <a:pt x="435" y="503"/>
                  <a:pt x="425" y="492"/>
                </a:cubicBezTo>
                <a:cubicBezTo>
                  <a:pt x="192" y="260"/>
                  <a:pt x="192" y="260"/>
                  <a:pt x="192" y="260"/>
                </a:cubicBezTo>
                <a:cubicBezTo>
                  <a:pt x="190" y="258"/>
                  <a:pt x="187" y="257"/>
                  <a:pt x="184" y="257"/>
                </a:cubicBezTo>
                <a:cubicBezTo>
                  <a:pt x="183" y="257"/>
                  <a:pt x="182" y="257"/>
                  <a:pt x="181" y="257"/>
                </a:cubicBezTo>
                <a:cubicBezTo>
                  <a:pt x="141" y="267"/>
                  <a:pt x="97" y="255"/>
                  <a:pt x="68" y="226"/>
                </a:cubicBezTo>
                <a:cubicBezTo>
                  <a:pt x="40" y="198"/>
                  <a:pt x="28" y="157"/>
                  <a:pt x="36" y="119"/>
                </a:cubicBezTo>
                <a:cubicBezTo>
                  <a:pt x="94" y="177"/>
                  <a:pt x="94" y="177"/>
                  <a:pt x="94" y="177"/>
                </a:cubicBezTo>
                <a:cubicBezTo>
                  <a:pt x="97" y="180"/>
                  <a:pt x="102" y="181"/>
                  <a:pt x="106" y="180"/>
                </a:cubicBezTo>
                <a:cubicBezTo>
                  <a:pt x="166" y="164"/>
                  <a:pt x="166" y="164"/>
                  <a:pt x="166" y="164"/>
                </a:cubicBezTo>
                <a:cubicBezTo>
                  <a:pt x="170" y="163"/>
                  <a:pt x="173" y="160"/>
                  <a:pt x="174" y="156"/>
                </a:cubicBezTo>
                <a:cubicBezTo>
                  <a:pt x="190" y="96"/>
                  <a:pt x="190" y="96"/>
                  <a:pt x="190" y="96"/>
                </a:cubicBezTo>
                <a:cubicBezTo>
                  <a:pt x="191" y="92"/>
                  <a:pt x="190" y="87"/>
                  <a:pt x="187" y="84"/>
                </a:cubicBezTo>
                <a:cubicBezTo>
                  <a:pt x="129" y="26"/>
                  <a:pt x="129" y="26"/>
                  <a:pt x="129" y="26"/>
                </a:cubicBezTo>
                <a:cubicBezTo>
                  <a:pt x="167" y="18"/>
                  <a:pt x="208" y="30"/>
                  <a:pt x="236" y="58"/>
                </a:cubicBezTo>
                <a:cubicBezTo>
                  <a:pt x="266" y="88"/>
                  <a:pt x="277" y="130"/>
                  <a:pt x="267" y="171"/>
                </a:cubicBezTo>
                <a:cubicBezTo>
                  <a:pt x="266" y="175"/>
                  <a:pt x="267" y="180"/>
                  <a:pt x="270" y="182"/>
                </a:cubicBezTo>
                <a:lnTo>
                  <a:pt x="502" y="415"/>
                </a:lnTo>
                <a:close/>
                <a:moveTo>
                  <a:pt x="109" y="424"/>
                </a:moveTo>
                <a:cubicBezTo>
                  <a:pt x="215" y="318"/>
                  <a:pt x="215" y="318"/>
                  <a:pt x="215" y="318"/>
                </a:cubicBezTo>
                <a:cubicBezTo>
                  <a:pt x="270" y="372"/>
                  <a:pt x="270" y="372"/>
                  <a:pt x="270" y="372"/>
                </a:cubicBezTo>
                <a:cubicBezTo>
                  <a:pt x="163" y="478"/>
                  <a:pt x="163" y="478"/>
                  <a:pt x="163" y="478"/>
                </a:cubicBezTo>
                <a:cubicBezTo>
                  <a:pt x="151" y="491"/>
                  <a:pt x="134" y="499"/>
                  <a:pt x="120" y="499"/>
                </a:cubicBezTo>
                <a:cubicBezTo>
                  <a:pt x="113" y="499"/>
                  <a:pt x="104" y="497"/>
                  <a:pt x="97" y="490"/>
                </a:cubicBezTo>
                <a:cubicBezTo>
                  <a:pt x="91" y="483"/>
                  <a:pt x="88" y="473"/>
                  <a:pt x="89" y="461"/>
                </a:cubicBezTo>
                <a:cubicBezTo>
                  <a:pt x="91" y="448"/>
                  <a:pt x="98" y="435"/>
                  <a:pt x="109" y="424"/>
                </a:cubicBezTo>
                <a:moveTo>
                  <a:pt x="574" y="61"/>
                </a:moveTo>
                <a:cubicBezTo>
                  <a:pt x="527" y="14"/>
                  <a:pt x="527" y="14"/>
                  <a:pt x="527" y="14"/>
                </a:cubicBezTo>
                <a:cubicBezTo>
                  <a:pt x="522" y="9"/>
                  <a:pt x="515" y="9"/>
                  <a:pt x="510" y="14"/>
                </a:cubicBezTo>
                <a:cubicBezTo>
                  <a:pt x="471" y="53"/>
                  <a:pt x="471" y="53"/>
                  <a:pt x="471" y="53"/>
                </a:cubicBezTo>
                <a:cubicBezTo>
                  <a:pt x="457" y="67"/>
                  <a:pt x="455" y="89"/>
                  <a:pt x="465" y="106"/>
                </a:cubicBezTo>
                <a:cubicBezTo>
                  <a:pt x="346" y="225"/>
                  <a:pt x="346" y="225"/>
                  <a:pt x="346" y="225"/>
                </a:cubicBezTo>
                <a:cubicBezTo>
                  <a:pt x="291" y="170"/>
                  <a:pt x="291" y="170"/>
                  <a:pt x="291" y="170"/>
                </a:cubicBezTo>
                <a:cubicBezTo>
                  <a:pt x="301" y="124"/>
                  <a:pt x="286" y="75"/>
                  <a:pt x="252" y="42"/>
                </a:cubicBezTo>
                <a:cubicBezTo>
                  <a:pt x="226" y="15"/>
                  <a:pt x="190" y="0"/>
                  <a:pt x="152" y="0"/>
                </a:cubicBezTo>
                <a:cubicBezTo>
                  <a:pt x="135" y="0"/>
                  <a:pt x="118" y="3"/>
                  <a:pt x="102" y="9"/>
                </a:cubicBezTo>
                <a:cubicBezTo>
                  <a:pt x="99" y="11"/>
                  <a:pt x="96" y="14"/>
                  <a:pt x="95" y="18"/>
                </a:cubicBezTo>
                <a:cubicBezTo>
                  <a:pt x="94" y="22"/>
                  <a:pt x="95" y="26"/>
                  <a:pt x="98" y="28"/>
                </a:cubicBezTo>
                <a:cubicBezTo>
                  <a:pt x="166" y="96"/>
                  <a:pt x="166" y="96"/>
                  <a:pt x="166" y="96"/>
                </a:cubicBezTo>
                <a:cubicBezTo>
                  <a:pt x="153" y="143"/>
                  <a:pt x="153" y="143"/>
                  <a:pt x="153" y="143"/>
                </a:cubicBezTo>
                <a:cubicBezTo>
                  <a:pt x="106" y="156"/>
                  <a:pt x="106" y="156"/>
                  <a:pt x="106" y="156"/>
                </a:cubicBezTo>
                <a:cubicBezTo>
                  <a:pt x="38" y="88"/>
                  <a:pt x="38" y="88"/>
                  <a:pt x="38" y="88"/>
                </a:cubicBezTo>
                <a:cubicBezTo>
                  <a:pt x="36" y="85"/>
                  <a:pt x="31" y="84"/>
                  <a:pt x="28" y="85"/>
                </a:cubicBezTo>
                <a:cubicBezTo>
                  <a:pt x="24" y="86"/>
                  <a:pt x="21" y="89"/>
                  <a:pt x="19" y="92"/>
                </a:cubicBezTo>
                <a:cubicBezTo>
                  <a:pt x="0" y="144"/>
                  <a:pt x="13" y="203"/>
                  <a:pt x="52" y="243"/>
                </a:cubicBezTo>
                <a:cubicBezTo>
                  <a:pt x="85" y="276"/>
                  <a:pt x="134" y="291"/>
                  <a:pt x="180" y="281"/>
                </a:cubicBezTo>
                <a:cubicBezTo>
                  <a:pt x="200" y="300"/>
                  <a:pt x="200" y="300"/>
                  <a:pt x="200" y="300"/>
                </a:cubicBezTo>
                <a:cubicBezTo>
                  <a:pt x="92" y="408"/>
                  <a:pt x="92" y="408"/>
                  <a:pt x="92" y="408"/>
                </a:cubicBezTo>
                <a:cubicBezTo>
                  <a:pt x="78" y="422"/>
                  <a:pt x="69" y="440"/>
                  <a:pt x="66" y="458"/>
                </a:cubicBezTo>
                <a:cubicBezTo>
                  <a:pt x="64" y="477"/>
                  <a:pt x="69" y="495"/>
                  <a:pt x="81" y="507"/>
                </a:cubicBezTo>
                <a:cubicBezTo>
                  <a:pt x="91" y="516"/>
                  <a:pt x="105" y="522"/>
                  <a:pt x="120" y="522"/>
                </a:cubicBezTo>
                <a:cubicBezTo>
                  <a:pt x="141" y="522"/>
                  <a:pt x="163" y="512"/>
                  <a:pt x="180" y="495"/>
                </a:cubicBezTo>
                <a:cubicBezTo>
                  <a:pt x="287" y="388"/>
                  <a:pt x="287" y="388"/>
                  <a:pt x="287" y="388"/>
                </a:cubicBezTo>
                <a:cubicBezTo>
                  <a:pt x="408" y="509"/>
                  <a:pt x="408" y="509"/>
                  <a:pt x="408" y="509"/>
                </a:cubicBezTo>
                <a:cubicBezTo>
                  <a:pt x="423" y="524"/>
                  <a:pt x="443" y="532"/>
                  <a:pt x="463" y="532"/>
                </a:cubicBezTo>
                <a:cubicBezTo>
                  <a:pt x="484" y="532"/>
                  <a:pt x="504" y="524"/>
                  <a:pt x="519" y="509"/>
                </a:cubicBezTo>
                <a:cubicBezTo>
                  <a:pt x="549" y="478"/>
                  <a:pt x="549" y="429"/>
                  <a:pt x="519" y="398"/>
                </a:cubicBezTo>
                <a:cubicBezTo>
                  <a:pt x="362" y="242"/>
                  <a:pt x="362" y="242"/>
                  <a:pt x="362" y="242"/>
                </a:cubicBezTo>
                <a:cubicBezTo>
                  <a:pt x="481" y="123"/>
                  <a:pt x="481" y="123"/>
                  <a:pt x="481" y="123"/>
                </a:cubicBezTo>
                <a:cubicBezTo>
                  <a:pt x="488" y="127"/>
                  <a:pt x="495" y="129"/>
                  <a:pt x="503" y="129"/>
                </a:cubicBezTo>
                <a:cubicBezTo>
                  <a:pt x="515" y="129"/>
                  <a:pt x="526" y="125"/>
                  <a:pt x="535" y="116"/>
                </a:cubicBezTo>
                <a:cubicBezTo>
                  <a:pt x="574" y="77"/>
                  <a:pt x="574" y="77"/>
                  <a:pt x="574" y="77"/>
                </a:cubicBezTo>
                <a:cubicBezTo>
                  <a:pt x="578" y="73"/>
                  <a:pt x="578" y="65"/>
                  <a:pt x="574" y="61"/>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7525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1A96218-CA7B-45BC-B9F3-04412F2EEEB5}"/>
              </a:ext>
            </a:extLst>
          </p:cNvPr>
          <p:cNvSpPr/>
          <p:nvPr/>
        </p:nvSpPr>
        <p:spPr>
          <a:xfrm rot="2837251">
            <a:off x="6977569" y="5630179"/>
            <a:ext cx="1097280" cy="91440"/>
          </a:xfrm>
          <a:prstGeom prst="rect">
            <a:avLst/>
          </a:prstGeom>
          <a:solidFill>
            <a:srgbClr val="6E7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1" name="Rectangle 120">
            <a:extLst>
              <a:ext uri="{FF2B5EF4-FFF2-40B4-BE49-F238E27FC236}">
                <a16:creationId xmlns:a16="http://schemas.microsoft.com/office/drawing/2014/main" id="{F2B37F56-3DAC-464A-A74A-D6C039A915AA}"/>
              </a:ext>
            </a:extLst>
          </p:cNvPr>
          <p:cNvSpPr/>
          <p:nvPr/>
        </p:nvSpPr>
        <p:spPr>
          <a:xfrm rot="18806895">
            <a:off x="6945663" y="4916182"/>
            <a:ext cx="109728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18" name="Rectangle 117">
            <a:extLst>
              <a:ext uri="{FF2B5EF4-FFF2-40B4-BE49-F238E27FC236}">
                <a16:creationId xmlns:a16="http://schemas.microsoft.com/office/drawing/2014/main" id="{A6EC628D-5E20-4588-A2A3-9C0CFFFEF929}"/>
              </a:ext>
            </a:extLst>
          </p:cNvPr>
          <p:cNvSpPr/>
          <p:nvPr/>
        </p:nvSpPr>
        <p:spPr>
          <a:xfrm rot="20370281" flipV="1">
            <a:off x="2365278" y="5614232"/>
            <a:ext cx="2072158" cy="91440"/>
          </a:xfrm>
          <a:prstGeom prst="rect">
            <a:avLst/>
          </a:prstGeom>
          <a:solidFill>
            <a:srgbClr val="6E7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nvGrpSpPr>
          <p:cNvPr id="48" name="Group 47">
            <a:extLst>
              <a:ext uri="{FF2B5EF4-FFF2-40B4-BE49-F238E27FC236}">
                <a16:creationId xmlns:a16="http://schemas.microsoft.com/office/drawing/2014/main" id="{A24B92A2-0676-47B2-86A9-17300AA7DEBF}"/>
              </a:ext>
            </a:extLst>
          </p:cNvPr>
          <p:cNvGrpSpPr/>
          <p:nvPr/>
        </p:nvGrpSpPr>
        <p:grpSpPr>
          <a:xfrm>
            <a:off x="5194324" y="5244263"/>
            <a:ext cx="1191204" cy="90398"/>
            <a:chOff x="5194324" y="5250177"/>
            <a:chExt cx="1191204" cy="90398"/>
          </a:xfrm>
        </p:grpSpPr>
        <p:sp>
          <p:nvSpPr>
            <p:cNvPr id="120" name="Rectangle 119">
              <a:extLst>
                <a:ext uri="{FF2B5EF4-FFF2-40B4-BE49-F238E27FC236}">
                  <a16:creationId xmlns:a16="http://schemas.microsoft.com/office/drawing/2014/main" id="{A788056C-FB41-40B8-9BDF-4938989EBCB0}"/>
                </a:ext>
              </a:extLst>
            </p:cNvPr>
            <p:cNvSpPr/>
            <p:nvPr/>
          </p:nvSpPr>
          <p:spPr>
            <a:xfrm flipV="1">
              <a:off x="5194324" y="5294856"/>
              <a:ext cx="1188720" cy="45719"/>
            </a:xfrm>
            <a:prstGeom prst="rect">
              <a:avLst/>
            </a:prstGeom>
            <a:solidFill>
              <a:srgbClr val="6E7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16" name="Rectangle 115">
              <a:extLst>
                <a:ext uri="{FF2B5EF4-FFF2-40B4-BE49-F238E27FC236}">
                  <a16:creationId xmlns:a16="http://schemas.microsoft.com/office/drawing/2014/main" id="{64E4A413-2B38-4911-896F-33C70D21F8BF}"/>
                </a:ext>
              </a:extLst>
            </p:cNvPr>
            <p:cNvSpPr/>
            <p:nvPr/>
          </p:nvSpPr>
          <p:spPr>
            <a:xfrm>
              <a:off x="5194324" y="5250177"/>
              <a:ext cx="1191204"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47" name="Rectangle 46">
            <a:extLst>
              <a:ext uri="{FF2B5EF4-FFF2-40B4-BE49-F238E27FC236}">
                <a16:creationId xmlns:a16="http://schemas.microsoft.com/office/drawing/2014/main" id="{0253E158-B73F-4D73-8176-ECDC3760A39B}"/>
              </a:ext>
            </a:extLst>
          </p:cNvPr>
          <p:cNvSpPr/>
          <p:nvPr/>
        </p:nvSpPr>
        <p:spPr>
          <a:xfrm rot="1245073">
            <a:off x="2413446" y="4889751"/>
            <a:ext cx="2072158"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08" name="Freeform: Shape 107">
            <a:extLst>
              <a:ext uri="{FF2B5EF4-FFF2-40B4-BE49-F238E27FC236}">
                <a16:creationId xmlns:a16="http://schemas.microsoft.com/office/drawing/2014/main" id="{09B161C4-6B73-4CD1-A84E-B699CB6D578C}"/>
              </a:ext>
            </a:extLst>
          </p:cNvPr>
          <p:cNvSpPr/>
          <p:nvPr/>
        </p:nvSpPr>
        <p:spPr>
          <a:xfrm>
            <a:off x="10326692" y="5263259"/>
            <a:ext cx="548640" cy="0"/>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5" name="Freeform: Shape 104">
            <a:extLst>
              <a:ext uri="{FF2B5EF4-FFF2-40B4-BE49-F238E27FC236}">
                <a16:creationId xmlns:a16="http://schemas.microsoft.com/office/drawing/2014/main" id="{C6CE7BEF-66CE-4948-B176-0B92368BA8D0}"/>
              </a:ext>
            </a:extLst>
          </p:cNvPr>
          <p:cNvSpPr/>
          <p:nvPr/>
        </p:nvSpPr>
        <p:spPr>
          <a:xfrm flipH="1">
            <a:off x="8682038" y="4586288"/>
            <a:ext cx="613399" cy="69667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7" name="Freeform: Shape 106">
            <a:extLst>
              <a:ext uri="{FF2B5EF4-FFF2-40B4-BE49-F238E27FC236}">
                <a16:creationId xmlns:a16="http://schemas.microsoft.com/office/drawing/2014/main" id="{179C06DC-124B-4F34-9CA2-F3D92AF49F0D}"/>
              </a:ext>
            </a:extLst>
          </p:cNvPr>
          <p:cNvSpPr/>
          <p:nvPr/>
        </p:nvSpPr>
        <p:spPr>
          <a:xfrm flipH="1" flipV="1">
            <a:off x="8696325" y="5286534"/>
            <a:ext cx="599113" cy="733266"/>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9" name="Freeform 13">
            <a:extLst>
              <a:ext uri="{FF2B5EF4-FFF2-40B4-BE49-F238E27FC236}">
                <a16:creationId xmlns:a16="http://schemas.microsoft.com/office/drawing/2014/main" id="{D1FA5ED8-8A42-4DC3-9CB6-F898BD5704DD}"/>
              </a:ext>
            </a:extLst>
          </p:cNvPr>
          <p:cNvSpPr>
            <a:spLocks noEditPoints="1"/>
          </p:cNvSpPr>
          <p:nvPr/>
        </p:nvSpPr>
        <p:spPr bwMode="auto">
          <a:xfrm>
            <a:off x="567897" y="3751412"/>
            <a:ext cx="1233487" cy="828676"/>
          </a:xfrm>
          <a:custGeom>
            <a:avLst/>
            <a:gdLst>
              <a:gd name="T0" fmla="*/ 214 w 240"/>
              <a:gd name="T1" fmla="*/ 68 h 160"/>
              <a:gd name="T2" fmla="*/ 214 w 240"/>
              <a:gd name="T3" fmla="*/ 62 h 160"/>
              <a:gd name="T4" fmla="*/ 154 w 240"/>
              <a:gd name="T5" fmla="*/ 0 h 160"/>
              <a:gd name="T6" fmla="*/ 97 w 240"/>
              <a:gd name="T7" fmla="*/ 45 h 160"/>
              <a:gd name="T8" fmla="*/ 77 w 240"/>
              <a:gd name="T9" fmla="*/ 40 h 160"/>
              <a:gd name="T10" fmla="*/ 34 w 240"/>
              <a:gd name="T11" fmla="*/ 84 h 160"/>
              <a:gd name="T12" fmla="*/ 35 w 240"/>
              <a:gd name="T13" fmla="*/ 89 h 160"/>
              <a:gd name="T14" fmla="*/ 34 w 240"/>
              <a:gd name="T15" fmla="*/ 89 h 160"/>
              <a:gd name="T16" fmla="*/ 0 w 240"/>
              <a:gd name="T17" fmla="*/ 125 h 160"/>
              <a:gd name="T18" fmla="*/ 34 w 240"/>
              <a:gd name="T19" fmla="*/ 160 h 160"/>
              <a:gd name="T20" fmla="*/ 193 w 240"/>
              <a:gd name="T21" fmla="*/ 160 h 160"/>
              <a:gd name="T22" fmla="*/ 240 w 240"/>
              <a:gd name="T23" fmla="*/ 111 h 160"/>
              <a:gd name="T24" fmla="*/ 214 w 240"/>
              <a:gd name="T25" fmla="*/ 68 h 160"/>
              <a:gd name="T26" fmla="*/ 193 w 240"/>
              <a:gd name="T27" fmla="*/ 152 h 160"/>
              <a:gd name="T28" fmla="*/ 34 w 240"/>
              <a:gd name="T29" fmla="*/ 152 h 160"/>
              <a:gd name="T30" fmla="*/ 8 w 240"/>
              <a:gd name="T31" fmla="*/ 125 h 160"/>
              <a:gd name="T32" fmla="*/ 34 w 240"/>
              <a:gd name="T33" fmla="*/ 97 h 160"/>
              <a:gd name="T34" fmla="*/ 39 w 240"/>
              <a:gd name="T35" fmla="*/ 98 h 160"/>
              <a:gd name="T36" fmla="*/ 42 w 240"/>
              <a:gd name="T37" fmla="*/ 97 h 160"/>
              <a:gd name="T38" fmla="*/ 43 w 240"/>
              <a:gd name="T39" fmla="*/ 93 h 160"/>
              <a:gd name="T40" fmla="*/ 42 w 240"/>
              <a:gd name="T41" fmla="*/ 84 h 160"/>
              <a:gd name="T42" fmla="*/ 77 w 240"/>
              <a:gd name="T43" fmla="*/ 48 h 160"/>
              <a:gd name="T44" fmla="*/ 97 w 240"/>
              <a:gd name="T45" fmla="*/ 55 h 160"/>
              <a:gd name="T46" fmla="*/ 101 w 240"/>
              <a:gd name="T47" fmla="*/ 55 h 160"/>
              <a:gd name="T48" fmla="*/ 103 w 240"/>
              <a:gd name="T49" fmla="*/ 52 h 160"/>
              <a:gd name="T50" fmla="*/ 154 w 240"/>
              <a:gd name="T51" fmla="*/ 8 h 160"/>
              <a:gd name="T52" fmla="*/ 206 w 240"/>
              <a:gd name="T53" fmla="*/ 62 h 160"/>
              <a:gd name="T54" fmla="*/ 206 w 240"/>
              <a:gd name="T55" fmla="*/ 70 h 160"/>
              <a:gd name="T56" fmla="*/ 208 w 240"/>
              <a:gd name="T57" fmla="*/ 74 h 160"/>
              <a:gd name="T58" fmla="*/ 232 w 240"/>
              <a:gd name="T59" fmla="*/ 111 h 160"/>
              <a:gd name="T60" fmla="*/ 193 w 240"/>
              <a:gd name="T61"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60">
                <a:moveTo>
                  <a:pt x="214" y="68"/>
                </a:moveTo>
                <a:cubicBezTo>
                  <a:pt x="214" y="66"/>
                  <a:pt x="214" y="64"/>
                  <a:pt x="214" y="62"/>
                </a:cubicBezTo>
                <a:cubicBezTo>
                  <a:pt x="214" y="28"/>
                  <a:pt x="188" y="0"/>
                  <a:pt x="154" y="0"/>
                </a:cubicBezTo>
                <a:cubicBezTo>
                  <a:pt x="127" y="0"/>
                  <a:pt x="104" y="19"/>
                  <a:pt x="97" y="45"/>
                </a:cubicBezTo>
                <a:cubicBezTo>
                  <a:pt x="91" y="42"/>
                  <a:pt x="84" y="40"/>
                  <a:pt x="77" y="40"/>
                </a:cubicBezTo>
                <a:cubicBezTo>
                  <a:pt x="53" y="40"/>
                  <a:pt x="34" y="60"/>
                  <a:pt x="34" y="84"/>
                </a:cubicBezTo>
                <a:cubicBezTo>
                  <a:pt x="34" y="86"/>
                  <a:pt x="34" y="88"/>
                  <a:pt x="35" y="89"/>
                </a:cubicBezTo>
                <a:cubicBezTo>
                  <a:pt x="34" y="89"/>
                  <a:pt x="34" y="89"/>
                  <a:pt x="34" y="89"/>
                </a:cubicBezTo>
                <a:cubicBezTo>
                  <a:pt x="15" y="89"/>
                  <a:pt x="0" y="105"/>
                  <a:pt x="0" y="125"/>
                </a:cubicBezTo>
                <a:cubicBezTo>
                  <a:pt x="0" y="144"/>
                  <a:pt x="15" y="160"/>
                  <a:pt x="34" y="160"/>
                </a:cubicBezTo>
                <a:cubicBezTo>
                  <a:pt x="193" y="160"/>
                  <a:pt x="193" y="160"/>
                  <a:pt x="193" y="160"/>
                </a:cubicBezTo>
                <a:cubicBezTo>
                  <a:pt x="219" y="160"/>
                  <a:pt x="240" y="138"/>
                  <a:pt x="240" y="111"/>
                </a:cubicBezTo>
                <a:cubicBezTo>
                  <a:pt x="240" y="92"/>
                  <a:pt x="229" y="76"/>
                  <a:pt x="214" y="68"/>
                </a:cubicBezTo>
                <a:close/>
                <a:moveTo>
                  <a:pt x="193" y="152"/>
                </a:moveTo>
                <a:cubicBezTo>
                  <a:pt x="34" y="152"/>
                  <a:pt x="34" y="152"/>
                  <a:pt x="34" y="152"/>
                </a:cubicBezTo>
                <a:cubicBezTo>
                  <a:pt x="20" y="152"/>
                  <a:pt x="8" y="140"/>
                  <a:pt x="8" y="125"/>
                </a:cubicBezTo>
                <a:cubicBezTo>
                  <a:pt x="8" y="110"/>
                  <a:pt x="20" y="97"/>
                  <a:pt x="34" y="97"/>
                </a:cubicBezTo>
                <a:cubicBezTo>
                  <a:pt x="36" y="97"/>
                  <a:pt x="37" y="98"/>
                  <a:pt x="39" y="98"/>
                </a:cubicBezTo>
                <a:cubicBezTo>
                  <a:pt x="40" y="98"/>
                  <a:pt x="41" y="98"/>
                  <a:pt x="42" y="97"/>
                </a:cubicBezTo>
                <a:cubicBezTo>
                  <a:pt x="43" y="96"/>
                  <a:pt x="44" y="94"/>
                  <a:pt x="43" y="93"/>
                </a:cubicBezTo>
                <a:cubicBezTo>
                  <a:pt x="43" y="90"/>
                  <a:pt x="42" y="87"/>
                  <a:pt x="42" y="84"/>
                </a:cubicBezTo>
                <a:cubicBezTo>
                  <a:pt x="42" y="64"/>
                  <a:pt x="58" y="48"/>
                  <a:pt x="77" y="48"/>
                </a:cubicBezTo>
                <a:cubicBezTo>
                  <a:pt x="85" y="48"/>
                  <a:pt x="91" y="51"/>
                  <a:pt x="97" y="55"/>
                </a:cubicBezTo>
                <a:cubicBezTo>
                  <a:pt x="98" y="56"/>
                  <a:pt x="100" y="56"/>
                  <a:pt x="101" y="55"/>
                </a:cubicBezTo>
                <a:cubicBezTo>
                  <a:pt x="102" y="55"/>
                  <a:pt x="103" y="54"/>
                  <a:pt x="103" y="52"/>
                </a:cubicBezTo>
                <a:cubicBezTo>
                  <a:pt x="108" y="27"/>
                  <a:pt x="129" y="8"/>
                  <a:pt x="154" y="8"/>
                </a:cubicBezTo>
                <a:cubicBezTo>
                  <a:pt x="183" y="8"/>
                  <a:pt x="206" y="32"/>
                  <a:pt x="206" y="62"/>
                </a:cubicBezTo>
                <a:cubicBezTo>
                  <a:pt x="206" y="65"/>
                  <a:pt x="206" y="67"/>
                  <a:pt x="206" y="70"/>
                </a:cubicBezTo>
                <a:cubicBezTo>
                  <a:pt x="205" y="71"/>
                  <a:pt x="206" y="73"/>
                  <a:pt x="208" y="74"/>
                </a:cubicBezTo>
                <a:cubicBezTo>
                  <a:pt x="222" y="80"/>
                  <a:pt x="232" y="94"/>
                  <a:pt x="232" y="111"/>
                </a:cubicBezTo>
                <a:cubicBezTo>
                  <a:pt x="232" y="134"/>
                  <a:pt x="214" y="152"/>
                  <a:pt x="193" y="152"/>
                </a:cubicBezTo>
                <a:close/>
              </a:path>
            </a:pathLst>
          </a:custGeom>
          <a:solidFill>
            <a:schemeClr val="bg2">
              <a:lumMod val="25000"/>
            </a:schemeClr>
          </a:solidFill>
          <a:ln w="15875" cap="rnd">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17">
            <a:extLst>
              <a:ext uri="{FF2B5EF4-FFF2-40B4-BE49-F238E27FC236}">
                <a16:creationId xmlns:a16="http://schemas.microsoft.com/office/drawing/2014/main" id="{982ABA53-E444-4200-B622-E590472E201C}"/>
              </a:ext>
            </a:extLst>
          </p:cNvPr>
          <p:cNvSpPr>
            <a:spLocks noEditPoints="1"/>
          </p:cNvSpPr>
          <p:nvPr/>
        </p:nvSpPr>
        <p:spPr bwMode="auto">
          <a:xfrm>
            <a:off x="567897" y="5114812"/>
            <a:ext cx="1233487" cy="828674"/>
          </a:xfrm>
          <a:custGeom>
            <a:avLst/>
            <a:gdLst>
              <a:gd name="T0" fmla="*/ 214 w 240"/>
              <a:gd name="T1" fmla="*/ 68 h 160"/>
              <a:gd name="T2" fmla="*/ 214 w 240"/>
              <a:gd name="T3" fmla="*/ 62 h 160"/>
              <a:gd name="T4" fmla="*/ 154 w 240"/>
              <a:gd name="T5" fmla="*/ 0 h 160"/>
              <a:gd name="T6" fmla="*/ 97 w 240"/>
              <a:gd name="T7" fmla="*/ 45 h 160"/>
              <a:gd name="T8" fmla="*/ 77 w 240"/>
              <a:gd name="T9" fmla="*/ 40 h 160"/>
              <a:gd name="T10" fmla="*/ 34 w 240"/>
              <a:gd name="T11" fmla="*/ 84 h 160"/>
              <a:gd name="T12" fmla="*/ 35 w 240"/>
              <a:gd name="T13" fmla="*/ 89 h 160"/>
              <a:gd name="T14" fmla="*/ 34 w 240"/>
              <a:gd name="T15" fmla="*/ 89 h 160"/>
              <a:gd name="T16" fmla="*/ 0 w 240"/>
              <a:gd name="T17" fmla="*/ 125 h 160"/>
              <a:gd name="T18" fmla="*/ 34 w 240"/>
              <a:gd name="T19" fmla="*/ 160 h 160"/>
              <a:gd name="T20" fmla="*/ 193 w 240"/>
              <a:gd name="T21" fmla="*/ 160 h 160"/>
              <a:gd name="T22" fmla="*/ 240 w 240"/>
              <a:gd name="T23" fmla="*/ 111 h 160"/>
              <a:gd name="T24" fmla="*/ 214 w 240"/>
              <a:gd name="T25" fmla="*/ 68 h 160"/>
              <a:gd name="T26" fmla="*/ 193 w 240"/>
              <a:gd name="T27" fmla="*/ 152 h 160"/>
              <a:gd name="T28" fmla="*/ 34 w 240"/>
              <a:gd name="T29" fmla="*/ 152 h 160"/>
              <a:gd name="T30" fmla="*/ 8 w 240"/>
              <a:gd name="T31" fmla="*/ 125 h 160"/>
              <a:gd name="T32" fmla="*/ 34 w 240"/>
              <a:gd name="T33" fmla="*/ 97 h 160"/>
              <a:gd name="T34" fmla="*/ 39 w 240"/>
              <a:gd name="T35" fmla="*/ 98 h 160"/>
              <a:gd name="T36" fmla="*/ 42 w 240"/>
              <a:gd name="T37" fmla="*/ 97 h 160"/>
              <a:gd name="T38" fmla="*/ 43 w 240"/>
              <a:gd name="T39" fmla="*/ 93 h 160"/>
              <a:gd name="T40" fmla="*/ 42 w 240"/>
              <a:gd name="T41" fmla="*/ 84 h 160"/>
              <a:gd name="T42" fmla="*/ 77 w 240"/>
              <a:gd name="T43" fmla="*/ 48 h 160"/>
              <a:gd name="T44" fmla="*/ 97 w 240"/>
              <a:gd name="T45" fmla="*/ 55 h 160"/>
              <a:gd name="T46" fmla="*/ 101 w 240"/>
              <a:gd name="T47" fmla="*/ 55 h 160"/>
              <a:gd name="T48" fmla="*/ 103 w 240"/>
              <a:gd name="T49" fmla="*/ 52 h 160"/>
              <a:gd name="T50" fmla="*/ 154 w 240"/>
              <a:gd name="T51" fmla="*/ 8 h 160"/>
              <a:gd name="T52" fmla="*/ 206 w 240"/>
              <a:gd name="T53" fmla="*/ 62 h 160"/>
              <a:gd name="T54" fmla="*/ 206 w 240"/>
              <a:gd name="T55" fmla="*/ 70 h 160"/>
              <a:gd name="T56" fmla="*/ 208 w 240"/>
              <a:gd name="T57" fmla="*/ 74 h 160"/>
              <a:gd name="T58" fmla="*/ 232 w 240"/>
              <a:gd name="T59" fmla="*/ 111 h 160"/>
              <a:gd name="T60" fmla="*/ 193 w 240"/>
              <a:gd name="T61"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60">
                <a:moveTo>
                  <a:pt x="214" y="68"/>
                </a:moveTo>
                <a:cubicBezTo>
                  <a:pt x="214" y="66"/>
                  <a:pt x="214" y="64"/>
                  <a:pt x="214" y="62"/>
                </a:cubicBezTo>
                <a:cubicBezTo>
                  <a:pt x="214" y="28"/>
                  <a:pt x="188" y="0"/>
                  <a:pt x="154" y="0"/>
                </a:cubicBezTo>
                <a:cubicBezTo>
                  <a:pt x="127" y="0"/>
                  <a:pt x="104" y="19"/>
                  <a:pt x="97" y="45"/>
                </a:cubicBezTo>
                <a:cubicBezTo>
                  <a:pt x="91" y="42"/>
                  <a:pt x="84" y="40"/>
                  <a:pt x="77" y="40"/>
                </a:cubicBezTo>
                <a:cubicBezTo>
                  <a:pt x="53" y="40"/>
                  <a:pt x="34" y="60"/>
                  <a:pt x="34" y="84"/>
                </a:cubicBezTo>
                <a:cubicBezTo>
                  <a:pt x="34" y="86"/>
                  <a:pt x="34" y="88"/>
                  <a:pt x="35" y="89"/>
                </a:cubicBezTo>
                <a:cubicBezTo>
                  <a:pt x="34" y="89"/>
                  <a:pt x="34" y="89"/>
                  <a:pt x="34" y="89"/>
                </a:cubicBezTo>
                <a:cubicBezTo>
                  <a:pt x="15" y="89"/>
                  <a:pt x="0" y="105"/>
                  <a:pt x="0" y="125"/>
                </a:cubicBezTo>
                <a:cubicBezTo>
                  <a:pt x="0" y="144"/>
                  <a:pt x="15" y="160"/>
                  <a:pt x="34" y="160"/>
                </a:cubicBezTo>
                <a:cubicBezTo>
                  <a:pt x="193" y="160"/>
                  <a:pt x="193" y="160"/>
                  <a:pt x="193" y="160"/>
                </a:cubicBezTo>
                <a:cubicBezTo>
                  <a:pt x="219" y="160"/>
                  <a:pt x="240" y="138"/>
                  <a:pt x="240" y="111"/>
                </a:cubicBezTo>
                <a:cubicBezTo>
                  <a:pt x="240" y="92"/>
                  <a:pt x="229" y="76"/>
                  <a:pt x="214" y="68"/>
                </a:cubicBezTo>
                <a:close/>
                <a:moveTo>
                  <a:pt x="193" y="152"/>
                </a:moveTo>
                <a:cubicBezTo>
                  <a:pt x="34" y="152"/>
                  <a:pt x="34" y="152"/>
                  <a:pt x="34" y="152"/>
                </a:cubicBezTo>
                <a:cubicBezTo>
                  <a:pt x="20" y="152"/>
                  <a:pt x="8" y="140"/>
                  <a:pt x="8" y="125"/>
                </a:cubicBezTo>
                <a:cubicBezTo>
                  <a:pt x="8" y="110"/>
                  <a:pt x="20" y="97"/>
                  <a:pt x="34" y="97"/>
                </a:cubicBezTo>
                <a:cubicBezTo>
                  <a:pt x="36" y="97"/>
                  <a:pt x="37" y="98"/>
                  <a:pt x="39" y="98"/>
                </a:cubicBezTo>
                <a:cubicBezTo>
                  <a:pt x="40" y="98"/>
                  <a:pt x="41" y="98"/>
                  <a:pt x="42" y="97"/>
                </a:cubicBezTo>
                <a:cubicBezTo>
                  <a:pt x="43" y="96"/>
                  <a:pt x="44" y="94"/>
                  <a:pt x="43" y="93"/>
                </a:cubicBezTo>
                <a:cubicBezTo>
                  <a:pt x="43" y="90"/>
                  <a:pt x="42" y="87"/>
                  <a:pt x="42" y="84"/>
                </a:cubicBezTo>
                <a:cubicBezTo>
                  <a:pt x="42" y="64"/>
                  <a:pt x="58" y="48"/>
                  <a:pt x="77" y="48"/>
                </a:cubicBezTo>
                <a:cubicBezTo>
                  <a:pt x="85" y="48"/>
                  <a:pt x="91" y="51"/>
                  <a:pt x="97" y="55"/>
                </a:cubicBezTo>
                <a:cubicBezTo>
                  <a:pt x="98" y="56"/>
                  <a:pt x="100" y="56"/>
                  <a:pt x="101" y="55"/>
                </a:cubicBezTo>
                <a:cubicBezTo>
                  <a:pt x="102" y="55"/>
                  <a:pt x="103" y="54"/>
                  <a:pt x="103" y="52"/>
                </a:cubicBezTo>
                <a:cubicBezTo>
                  <a:pt x="108" y="27"/>
                  <a:pt x="129" y="8"/>
                  <a:pt x="154" y="8"/>
                </a:cubicBezTo>
                <a:cubicBezTo>
                  <a:pt x="183" y="8"/>
                  <a:pt x="206" y="32"/>
                  <a:pt x="206" y="62"/>
                </a:cubicBezTo>
                <a:cubicBezTo>
                  <a:pt x="206" y="65"/>
                  <a:pt x="206" y="67"/>
                  <a:pt x="206" y="70"/>
                </a:cubicBezTo>
                <a:cubicBezTo>
                  <a:pt x="205" y="71"/>
                  <a:pt x="206" y="73"/>
                  <a:pt x="208" y="74"/>
                </a:cubicBezTo>
                <a:cubicBezTo>
                  <a:pt x="222" y="80"/>
                  <a:pt x="232" y="94"/>
                  <a:pt x="232" y="111"/>
                </a:cubicBezTo>
                <a:cubicBezTo>
                  <a:pt x="232" y="134"/>
                  <a:pt x="214" y="152"/>
                  <a:pt x="193" y="152"/>
                </a:cubicBezTo>
                <a:close/>
              </a:path>
            </a:pathLst>
          </a:custGeom>
          <a:solidFill>
            <a:schemeClr val="bg2">
              <a:lumMod val="25000"/>
            </a:schemeClr>
          </a:solidFill>
          <a:ln w="15875" cap="rnd">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Shape 75">
            <a:extLst>
              <a:ext uri="{FF2B5EF4-FFF2-40B4-BE49-F238E27FC236}">
                <a16:creationId xmlns:a16="http://schemas.microsoft.com/office/drawing/2014/main" id="{11E95346-B64C-482C-8BB7-8FD15A34EC2A}"/>
              </a:ext>
            </a:extLst>
          </p:cNvPr>
          <p:cNvSpPr/>
          <p:nvPr/>
        </p:nvSpPr>
        <p:spPr>
          <a:xfrm flipV="1">
            <a:off x="2514600" y="5289461"/>
            <a:ext cx="1870624" cy="692238"/>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Freeform: Shape 64">
            <a:extLst>
              <a:ext uri="{FF2B5EF4-FFF2-40B4-BE49-F238E27FC236}">
                <a16:creationId xmlns:a16="http://schemas.microsoft.com/office/drawing/2014/main" id="{FE508417-D592-4C1D-A496-FC40E82F0AED}"/>
              </a:ext>
            </a:extLst>
          </p:cNvPr>
          <p:cNvSpPr/>
          <p:nvPr/>
        </p:nvSpPr>
        <p:spPr>
          <a:xfrm>
            <a:off x="3480390" y="2738603"/>
            <a:ext cx="0" cy="327986"/>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F8C0E356-C28A-4EF5-A6C2-A8384D7E131F}"/>
              </a:ext>
            </a:extLst>
          </p:cNvPr>
          <p:cNvSpPr/>
          <p:nvPr/>
        </p:nvSpPr>
        <p:spPr>
          <a:xfrm>
            <a:off x="6092600" y="2738603"/>
            <a:ext cx="0" cy="327986"/>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8BD2CB26-935C-40C6-BCC7-5EEA365BB81D}"/>
              </a:ext>
            </a:extLst>
          </p:cNvPr>
          <p:cNvSpPr/>
          <p:nvPr/>
        </p:nvSpPr>
        <p:spPr>
          <a:xfrm>
            <a:off x="8738801" y="2748263"/>
            <a:ext cx="0" cy="327986"/>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4BA2C0DC-B2C2-44DD-985B-E06A5E070536}"/>
              </a:ext>
            </a:extLst>
          </p:cNvPr>
          <p:cNvSpPr/>
          <p:nvPr/>
        </p:nvSpPr>
        <p:spPr>
          <a:xfrm>
            <a:off x="8738801" y="2077310"/>
            <a:ext cx="0" cy="327986"/>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FFE4FB02-320C-4570-8924-1E1D03F00444}"/>
              </a:ext>
            </a:extLst>
          </p:cNvPr>
          <p:cNvSpPr/>
          <p:nvPr/>
        </p:nvSpPr>
        <p:spPr>
          <a:xfrm>
            <a:off x="6092168" y="2098503"/>
            <a:ext cx="0" cy="327986"/>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A61EADE-9E30-477D-82EE-C71987906312}"/>
              </a:ext>
            </a:extLst>
          </p:cNvPr>
          <p:cNvSpPr/>
          <p:nvPr/>
        </p:nvSpPr>
        <p:spPr>
          <a:xfrm>
            <a:off x="3480388" y="2082298"/>
            <a:ext cx="45719" cy="327986"/>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is-IS" dirty="0"/>
              <a:t>vCPE use case — Amsterdam</a:t>
            </a:r>
            <a:endParaRPr lang="en-US" dirty="0"/>
          </a:p>
        </p:txBody>
      </p:sp>
      <p:sp>
        <p:nvSpPr>
          <p:cNvPr id="81" name="Rectangle 80"/>
          <p:cNvSpPr/>
          <p:nvPr/>
        </p:nvSpPr>
        <p:spPr>
          <a:xfrm>
            <a:off x="10701784" y="4953428"/>
            <a:ext cx="914400" cy="640080"/>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b="1">
                <a:solidFill>
                  <a:schemeClr val="tx2"/>
                </a:solidFill>
              </a:rPr>
              <a:t>Web Server</a:t>
            </a:r>
            <a:endParaRPr lang="is-IS" sz="1200" b="1" dirty="0">
              <a:solidFill>
                <a:schemeClr val="tx2"/>
              </a:solidFill>
            </a:endParaRPr>
          </a:p>
        </p:txBody>
      </p:sp>
      <p:sp>
        <p:nvSpPr>
          <p:cNvPr id="88" name="Rectangle 87"/>
          <p:cNvSpPr/>
          <p:nvPr/>
        </p:nvSpPr>
        <p:spPr>
          <a:xfrm>
            <a:off x="7595801" y="3067196"/>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vDNS + vPDHCP</a:t>
            </a:r>
          </a:p>
        </p:txBody>
      </p:sp>
      <p:sp>
        <p:nvSpPr>
          <p:cNvPr id="109" name="Rectangle 108"/>
          <p:cNvSpPr/>
          <p:nvPr/>
        </p:nvSpPr>
        <p:spPr>
          <a:xfrm>
            <a:off x="10663959" y="565046"/>
            <a:ext cx="964453" cy="2845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900" dirty="0">
                <a:solidFill>
                  <a:schemeClr val="bg1"/>
                </a:solidFill>
              </a:rPr>
              <a:t>Infrastructure</a:t>
            </a:r>
            <a:endParaRPr lang="en-US" sz="900" dirty="0" err="1">
              <a:solidFill>
                <a:schemeClr val="bg1"/>
              </a:solidFill>
            </a:endParaRPr>
          </a:p>
        </p:txBody>
      </p:sp>
      <p:sp>
        <p:nvSpPr>
          <p:cNvPr id="110" name="Rectangle 109"/>
          <p:cNvSpPr/>
          <p:nvPr/>
        </p:nvSpPr>
        <p:spPr>
          <a:xfrm>
            <a:off x="10658452" y="992833"/>
            <a:ext cx="964453" cy="276956"/>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900" dirty="0">
                <a:solidFill>
                  <a:schemeClr val="bg1"/>
                </a:solidFill>
              </a:rPr>
              <a:t>Per Customer</a:t>
            </a:r>
          </a:p>
        </p:txBody>
      </p:sp>
      <p:sp>
        <p:nvSpPr>
          <p:cNvPr id="130" name="TextBox 129"/>
          <p:cNvSpPr txBox="1"/>
          <p:nvPr/>
        </p:nvSpPr>
        <p:spPr>
          <a:xfrm>
            <a:off x="9316824" y="537808"/>
            <a:ext cx="663964" cy="253916"/>
          </a:xfrm>
          <a:prstGeom prst="rect">
            <a:avLst/>
          </a:prstGeom>
          <a:noFill/>
        </p:spPr>
        <p:txBody>
          <a:bodyPr wrap="none" rtlCol="0">
            <a:spAutoFit/>
          </a:bodyPr>
          <a:lstStyle/>
          <a:p>
            <a:r>
              <a:rPr lang="en-US" sz="1000" dirty="0">
                <a:solidFill>
                  <a:srgbClr val="302E45"/>
                </a:solidFill>
              </a:rPr>
              <a:t>Control</a:t>
            </a:r>
          </a:p>
        </p:txBody>
      </p:sp>
      <p:cxnSp>
        <p:nvCxnSpPr>
          <p:cNvPr id="131" name="Straight Connector 130"/>
          <p:cNvCxnSpPr/>
          <p:nvPr/>
        </p:nvCxnSpPr>
        <p:spPr>
          <a:xfrm>
            <a:off x="9402549" y="1268536"/>
            <a:ext cx="111471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9316824" y="1017571"/>
            <a:ext cx="1148071" cy="253916"/>
          </a:xfrm>
          <a:prstGeom prst="rect">
            <a:avLst/>
          </a:prstGeom>
          <a:noFill/>
        </p:spPr>
        <p:txBody>
          <a:bodyPr wrap="none" rtlCol="0">
            <a:spAutoFit/>
          </a:bodyPr>
          <a:lstStyle/>
          <a:p>
            <a:r>
              <a:rPr lang="en-US" sz="1000" dirty="0">
                <a:solidFill>
                  <a:srgbClr val="000000">
                    <a:lumMod val="65000"/>
                    <a:lumOff val="35000"/>
                  </a:srgbClr>
                </a:solidFill>
              </a:rPr>
              <a:t>Data + Control</a:t>
            </a:r>
          </a:p>
        </p:txBody>
      </p:sp>
      <p:sp>
        <p:nvSpPr>
          <p:cNvPr id="58" name="Rectangle 57"/>
          <p:cNvSpPr/>
          <p:nvPr/>
        </p:nvSpPr>
        <p:spPr>
          <a:xfrm>
            <a:off x="1629930" y="5651014"/>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100" dirty="0">
                <a:solidFill>
                  <a:schemeClr val="bg1"/>
                </a:solidFill>
              </a:rPr>
              <a:t>BRG</a:t>
            </a:r>
          </a:p>
          <a:p>
            <a:pPr algn="ctr"/>
            <a:r>
              <a:rPr lang="is-IS" sz="1100" dirty="0">
                <a:solidFill>
                  <a:schemeClr val="bg1"/>
                </a:solidFill>
              </a:rPr>
              <a:t>Emulator 2</a:t>
            </a:r>
          </a:p>
          <a:p>
            <a:pPr algn="ctr"/>
            <a:r>
              <a:rPr lang="is-IS" sz="1100" dirty="0">
                <a:solidFill>
                  <a:schemeClr val="bg1"/>
                </a:solidFill>
              </a:rPr>
              <a:t>(VPP)</a:t>
            </a:r>
            <a:endParaRPr lang="en-US" sz="1100" dirty="0" err="1">
              <a:solidFill>
                <a:schemeClr val="bg1"/>
              </a:solidFill>
            </a:endParaRPr>
          </a:p>
        </p:txBody>
      </p:sp>
      <p:sp>
        <p:nvSpPr>
          <p:cNvPr id="4" name="Rectangle 3"/>
          <p:cNvSpPr/>
          <p:nvPr/>
        </p:nvSpPr>
        <p:spPr>
          <a:xfrm>
            <a:off x="7595801" y="1533050"/>
            <a:ext cx="2286000" cy="5486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SDNC</a:t>
            </a:r>
          </a:p>
        </p:txBody>
      </p:sp>
      <p:sp>
        <p:nvSpPr>
          <p:cNvPr id="114" name="Rectangle 113"/>
          <p:cNvSpPr/>
          <p:nvPr/>
        </p:nvSpPr>
        <p:spPr>
          <a:xfrm>
            <a:off x="4949168" y="1533050"/>
            <a:ext cx="2286000" cy="5486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DMaaP</a:t>
            </a:r>
          </a:p>
        </p:txBody>
      </p:sp>
      <p:sp>
        <p:nvSpPr>
          <p:cNvPr id="115" name="Rectangle 114"/>
          <p:cNvSpPr/>
          <p:nvPr/>
        </p:nvSpPr>
        <p:spPr>
          <a:xfrm>
            <a:off x="2337389" y="1533050"/>
            <a:ext cx="2286000" cy="5486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DCAE</a:t>
            </a:r>
          </a:p>
          <a:p>
            <a:pPr algn="ctr"/>
            <a:r>
              <a:rPr lang="en-US" sz="900" dirty="0">
                <a:solidFill>
                  <a:schemeClr val="bg1"/>
                </a:solidFill>
              </a:rPr>
              <a:t>(Collector)</a:t>
            </a:r>
          </a:p>
        </p:txBody>
      </p:sp>
      <p:sp>
        <p:nvSpPr>
          <p:cNvPr id="13" name="Rectangle 12"/>
          <p:cNvSpPr/>
          <p:nvPr/>
        </p:nvSpPr>
        <p:spPr>
          <a:xfrm>
            <a:off x="2337389" y="2410284"/>
            <a:ext cx="7544412" cy="32831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ONAP OAM Neutron Network</a:t>
            </a:r>
          </a:p>
        </p:txBody>
      </p:sp>
      <p:sp>
        <p:nvSpPr>
          <p:cNvPr id="59" name="Freeform: Shape 58">
            <a:extLst>
              <a:ext uri="{FF2B5EF4-FFF2-40B4-BE49-F238E27FC236}">
                <a16:creationId xmlns:a16="http://schemas.microsoft.com/office/drawing/2014/main" id="{FA21C52C-3220-468F-8067-C5F77DE1A9C7}"/>
              </a:ext>
            </a:extLst>
          </p:cNvPr>
          <p:cNvSpPr/>
          <p:nvPr/>
        </p:nvSpPr>
        <p:spPr>
          <a:xfrm rot="5400000">
            <a:off x="9959482" y="246593"/>
            <a:ext cx="0" cy="1115568"/>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9B831D1B-0B35-46E6-AC35-4A1CF02C2843}"/>
              </a:ext>
            </a:extLst>
          </p:cNvPr>
          <p:cNvSpPr/>
          <p:nvPr/>
        </p:nvSpPr>
        <p:spPr>
          <a:xfrm>
            <a:off x="3499504" y="3625545"/>
            <a:ext cx="1327315" cy="1352111"/>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Freeform: Shape 65">
            <a:extLst>
              <a:ext uri="{FF2B5EF4-FFF2-40B4-BE49-F238E27FC236}">
                <a16:creationId xmlns:a16="http://schemas.microsoft.com/office/drawing/2014/main" id="{FDDC7151-97C7-4343-B87A-C96801360E60}"/>
              </a:ext>
            </a:extLst>
          </p:cNvPr>
          <p:cNvSpPr/>
          <p:nvPr/>
        </p:nvSpPr>
        <p:spPr>
          <a:xfrm flipH="1">
            <a:off x="4883314" y="3629025"/>
            <a:ext cx="1212686" cy="1338571"/>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A8F8137C-CCCE-449A-B48C-F8DE1BC157FF}"/>
              </a:ext>
            </a:extLst>
          </p:cNvPr>
          <p:cNvSpPr/>
          <p:nvPr/>
        </p:nvSpPr>
        <p:spPr>
          <a:xfrm>
            <a:off x="2516445" y="4580088"/>
            <a:ext cx="1862173" cy="709373"/>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7A03059B-5D2F-48C5-8338-E8ED6E37A64E}"/>
              </a:ext>
            </a:extLst>
          </p:cNvPr>
          <p:cNvSpPr/>
          <p:nvPr/>
        </p:nvSpPr>
        <p:spPr>
          <a:xfrm>
            <a:off x="7172333" y="4581525"/>
            <a:ext cx="681029" cy="724672"/>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9" name="Freeform: Shape 78">
            <a:extLst>
              <a:ext uri="{FF2B5EF4-FFF2-40B4-BE49-F238E27FC236}">
                <a16:creationId xmlns:a16="http://schemas.microsoft.com/office/drawing/2014/main" id="{406DD7E9-9852-4D75-B045-27367E284F3A}"/>
              </a:ext>
            </a:extLst>
          </p:cNvPr>
          <p:cNvSpPr/>
          <p:nvPr/>
        </p:nvSpPr>
        <p:spPr>
          <a:xfrm flipV="1">
            <a:off x="7179887" y="5295897"/>
            <a:ext cx="654426" cy="714378"/>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2" name="TextBox 101">
            <a:extLst>
              <a:ext uri="{FF2B5EF4-FFF2-40B4-BE49-F238E27FC236}">
                <a16:creationId xmlns:a16="http://schemas.microsoft.com/office/drawing/2014/main" id="{BBADFD4E-CF54-47F0-B2ED-E8F1C7DC738D}"/>
              </a:ext>
            </a:extLst>
          </p:cNvPr>
          <p:cNvSpPr txBox="1"/>
          <p:nvPr/>
        </p:nvSpPr>
        <p:spPr>
          <a:xfrm>
            <a:off x="739115" y="5452206"/>
            <a:ext cx="943168" cy="461665"/>
          </a:xfrm>
          <a:prstGeom prst="rect">
            <a:avLst/>
          </a:prstGeom>
          <a:noFill/>
        </p:spPr>
        <p:txBody>
          <a:bodyPr wrap="square" rtlCol="0">
            <a:spAutoFit/>
          </a:bodyPr>
          <a:lstStyle/>
          <a:p>
            <a:r>
              <a:rPr lang="en-US" sz="1200" dirty="0">
                <a:solidFill>
                  <a:schemeClr val="tx2"/>
                </a:solidFill>
              </a:rPr>
              <a:t>Home Network 2</a:t>
            </a:r>
          </a:p>
        </p:txBody>
      </p:sp>
      <p:sp>
        <p:nvSpPr>
          <p:cNvPr id="46" name="Oval 45">
            <a:extLst>
              <a:ext uri="{FF2B5EF4-FFF2-40B4-BE49-F238E27FC236}">
                <a16:creationId xmlns:a16="http://schemas.microsoft.com/office/drawing/2014/main" id="{455F7CC5-AFE7-4884-8FD0-6912D50E24A8}"/>
              </a:ext>
            </a:extLst>
          </p:cNvPr>
          <p:cNvSpPr/>
          <p:nvPr/>
        </p:nvSpPr>
        <p:spPr>
          <a:xfrm>
            <a:off x="8992483" y="5114811"/>
            <a:ext cx="581046" cy="5404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8" name="Rectangle 7"/>
          <p:cNvSpPr/>
          <p:nvPr/>
        </p:nvSpPr>
        <p:spPr>
          <a:xfrm>
            <a:off x="4949600" y="3067196"/>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vAAA</a:t>
            </a:r>
          </a:p>
          <a:p>
            <a:pPr algn="ctr"/>
            <a:r>
              <a:rPr lang="is-IS" sz="900" dirty="0">
                <a:solidFill>
                  <a:schemeClr val="bg1"/>
                </a:solidFill>
              </a:rPr>
              <a:t>Authorization, Authentication, Accounting</a:t>
            </a:r>
            <a:endParaRPr lang="en-US" sz="900" dirty="0" err="1">
              <a:solidFill>
                <a:schemeClr val="bg1"/>
              </a:solidFill>
            </a:endParaRPr>
          </a:p>
        </p:txBody>
      </p:sp>
      <p:sp>
        <p:nvSpPr>
          <p:cNvPr id="12" name="Rectangle 11"/>
          <p:cNvSpPr/>
          <p:nvPr/>
        </p:nvSpPr>
        <p:spPr>
          <a:xfrm>
            <a:off x="2337390" y="3067196"/>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vDHCP</a:t>
            </a:r>
          </a:p>
          <a:p>
            <a:pPr algn="ctr"/>
            <a:r>
              <a:rPr lang="is-IS" sz="900" dirty="0">
                <a:solidFill>
                  <a:schemeClr val="bg1"/>
                </a:solidFill>
              </a:rPr>
              <a:t>Dynamic Host Config Protocol</a:t>
            </a:r>
            <a:endParaRPr lang="en-US" sz="900" dirty="0" err="1">
              <a:solidFill>
                <a:schemeClr val="bg1"/>
              </a:solidFill>
            </a:endParaRPr>
          </a:p>
        </p:txBody>
      </p:sp>
      <p:sp>
        <p:nvSpPr>
          <p:cNvPr id="68" name="Rectangle 67"/>
          <p:cNvSpPr/>
          <p:nvPr/>
        </p:nvSpPr>
        <p:spPr>
          <a:xfrm>
            <a:off x="7801474" y="5651014"/>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vG2</a:t>
            </a:r>
          </a:p>
          <a:p>
            <a:pPr algn="ctr"/>
            <a:r>
              <a:rPr lang="is-IS" sz="1200" dirty="0">
                <a:solidFill>
                  <a:schemeClr val="bg1"/>
                </a:solidFill>
              </a:rPr>
              <a:t>(VPP)</a:t>
            </a:r>
          </a:p>
        </p:txBody>
      </p:sp>
      <p:sp>
        <p:nvSpPr>
          <p:cNvPr id="7" name="Rectangle 6"/>
          <p:cNvSpPr/>
          <p:nvPr/>
        </p:nvSpPr>
        <p:spPr>
          <a:xfrm>
            <a:off x="7801474" y="4287832"/>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vG1</a:t>
            </a:r>
          </a:p>
          <a:p>
            <a:pPr algn="ctr"/>
            <a:r>
              <a:rPr lang="is-IS" sz="1200" dirty="0">
                <a:solidFill>
                  <a:schemeClr val="bg1"/>
                </a:solidFill>
              </a:rPr>
              <a:t>(VPP)</a:t>
            </a:r>
          </a:p>
        </p:txBody>
      </p:sp>
      <p:sp>
        <p:nvSpPr>
          <p:cNvPr id="6" name="Rectangle 5"/>
          <p:cNvSpPr/>
          <p:nvPr/>
        </p:nvSpPr>
        <p:spPr>
          <a:xfrm>
            <a:off x="4381968" y="4968118"/>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vBNG</a:t>
            </a:r>
          </a:p>
          <a:p>
            <a:pPr algn="ctr"/>
            <a:endParaRPr lang="is-IS" sz="1200" dirty="0">
              <a:solidFill>
                <a:schemeClr val="bg1"/>
              </a:solidFill>
            </a:endParaRPr>
          </a:p>
          <a:p>
            <a:pPr algn="ctr"/>
            <a:r>
              <a:rPr lang="is-IS" sz="1200" dirty="0">
                <a:solidFill>
                  <a:schemeClr val="bg1"/>
                </a:solidFill>
              </a:rPr>
              <a:t>(VPP)</a:t>
            </a:r>
          </a:p>
        </p:txBody>
      </p:sp>
      <p:grpSp>
        <p:nvGrpSpPr>
          <p:cNvPr id="49" name="Group 48">
            <a:extLst>
              <a:ext uri="{FF2B5EF4-FFF2-40B4-BE49-F238E27FC236}">
                <a16:creationId xmlns:a16="http://schemas.microsoft.com/office/drawing/2014/main" id="{5E8961FE-7A19-4C70-9E9A-E18ECFCB2FD5}"/>
              </a:ext>
            </a:extLst>
          </p:cNvPr>
          <p:cNvGrpSpPr/>
          <p:nvPr/>
        </p:nvGrpSpPr>
        <p:grpSpPr>
          <a:xfrm>
            <a:off x="4379584" y="5244264"/>
            <a:ext cx="934037" cy="90397"/>
            <a:chOff x="4379585" y="5250177"/>
            <a:chExt cx="821324" cy="90397"/>
          </a:xfrm>
        </p:grpSpPr>
        <p:sp>
          <p:nvSpPr>
            <p:cNvPr id="112" name="Rectangle 111">
              <a:extLst>
                <a:ext uri="{FF2B5EF4-FFF2-40B4-BE49-F238E27FC236}">
                  <a16:creationId xmlns:a16="http://schemas.microsoft.com/office/drawing/2014/main" id="{55627B14-9AE7-421E-BC26-8241656B65DD}"/>
                </a:ext>
              </a:extLst>
            </p:cNvPr>
            <p:cNvSpPr/>
            <p:nvPr/>
          </p:nvSpPr>
          <p:spPr>
            <a:xfrm>
              <a:off x="4379587" y="5250177"/>
              <a:ext cx="813816"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19" name="Rectangle 118">
              <a:extLst>
                <a:ext uri="{FF2B5EF4-FFF2-40B4-BE49-F238E27FC236}">
                  <a16:creationId xmlns:a16="http://schemas.microsoft.com/office/drawing/2014/main" id="{8C84E858-9274-4914-943E-CF063334358E}"/>
                </a:ext>
              </a:extLst>
            </p:cNvPr>
            <p:cNvSpPr/>
            <p:nvPr/>
          </p:nvSpPr>
          <p:spPr>
            <a:xfrm flipV="1">
              <a:off x="4379585" y="5294855"/>
              <a:ext cx="821324" cy="45719"/>
            </a:xfrm>
            <a:prstGeom prst="rect">
              <a:avLst/>
            </a:prstGeom>
            <a:solidFill>
              <a:srgbClr val="6E7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17" name="Freeform: Shape 16">
            <a:extLst>
              <a:ext uri="{FF2B5EF4-FFF2-40B4-BE49-F238E27FC236}">
                <a16:creationId xmlns:a16="http://schemas.microsoft.com/office/drawing/2014/main" id="{3AB59D3C-79CF-4A1E-B8F2-DB4CCB8EEC79}"/>
              </a:ext>
            </a:extLst>
          </p:cNvPr>
          <p:cNvSpPr/>
          <p:nvPr/>
        </p:nvSpPr>
        <p:spPr>
          <a:xfrm>
            <a:off x="4366713" y="5289461"/>
            <a:ext cx="1996724" cy="0"/>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3" name="TextBox 42">
            <a:extLst>
              <a:ext uri="{FF2B5EF4-FFF2-40B4-BE49-F238E27FC236}">
                <a16:creationId xmlns:a16="http://schemas.microsoft.com/office/drawing/2014/main" id="{6C3D868E-2834-4416-8623-186E29A60BDA}"/>
              </a:ext>
            </a:extLst>
          </p:cNvPr>
          <p:cNvSpPr txBox="1"/>
          <p:nvPr/>
        </p:nvSpPr>
        <p:spPr>
          <a:xfrm>
            <a:off x="739115" y="4076733"/>
            <a:ext cx="943168" cy="461665"/>
          </a:xfrm>
          <a:prstGeom prst="rect">
            <a:avLst/>
          </a:prstGeom>
          <a:noFill/>
        </p:spPr>
        <p:txBody>
          <a:bodyPr wrap="square" rtlCol="0">
            <a:spAutoFit/>
          </a:bodyPr>
          <a:lstStyle/>
          <a:p>
            <a:r>
              <a:rPr lang="en-US" sz="1200" dirty="0">
                <a:solidFill>
                  <a:schemeClr val="tx2"/>
                </a:solidFill>
              </a:rPr>
              <a:t>Home Network 1</a:t>
            </a:r>
          </a:p>
        </p:txBody>
      </p:sp>
      <p:sp>
        <p:nvSpPr>
          <p:cNvPr id="5" name="Rectangle 4"/>
          <p:cNvSpPr/>
          <p:nvPr/>
        </p:nvSpPr>
        <p:spPr>
          <a:xfrm>
            <a:off x="1629931" y="4287832"/>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100" dirty="0">
                <a:solidFill>
                  <a:schemeClr val="bg1"/>
                </a:solidFill>
              </a:rPr>
              <a:t>BRG</a:t>
            </a:r>
          </a:p>
          <a:p>
            <a:pPr algn="ctr"/>
            <a:r>
              <a:rPr lang="is-IS" sz="1100" dirty="0">
                <a:solidFill>
                  <a:schemeClr val="bg1"/>
                </a:solidFill>
              </a:rPr>
              <a:t>Emulator 1</a:t>
            </a:r>
            <a:br>
              <a:rPr lang="is-IS" sz="1100" dirty="0">
                <a:solidFill>
                  <a:schemeClr val="bg1"/>
                </a:solidFill>
              </a:rPr>
            </a:br>
            <a:r>
              <a:rPr lang="is-IS" sz="1100" dirty="0">
                <a:solidFill>
                  <a:schemeClr val="bg1"/>
                </a:solidFill>
              </a:rPr>
              <a:t>(VPP)</a:t>
            </a:r>
            <a:endParaRPr lang="en-US" sz="1100" dirty="0" err="1">
              <a:solidFill>
                <a:schemeClr val="bg1"/>
              </a:solidFill>
            </a:endParaRPr>
          </a:p>
        </p:txBody>
      </p:sp>
      <p:sp>
        <p:nvSpPr>
          <p:cNvPr id="50" name="Rectangle 49"/>
          <p:cNvSpPr/>
          <p:nvPr/>
        </p:nvSpPr>
        <p:spPr>
          <a:xfrm>
            <a:off x="6261124" y="4968118"/>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vG MUX</a:t>
            </a:r>
          </a:p>
          <a:p>
            <a:pPr algn="ctr"/>
            <a:r>
              <a:rPr lang="is-IS" sz="1200" dirty="0">
                <a:solidFill>
                  <a:schemeClr val="bg1"/>
                </a:solidFill>
              </a:rPr>
              <a:t>(VPP)</a:t>
            </a:r>
          </a:p>
        </p:txBody>
      </p:sp>
      <p:grpSp>
        <p:nvGrpSpPr>
          <p:cNvPr id="123" name="Group 122">
            <a:extLst>
              <a:ext uri="{FF2B5EF4-FFF2-40B4-BE49-F238E27FC236}">
                <a16:creationId xmlns:a16="http://schemas.microsoft.com/office/drawing/2014/main" id="{1312574B-CB9E-4981-8C65-13D1742662E9}"/>
              </a:ext>
            </a:extLst>
          </p:cNvPr>
          <p:cNvGrpSpPr/>
          <p:nvPr/>
        </p:nvGrpSpPr>
        <p:grpSpPr>
          <a:xfrm>
            <a:off x="9010279" y="4720884"/>
            <a:ext cx="1397387" cy="936767"/>
            <a:chOff x="9329736" y="4851566"/>
            <a:chExt cx="1397387" cy="936767"/>
          </a:xfrm>
        </p:grpSpPr>
        <p:sp>
          <p:nvSpPr>
            <p:cNvPr id="124" name="Freeform 9">
              <a:extLst>
                <a:ext uri="{FF2B5EF4-FFF2-40B4-BE49-F238E27FC236}">
                  <a16:creationId xmlns:a16="http://schemas.microsoft.com/office/drawing/2014/main" id="{FDAC8F25-51BE-471D-82A0-7CEE8096B969}"/>
                </a:ext>
              </a:extLst>
            </p:cNvPr>
            <p:cNvSpPr>
              <a:spLocks noEditPoints="1"/>
            </p:cNvSpPr>
            <p:nvPr/>
          </p:nvSpPr>
          <p:spPr bwMode="auto">
            <a:xfrm flipH="1">
              <a:off x="9329736" y="4851566"/>
              <a:ext cx="1397387" cy="936767"/>
            </a:xfrm>
            <a:custGeom>
              <a:avLst/>
              <a:gdLst>
                <a:gd name="T0" fmla="*/ 214 w 240"/>
                <a:gd name="T1" fmla="*/ 68 h 160"/>
                <a:gd name="T2" fmla="*/ 214 w 240"/>
                <a:gd name="T3" fmla="*/ 62 h 160"/>
                <a:gd name="T4" fmla="*/ 154 w 240"/>
                <a:gd name="T5" fmla="*/ 0 h 160"/>
                <a:gd name="T6" fmla="*/ 97 w 240"/>
                <a:gd name="T7" fmla="*/ 45 h 160"/>
                <a:gd name="T8" fmla="*/ 77 w 240"/>
                <a:gd name="T9" fmla="*/ 40 h 160"/>
                <a:gd name="T10" fmla="*/ 34 w 240"/>
                <a:gd name="T11" fmla="*/ 84 h 160"/>
                <a:gd name="T12" fmla="*/ 35 w 240"/>
                <a:gd name="T13" fmla="*/ 89 h 160"/>
                <a:gd name="T14" fmla="*/ 34 w 240"/>
                <a:gd name="T15" fmla="*/ 89 h 160"/>
                <a:gd name="T16" fmla="*/ 0 w 240"/>
                <a:gd name="T17" fmla="*/ 125 h 160"/>
                <a:gd name="T18" fmla="*/ 34 w 240"/>
                <a:gd name="T19" fmla="*/ 160 h 160"/>
                <a:gd name="T20" fmla="*/ 193 w 240"/>
                <a:gd name="T21" fmla="*/ 160 h 160"/>
                <a:gd name="T22" fmla="*/ 240 w 240"/>
                <a:gd name="T23" fmla="*/ 111 h 160"/>
                <a:gd name="T24" fmla="*/ 214 w 240"/>
                <a:gd name="T25" fmla="*/ 68 h 160"/>
                <a:gd name="T26" fmla="*/ 193 w 240"/>
                <a:gd name="T27" fmla="*/ 152 h 160"/>
                <a:gd name="T28" fmla="*/ 34 w 240"/>
                <a:gd name="T29" fmla="*/ 152 h 160"/>
                <a:gd name="T30" fmla="*/ 8 w 240"/>
                <a:gd name="T31" fmla="*/ 125 h 160"/>
                <a:gd name="T32" fmla="*/ 34 w 240"/>
                <a:gd name="T33" fmla="*/ 97 h 160"/>
                <a:gd name="T34" fmla="*/ 39 w 240"/>
                <a:gd name="T35" fmla="*/ 98 h 160"/>
                <a:gd name="T36" fmla="*/ 42 w 240"/>
                <a:gd name="T37" fmla="*/ 97 h 160"/>
                <a:gd name="T38" fmla="*/ 43 w 240"/>
                <a:gd name="T39" fmla="*/ 93 h 160"/>
                <a:gd name="T40" fmla="*/ 42 w 240"/>
                <a:gd name="T41" fmla="*/ 84 h 160"/>
                <a:gd name="T42" fmla="*/ 77 w 240"/>
                <a:gd name="T43" fmla="*/ 48 h 160"/>
                <a:gd name="T44" fmla="*/ 97 w 240"/>
                <a:gd name="T45" fmla="*/ 55 h 160"/>
                <a:gd name="T46" fmla="*/ 101 w 240"/>
                <a:gd name="T47" fmla="*/ 55 h 160"/>
                <a:gd name="T48" fmla="*/ 103 w 240"/>
                <a:gd name="T49" fmla="*/ 52 h 160"/>
                <a:gd name="T50" fmla="*/ 154 w 240"/>
                <a:gd name="T51" fmla="*/ 8 h 160"/>
                <a:gd name="T52" fmla="*/ 206 w 240"/>
                <a:gd name="T53" fmla="*/ 62 h 160"/>
                <a:gd name="T54" fmla="*/ 206 w 240"/>
                <a:gd name="T55" fmla="*/ 70 h 160"/>
                <a:gd name="T56" fmla="*/ 208 w 240"/>
                <a:gd name="T57" fmla="*/ 74 h 160"/>
                <a:gd name="T58" fmla="*/ 232 w 240"/>
                <a:gd name="T59" fmla="*/ 111 h 160"/>
                <a:gd name="T60" fmla="*/ 193 w 240"/>
                <a:gd name="T61"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60">
                  <a:moveTo>
                    <a:pt x="214" y="68"/>
                  </a:moveTo>
                  <a:cubicBezTo>
                    <a:pt x="214" y="66"/>
                    <a:pt x="214" y="64"/>
                    <a:pt x="214" y="62"/>
                  </a:cubicBezTo>
                  <a:cubicBezTo>
                    <a:pt x="214" y="28"/>
                    <a:pt x="188" y="0"/>
                    <a:pt x="154" y="0"/>
                  </a:cubicBezTo>
                  <a:cubicBezTo>
                    <a:pt x="127" y="0"/>
                    <a:pt x="104" y="19"/>
                    <a:pt x="97" y="45"/>
                  </a:cubicBezTo>
                  <a:cubicBezTo>
                    <a:pt x="91" y="42"/>
                    <a:pt x="84" y="40"/>
                    <a:pt x="77" y="40"/>
                  </a:cubicBezTo>
                  <a:cubicBezTo>
                    <a:pt x="53" y="40"/>
                    <a:pt x="34" y="60"/>
                    <a:pt x="34" y="84"/>
                  </a:cubicBezTo>
                  <a:cubicBezTo>
                    <a:pt x="34" y="86"/>
                    <a:pt x="34" y="88"/>
                    <a:pt x="35" y="89"/>
                  </a:cubicBezTo>
                  <a:cubicBezTo>
                    <a:pt x="34" y="89"/>
                    <a:pt x="34" y="89"/>
                    <a:pt x="34" y="89"/>
                  </a:cubicBezTo>
                  <a:cubicBezTo>
                    <a:pt x="15" y="89"/>
                    <a:pt x="0" y="105"/>
                    <a:pt x="0" y="125"/>
                  </a:cubicBezTo>
                  <a:cubicBezTo>
                    <a:pt x="0" y="144"/>
                    <a:pt x="15" y="160"/>
                    <a:pt x="34" y="160"/>
                  </a:cubicBezTo>
                  <a:cubicBezTo>
                    <a:pt x="193" y="160"/>
                    <a:pt x="193" y="160"/>
                    <a:pt x="193" y="160"/>
                  </a:cubicBezTo>
                  <a:cubicBezTo>
                    <a:pt x="219" y="160"/>
                    <a:pt x="240" y="138"/>
                    <a:pt x="240" y="111"/>
                  </a:cubicBezTo>
                  <a:cubicBezTo>
                    <a:pt x="240" y="92"/>
                    <a:pt x="229" y="76"/>
                    <a:pt x="214" y="68"/>
                  </a:cubicBezTo>
                  <a:close/>
                  <a:moveTo>
                    <a:pt x="193" y="152"/>
                  </a:moveTo>
                  <a:cubicBezTo>
                    <a:pt x="34" y="152"/>
                    <a:pt x="34" y="152"/>
                    <a:pt x="34" y="152"/>
                  </a:cubicBezTo>
                  <a:cubicBezTo>
                    <a:pt x="20" y="152"/>
                    <a:pt x="8" y="140"/>
                    <a:pt x="8" y="125"/>
                  </a:cubicBezTo>
                  <a:cubicBezTo>
                    <a:pt x="8" y="110"/>
                    <a:pt x="20" y="97"/>
                    <a:pt x="34" y="97"/>
                  </a:cubicBezTo>
                  <a:cubicBezTo>
                    <a:pt x="36" y="97"/>
                    <a:pt x="37" y="98"/>
                    <a:pt x="39" y="98"/>
                  </a:cubicBezTo>
                  <a:cubicBezTo>
                    <a:pt x="40" y="98"/>
                    <a:pt x="41" y="98"/>
                    <a:pt x="42" y="97"/>
                  </a:cubicBezTo>
                  <a:cubicBezTo>
                    <a:pt x="43" y="96"/>
                    <a:pt x="44" y="94"/>
                    <a:pt x="43" y="93"/>
                  </a:cubicBezTo>
                  <a:cubicBezTo>
                    <a:pt x="43" y="90"/>
                    <a:pt x="42" y="87"/>
                    <a:pt x="42" y="84"/>
                  </a:cubicBezTo>
                  <a:cubicBezTo>
                    <a:pt x="42" y="64"/>
                    <a:pt x="58" y="48"/>
                    <a:pt x="77" y="48"/>
                  </a:cubicBezTo>
                  <a:cubicBezTo>
                    <a:pt x="85" y="48"/>
                    <a:pt x="91" y="51"/>
                    <a:pt x="97" y="55"/>
                  </a:cubicBezTo>
                  <a:cubicBezTo>
                    <a:pt x="98" y="56"/>
                    <a:pt x="100" y="56"/>
                    <a:pt x="101" y="55"/>
                  </a:cubicBezTo>
                  <a:cubicBezTo>
                    <a:pt x="102" y="55"/>
                    <a:pt x="103" y="54"/>
                    <a:pt x="103" y="52"/>
                  </a:cubicBezTo>
                  <a:cubicBezTo>
                    <a:pt x="108" y="27"/>
                    <a:pt x="129" y="8"/>
                    <a:pt x="154" y="8"/>
                  </a:cubicBezTo>
                  <a:cubicBezTo>
                    <a:pt x="183" y="8"/>
                    <a:pt x="206" y="32"/>
                    <a:pt x="206" y="62"/>
                  </a:cubicBezTo>
                  <a:cubicBezTo>
                    <a:pt x="206" y="65"/>
                    <a:pt x="206" y="67"/>
                    <a:pt x="206" y="70"/>
                  </a:cubicBezTo>
                  <a:cubicBezTo>
                    <a:pt x="205" y="71"/>
                    <a:pt x="206" y="73"/>
                    <a:pt x="208" y="74"/>
                  </a:cubicBezTo>
                  <a:cubicBezTo>
                    <a:pt x="222" y="80"/>
                    <a:pt x="232" y="94"/>
                    <a:pt x="232" y="111"/>
                  </a:cubicBezTo>
                  <a:cubicBezTo>
                    <a:pt x="232" y="134"/>
                    <a:pt x="214" y="152"/>
                    <a:pt x="193" y="152"/>
                  </a:cubicBezTo>
                  <a:close/>
                </a:path>
              </a:pathLst>
            </a:custGeom>
            <a:solidFill>
              <a:schemeClr val="bg2">
                <a:lumMod val="25000"/>
              </a:schemeClr>
            </a:solidFill>
            <a:ln w="158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5" name="TextBox 124">
              <a:extLst>
                <a:ext uri="{FF2B5EF4-FFF2-40B4-BE49-F238E27FC236}">
                  <a16:creationId xmlns:a16="http://schemas.microsoft.com/office/drawing/2014/main" id="{49E98371-5874-495C-B259-2A7B79EB2977}"/>
                </a:ext>
              </a:extLst>
            </p:cNvPr>
            <p:cNvSpPr txBox="1"/>
            <p:nvPr/>
          </p:nvSpPr>
          <p:spPr>
            <a:xfrm>
              <a:off x="9506947" y="5152124"/>
              <a:ext cx="1064955"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302E45"/>
                  </a:solidFill>
                  <a:effectLst/>
                  <a:uLnTx/>
                  <a:uFillTx/>
                  <a:latin typeface="Century Gothic" panose="020F0302020204030204"/>
                  <a:ea typeface="+mn-ea"/>
                  <a:cs typeface="+mn-cs"/>
                </a:rPr>
                <a:t>CPE_Public</a:t>
              </a:r>
              <a:r>
                <a:rPr kumimoji="0" lang="en-US" sz="1100" b="0" i="0" u="none" strike="noStrike" kern="1200" cap="none" spc="0" normalizeH="0" baseline="0" noProof="0" dirty="0">
                  <a:ln>
                    <a:noFill/>
                  </a:ln>
                  <a:solidFill>
                    <a:srgbClr val="302E45"/>
                  </a:solidFill>
                  <a:effectLst/>
                  <a:uLnTx/>
                  <a:uFillTx/>
                  <a:latin typeface="Century Gothic" panose="020F0302020204030204"/>
                  <a:ea typeface="+mn-ea"/>
                  <a:cs typeface="+mn-cs"/>
                </a:rPr>
                <a:t> Neutron Network</a:t>
              </a:r>
            </a:p>
          </p:txBody>
        </p:sp>
      </p:grpSp>
    </p:spTree>
    <p:extLst>
      <p:ext uri="{BB962C8B-B14F-4D97-AF65-F5344CB8AC3E}">
        <p14:creationId xmlns:p14="http://schemas.microsoft.com/office/powerpoint/2010/main" val="161713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a:t>vCPE use case VNFs</a:t>
            </a:r>
            <a:endParaRPr lang="en-US" dirty="0"/>
          </a:p>
        </p:txBody>
      </p:sp>
      <p:sp>
        <p:nvSpPr>
          <p:cNvPr id="88" name="Rectangle 87"/>
          <p:cNvSpPr/>
          <p:nvPr/>
        </p:nvSpPr>
        <p:spPr>
          <a:xfrm>
            <a:off x="8269089" y="3145924"/>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vDNS</a:t>
            </a:r>
          </a:p>
        </p:txBody>
      </p:sp>
      <p:sp>
        <p:nvSpPr>
          <p:cNvPr id="109" name="Rectangle 108"/>
          <p:cNvSpPr/>
          <p:nvPr/>
        </p:nvSpPr>
        <p:spPr>
          <a:xfrm>
            <a:off x="10663959" y="565046"/>
            <a:ext cx="964453" cy="2845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900" dirty="0">
                <a:solidFill>
                  <a:schemeClr val="bg1"/>
                </a:solidFill>
              </a:rPr>
              <a:t>Infrastructure</a:t>
            </a:r>
            <a:endParaRPr lang="en-US" sz="900" dirty="0" err="1">
              <a:solidFill>
                <a:schemeClr val="bg1"/>
              </a:solidFill>
            </a:endParaRPr>
          </a:p>
        </p:txBody>
      </p:sp>
      <p:sp>
        <p:nvSpPr>
          <p:cNvPr id="110" name="Rectangle 109"/>
          <p:cNvSpPr/>
          <p:nvPr/>
        </p:nvSpPr>
        <p:spPr>
          <a:xfrm>
            <a:off x="10658452" y="992833"/>
            <a:ext cx="964453" cy="276956"/>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900" dirty="0">
                <a:solidFill>
                  <a:schemeClr val="bg1"/>
                </a:solidFill>
              </a:rPr>
              <a:t>Per Customer</a:t>
            </a:r>
          </a:p>
        </p:txBody>
      </p:sp>
      <p:sp>
        <p:nvSpPr>
          <p:cNvPr id="130" name="TextBox 129"/>
          <p:cNvSpPr txBox="1"/>
          <p:nvPr/>
        </p:nvSpPr>
        <p:spPr>
          <a:xfrm>
            <a:off x="9316824" y="537808"/>
            <a:ext cx="663964" cy="253916"/>
          </a:xfrm>
          <a:prstGeom prst="rect">
            <a:avLst/>
          </a:prstGeom>
          <a:noFill/>
        </p:spPr>
        <p:txBody>
          <a:bodyPr wrap="none" rtlCol="0">
            <a:spAutoFit/>
          </a:bodyPr>
          <a:lstStyle/>
          <a:p>
            <a:r>
              <a:rPr lang="en-US" sz="1000" dirty="0">
                <a:solidFill>
                  <a:srgbClr val="302E45"/>
                </a:solidFill>
              </a:rPr>
              <a:t>Control</a:t>
            </a:r>
          </a:p>
        </p:txBody>
      </p:sp>
      <p:cxnSp>
        <p:nvCxnSpPr>
          <p:cNvPr id="131" name="Straight Connector 130"/>
          <p:cNvCxnSpPr/>
          <p:nvPr/>
        </p:nvCxnSpPr>
        <p:spPr>
          <a:xfrm>
            <a:off x="9402549" y="1268536"/>
            <a:ext cx="111471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9316824" y="1017571"/>
            <a:ext cx="1148071" cy="253916"/>
          </a:xfrm>
          <a:prstGeom prst="rect">
            <a:avLst/>
          </a:prstGeom>
          <a:noFill/>
        </p:spPr>
        <p:txBody>
          <a:bodyPr wrap="none" rtlCol="0">
            <a:spAutoFit/>
          </a:bodyPr>
          <a:lstStyle/>
          <a:p>
            <a:r>
              <a:rPr lang="en-US" sz="1000" dirty="0">
                <a:solidFill>
                  <a:srgbClr val="000000">
                    <a:lumMod val="65000"/>
                    <a:lumOff val="35000"/>
                  </a:srgbClr>
                </a:solidFill>
              </a:rPr>
              <a:t>Data + Control</a:t>
            </a:r>
          </a:p>
        </p:txBody>
      </p:sp>
      <p:sp>
        <p:nvSpPr>
          <p:cNvPr id="59" name="Freeform: Shape 58">
            <a:extLst>
              <a:ext uri="{FF2B5EF4-FFF2-40B4-BE49-F238E27FC236}">
                <a16:creationId xmlns:a16="http://schemas.microsoft.com/office/drawing/2014/main" id="{FA21C52C-3220-468F-8067-C5F77DE1A9C7}"/>
              </a:ext>
            </a:extLst>
          </p:cNvPr>
          <p:cNvSpPr/>
          <p:nvPr/>
        </p:nvSpPr>
        <p:spPr>
          <a:xfrm rot="5400000">
            <a:off x="9959482" y="246593"/>
            <a:ext cx="0" cy="1115568"/>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4954705" y="3145924"/>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vAAA</a:t>
            </a:r>
          </a:p>
          <a:p>
            <a:pPr algn="ctr"/>
            <a:r>
              <a:rPr lang="is-IS" sz="900" dirty="0">
                <a:solidFill>
                  <a:schemeClr val="bg1"/>
                </a:solidFill>
              </a:rPr>
              <a:t>Authorization, Authentication, Accounting</a:t>
            </a:r>
          </a:p>
        </p:txBody>
      </p:sp>
      <p:sp>
        <p:nvSpPr>
          <p:cNvPr id="12" name="Rectangle 11"/>
          <p:cNvSpPr/>
          <p:nvPr/>
        </p:nvSpPr>
        <p:spPr>
          <a:xfrm>
            <a:off x="1640322" y="3145924"/>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vDHCP</a:t>
            </a:r>
          </a:p>
          <a:p>
            <a:pPr algn="ctr"/>
            <a:r>
              <a:rPr lang="is-IS" sz="900" dirty="0">
                <a:solidFill>
                  <a:schemeClr val="bg1"/>
                </a:solidFill>
              </a:rPr>
              <a:t>Dynamic Host Config Protocol</a:t>
            </a:r>
          </a:p>
        </p:txBody>
      </p:sp>
      <p:sp>
        <p:nvSpPr>
          <p:cNvPr id="84" name="TextBox 83">
            <a:extLst>
              <a:ext uri="{FF2B5EF4-FFF2-40B4-BE49-F238E27FC236}">
                <a16:creationId xmlns:a16="http://schemas.microsoft.com/office/drawing/2014/main" id="{D1F02295-ED94-4D18-A86B-D4903E1E3F1E}"/>
              </a:ext>
            </a:extLst>
          </p:cNvPr>
          <p:cNvSpPr txBox="1"/>
          <p:nvPr/>
        </p:nvSpPr>
        <p:spPr>
          <a:xfrm>
            <a:off x="1375314" y="2599249"/>
            <a:ext cx="2824812" cy="538609"/>
          </a:xfrm>
          <a:prstGeom prst="rect">
            <a:avLst/>
          </a:prstGeom>
          <a:noFill/>
        </p:spPr>
        <p:txBody>
          <a:bodyPr wrap="none" rtlCol="0">
            <a:spAutoFit/>
          </a:bodyPr>
          <a:lstStyle/>
          <a:p>
            <a:pPr algn="ctr"/>
            <a:r>
              <a:rPr lang="en-US" b="1" dirty="0">
                <a:solidFill>
                  <a:schemeClr val="tx2"/>
                </a:solidFill>
              </a:rPr>
              <a:t>ISC</a:t>
            </a:r>
          </a:p>
          <a:p>
            <a:pPr algn="ctr"/>
            <a:r>
              <a:rPr lang="en-US" sz="1100" dirty="0">
                <a:solidFill>
                  <a:srgbClr val="6E7CA0"/>
                </a:solidFill>
              </a:rPr>
              <a:t>https://www.isc.org/downloads/dhcp/</a:t>
            </a:r>
          </a:p>
        </p:txBody>
      </p:sp>
      <p:sp>
        <p:nvSpPr>
          <p:cNvPr id="85" name="TextBox 84">
            <a:extLst>
              <a:ext uri="{FF2B5EF4-FFF2-40B4-BE49-F238E27FC236}">
                <a16:creationId xmlns:a16="http://schemas.microsoft.com/office/drawing/2014/main" id="{3B2749BE-AAEA-44B3-8DBC-9EE4CE529058}"/>
              </a:ext>
            </a:extLst>
          </p:cNvPr>
          <p:cNvSpPr txBox="1"/>
          <p:nvPr/>
        </p:nvSpPr>
        <p:spPr>
          <a:xfrm>
            <a:off x="5260643" y="2599249"/>
            <a:ext cx="1678665" cy="538609"/>
          </a:xfrm>
          <a:prstGeom prst="rect">
            <a:avLst/>
          </a:prstGeom>
          <a:noFill/>
        </p:spPr>
        <p:txBody>
          <a:bodyPr wrap="none" rtlCol="0">
            <a:spAutoFit/>
          </a:bodyPr>
          <a:lstStyle/>
          <a:p>
            <a:pPr algn="ctr"/>
            <a:r>
              <a:rPr lang="en-US" b="1" dirty="0" err="1">
                <a:solidFill>
                  <a:schemeClr val="tx2"/>
                </a:solidFill>
              </a:rPr>
              <a:t>FreeRadius</a:t>
            </a:r>
            <a:endParaRPr lang="en-US" b="1" dirty="0">
              <a:solidFill>
                <a:schemeClr val="tx2"/>
              </a:solidFill>
            </a:endParaRPr>
          </a:p>
          <a:p>
            <a:r>
              <a:rPr lang="en-US" sz="1100" dirty="0">
                <a:solidFill>
                  <a:srgbClr val="6E7CA0"/>
                </a:solidFill>
              </a:rPr>
              <a:t>https://freeradius.org/</a:t>
            </a:r>
          </a:p>
        </p:txBody>
      </p:sp>
      <p:sp>
        <p:nvSpPr>
          <p:cNvPr id="86" name="TextBox 85">
            <a:extLst>
              <a:ext uri="{FF2B5EF4-FFF2-40B4-BE49-F238E27FC236}">
                <a16:creationId xmlns:a16="http://schemas.microsoft.com/office/drawing/2014/main" id="{DB12B072-5B3F-4E13-B280-7C3A6A0501BC}"/>
              </a:ext>
            </a:extLst>
          </p:cNvPr>
          <p:cNvSpPr txBox="1"/>
          <p:nvPr/>
        </p:nvSpPr>
        <p:spPr>
          <a:xfrm>
            <a:off x="8035790" y="2599249"/>
            <a:ext cx="2762295" cy="538609"/>
          </a:xfrm>
          <a:prstGeom prst="rect">
            <a:avLst/>
          </a:prstGeom>
          <a:noFill/>
        </p:spPr>
        <p:txBody>
          <a:bodyPr wrap="none" rtlCol="0">
            <a:spAutoFit/>
          </a:bodyPr>
          <a:lstStyle/>
          <a:p>
            <a:pPr algn="ctr"/>
            <a:r>
              <a:rPr lang="en-US" b="1" dirty="0">
                <a:solidFill>
                  <a:schemeClr val="tx2"/>
                </a:solidFill>
              </a:rPr>
              <a:t>BIND</a:t>
            </a:r>
          </a:p>
          <a:p>
            <a:pPr algn="ctr"/>
            <a:r>
              <a:rPr lang="en-US" sz="1100" dirty="0">
                <a:solidFill>
                  <a:srgbClr val="6E7CA0"/>
                </a:solidFill>
              </a:rPr>
              <a:t>https://www.isc.org/downloads/bind/</a:t>
            </a:r>
          </a:p>
        </p:txBody>
      </p:sp>
      <p:sp>
        <p:nvSpPr>
          <p:cNvPr id="81" name="Rectangle 80"/>
          <p:cNvSpPr/>
          <p:nvPr/>
        </p:nvSpPr>
        <p:spPr>
          <a:xfrm>
            <a:off x="9636772" y="4983841"/>
            <a:ext cx="914400" cy="640080"/>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b="1" dirty="0">
                <a:solidFill>
                  <a:schemeClr val="tx2"/>
                </a:solidFill>
              </a:rPr>
              <a:t>Web Server</a:t>
            </a:r>
          </a:p>
        </p:txBody>
      </p:sp>
      <p:sp>
        <p:nvSpPr>
          <p:cNvPr id="90" name="Rectangle 89">
            <a:extLst>
              <a:ext uri="{FF2B5EF4-FFF2-40B4-BE49-F238E27FC236}">
                <a16:creationId xmlns:a16="http://schemas.microsoft.com/office/drawing/2014/main" id="{8AEF3DDC-49A9-4A83-B03A-C195BEECAEB9}"/>
              </a:ext>
            </a:extLst>
          </p:cNvPr>
          <p:cNvSpPr/>
          <p:nvPr/>
        </p:nvSpPr>
        <p:spPr>
          <a:xfrm>
            <a:off x="1068572" y="4759571"/>
            <a:ext cx="7438436" cy="1011052"/>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1" name="Rectangle 90">
            <a:extLst>
              <a:ext uri="{FF2B5EF4-FFF2-40B4-BE49-F238E27FC236}">
                <a16:creationId xmlns:a16="http://schemas.microsoft.com/office/drawing/2014/main" id="{685D0842-2F08-482A-A209-BE89778E348B}"/>
              </a:ext>
            </a:extLst>
          </p:cNvPr>
          <p:cNvSpPr/>
          <p:nvPr/>
        </p:nvSpPr>
        <p:spPr>
          <a:xfrm>
            <a:off x="7412132" y="4945057"/>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vG1</a:t>
            </a:r>
          </a:p>
          <a:p>
            <a:pPr algn="ctr"/>
            <a:r>
              <a:rPr lang="is-IS" sz="1200" dirty="0">
                <a:solidFill>
                  <a:schemeClr val="bg1"/>
                </a:solidFill>
              </a:rPr>
              <a:t>(VPP)</a:t>
            </a:r>
          </a:p>
        </p:txBody>
      </p:sp>
      <p:sp>
        <p:nvSpPr>
          <p:cNvPr id="92" name="Rectangle 91">
            <a:extLst>
              <a:ext uri="{FF2B5EF4-FFF2-40B4-BE49-F238E27FC236}">
                <a16:creationId xmlns:a16="http://schemas.microsoft.com/office/drawing/2014/main" id="{38583594-CB49-4BFD-998A-B2916F51F556}"/>
              </a:ext>
            </a:extLst>
          </p:cNvPr>
          <p:cNvSpPr/>
          <p:nvPr/>
        </p:nvSpPr>
        <p:spPr>
          <a:xfrm>
            <a:off x="3297770" y="494505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vBNG</a:t>
            </a:r>
          </a:p>
          <a:p>
            <a:pPr algn="ctr"/>
            <a:r>
              <a:rPr lang="is-IS" sz="1200" dirty="0">
                <a:solidFill>
                  <a:schemeClr val="bg1"/>
                </a:solidFill>
              </a:rPr>
              <a:t>(VPP)</a:t>
            </a:r>
          </a:p>
        </p:txBody>
      </p:sp>
      <p:sp>
        <p:nvSpPr>
          <p:cNvPr id="93" name="Rectangle 92">
            <a:extLst>
              <a:ext uri="{FF2B5EF4-FFF2-40B4-BE49-F238E27FC236}">
                <a16:creationId xmlns:a16="http://schemas.microsoft.com/office/drawing/2014/main" id="{0DB69BB5-28CB-41FF-9D14-8708087129FA}"/>
              </a:ext>
            </a:extLst>
          </p:cNvPr>
          <p:cNvSpPr/>
          <p:nvPr/>
        </p:nvSpPr>
        <p:spPr>
          <a:xfrm>
            <a:off x="1240589" y="4945057"/>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100" dirty="0">
                <a:solidFill>
                  <a:schemeClr val="bg1"/>
                </a:solidFill>
              </a:rPr>
              <a:t>BRG</a:t>
            </a:r>
          </a:p>
          <a:p>
            <a:pPr algn="ctr"/>
            <a:r>
              <a:rPr lang="is-IS" sz="1100" dirty="0">
                <a:solidFill>
                  <a:schemeClr val="bg1"/>
                </a:solidFill>
              </a:rPr>
              <a:t>Emulator 1</a:t>
            </a:r>
            <a:br>
              <a:rPr lang="is-IS" sz="1100" dirty="0">
                <a:solidFill>
                  <a:schemeClr val="bg1"/>
                </a:solidFill>
              </a:rPr>
            </a:br>
            <a:r>
              <a:rPr lang="is-IS" sz="1100" dirty="0">
                <a:solidFill>
                  <a:schemeClr val="bg1"/>
                </a:solidFill>
              </a:rPr>
              <a:t>(VPP)</a:t>
            </a:r>
            <a:endParaRPr lang="en-US" sz="1100" dirty="0" err="1">
              <a:solidFill>
                <a:schemeClr val="bg1"/>
              </a:solidFill>
            </a:endParaRPr>
          </a:p>
        </p:txBody>
      </p:sp>
      <p:sp>
        <p:nvSpPr>
          <p:cNvPr id="94" name="Rectangle 93">
            <a:extLst>
              <a:ext uri="{FF2B5EF4-FFF2-40B4-BE49-F238E27FC236}">
                <a16:creationId xmlns:a16="http://schemas.microsoft.com/office/drawing/2014/main" id="{1198F631-DF16-453D-BB38-2039FBE94C57}"/>
              </a:ext>
            </a:extLst>
          </p:cNvPr>
          <p:cNvSpPr/>
          <p:nvPr/>
        </p:nvSpPr>
        <p:spPr>
          <a:xfrm>
            <a:off x="5354951" y="494505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200" dirty="0">
                <a:solidFill>
                  <a:schemeClr val="bg1"/>
                </a:solidFill>
              </a:rPr>
              <a:t>vG MUX</a:t>
            </a:r>
          </a:p>
          <a:p>
            <a:pPr algn="ctr"/>
            <a:r>
              <a:rPr lang="is-IS" sz="1200" dirty="0">
                <a:solidFill>
                  <a:schemeClr val="bg1"/>
                </a:solidFill>
              </a:rPr>
              <a:t>(VPP)</a:t>
            </a:r>
          </a:p>
        </p:txBody>
      </p:sp>
      <p:sp>
        <p:nvSpPr>
          <p:cNvPr id="95" name="TextBox 94">
            <a:extLst>
              <a:ext uri="{FF2B5EF4-FFF2-40B4-BE49-F238E27FC236}">
                <a16:creationId xmlns:a16="http://schemas.microsoft.com/office/drawing/2014/main" id="{191C27A6-20C9-4CBD-B0ED-F370AC88976A}"/>
              </a:ext>
            </a:extLst>
          </p:cNvPr>
          <p:cNvSpPr txBox="1"/>
          <p:nvPr/>
        </p:nvSpPr>
        <p:spPr>
          <a:xfrm>
            <a:off x="2054509" y="4208080"/>
            <a:ext cx="5466561" cy="553998"/>
          </a:xfrm>
          <a:prstGeom prst="rect">
            <a:avLst/>
          </a:prstGeom>
          <a:noFill/>
        </p:spPr>
        <p:txBody>
          <a:bodyPr wrap="none" rtlCol="0">
            <a:spAutoFit/>
          </a:bodyPr>
          <a:lstStyle/>
          <a:p>
            <a:pPr algn="ctr"/>
            <a:r>
              <a:rPr lang="en-US" b="1" dirty="0">
                <a:solidFill>
                  <a:schemeClr val="tx2"/>
                </a:solidFill>
              </a:rPr>
              <a:t>Vector Packet Processing (VPP) + modifications</a:t>
            </a:r>
          </a:p>
          <a:p>
            <a:pPr algn="ctr"/>
            <a:r>
              <a:rPr lang="en-US" sz="1100" dirty="0">
                <a:solidFill>
                  <a:srgbClr val="6E7CA0"/>
                </a:solidFill>
              </a:rPr>
              <a:t>https://fd.io/technology/</a:t>
            </a:r>
          </a:p>
        </p:txBody>
      </p:sp>
      <p:sp>
        <p:nvSpPr>
          <p:cNvPr id="96" name="TextBox 95">
            <a:extLst>
              <a:ext uri="{FF2B5EF4-FFF2-40B4-BE49-F238E27FC236}">
                <a16:creationId xmlns:a16="http://schemas.microsoft.com/office/drawing/2014/main" id="{F33C2902-1C1C-4B58-AB71-BDA303656207}"/>
              </a:ext>
            </a:extLst>
          </p:cNvPr>
          <p:cNvSpPr txBox="1"/>
          <p:nvPr/>
        </p:nvSpPr>
        <p:spPr>
          <a:xfrm>
            <a:off x="8785761" y="4590106"/>
            <a:ext cx="2616422" cy="369332"/>
          </a:xfrm>
          <a:prstGeom prst="rect">
            <a:avLst/>
          </a:prstGeom>
          <a:noFill/>
        </p:spPr>
        <p:txBody>
          <a:bodyPr wrap="none" rtlCol="0">
            <a:spAutoFit/>
          </a:bodyPr>
          <a:lstStyle/>
          <a:p>
            <a:pPr algn="ctr"/>
            <a:r>
              <a:rPr lang="en-US" b="1" dirty="0">
                <a:solidFill>
                  <a:schemeClr val="tx2"/>
                </a:solidFill>
              </a:rPr>
              <a:t>Apache Web Server 2</a:t>
            </a:r>
          </a:p>
        </p:txBody>
      </p:sp>
      <p:sp>
        <p:nvSpPr>
          <p:cNvPr id="97" name="Content Placeholder 9">
            <a:extLst>
              <a:ext uri="{FF2B5EF4-FFF2-40B4-BE49-F238E27FC236}">
                <a16:creationId xmlns:a16="http://schemas.microsoft.com/office/drawing/2014/main" id="{4C886E04-D9AB-4D24-97B5-2E3AB65FB006}"/>
              </a:ext>
            </a:extLst>
          </p:cNvPr>
          <p:cNvSpPr txBox="1">
            <a:spLocks/>
          </p:cNvSpPr>
          <p:nvPr/>
        </p:nvSpPr>
        <p:spPr>
          <a:xfrm>
            <a:off x="546521" y="1531109"/>
            <a:ext cx="11096204" cy="726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a:solidFill>
                  <a:schemeClr val="tx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bg1"/>
                </a:solidFill>
              </a:rPr>
              <a:t>All VNFs are open source, no physical components </a:t>
            </a:r>
          </a:p>
          <a:p>
            <a:r>
              <a:rPr lang="en-US" dirty="0">
                <a:solidFill>
                  <a:schemeClr val="bg1"/>
                </a:solidFill>
              </a:rPr>
              <a:t>HEAT templates produced for all VNFs</a:t>
            </a:r>
          </a:p>
        </p:txBody>
      </p:sp>
    </p:spTree>
    <p:extLst>
      <p:ext uri="{BB962C8B-B14F-4D97-AF65-F5344CB8AC3E}">
        <p14:creationId xmlns:p14="http://schemas.microsoft.com/office/powerpoint/2010/main" val="41312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521" y="449302"/>
            <a:ext cx="11091672" cy="553998"/>
          </a:xfrm>
        </p:spPr>
        <p:txBody>
          <a:bodyPr/>
          <a:lstStyle/>
          <a:p>
            <a:r>
              <a:rPr lang="en-US" dirty="0"/>
              <a:t>Service Lifecycle Management</a:t>
            </a:r>
          </a:p>
        </p:txBody>
      </p:sp>
      <p:sp>
        <p:nvSpPr>
          <p:cNvPr id="254" name="Oval 253">
            <a:extLst>
              <a:ext uri="{FF2B5EF4-FFF2-40B4-BE49-F238E27FC236}">
                <a16:creationId xmlns:a16="http://schemas.microsoft.com/office/drawing/2014/main" id="{793AB3E2-CEFC-441F-B2D0-D1265D8638F7}"/>
              </a:ext>
            </a:extLst>
          </p:cNvPr>
          <p:cNvSpPr/>
          <p:nvPr/>
        </p:nvSpPr>
        <p:spPr>
          <a:xfrm>
            <a:off x="6578336" y="2736197"/>
            <a:ext cx="3690525" cy="1636926"/>
          </a:xfrm>
          <a:prstGeom prst="ellipse">
            <a:avLst/>
          </a:prstGeom>
          <a:noFill/>
          <a:ln w="25400" cap="sq" cmpd="sng" algn="ctr">
            <a:solidFill>
              <a:srgbClr val="302E45"/>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sp>
        <p:nvSpPr>
          <p:cNvPr id="255" name="Oval 254">
            <a:extLst>
              <a:ext uri="{FF2B5EF4-FFF2-40B4-BE49-F238E27FC236}">
                <a16:creationId xmlns:a16="http://schemas.microsoft.com/office/drawing/2014/main" id="{62540099-F3BF-4F58-8215-87261527C583}"/>
              </a:ext>
            </a:extLst>
          </p:cNvPr>
          <p:cNvSpPr/>
          <p:nvPr/>
        </p:nvSpPr>
        <p:spPr>
          <a:xfrm>
            <a:off x="2290912" y="2736197"/>
            <a:ext cx="3690525" cy="1636926"/>
          </a:xfrm>
          <a:prstGeom prst="ellipse">
            <a:avLst/>
          </a:prstGeom>
          <a:noFill/>
          <a:ln w="25400" cap="sq" cmpd="sng" algn="ctr">
            <a:solidFill>
              <a:srgbClr val="302E45"/>
            </a:solidFill>
            <a:prstDash val="sysDash"/>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sp>
        <p:nvSpPr>
          <p:cNvPr id="257" name="Rectangle 40">
            <a:extLst>
              <a:ext uri="{FF2B5EF4-FFF2-40B4-BE49-F238E27FC236}">
                <a16:creationId xmlns:a16="http://schemas.microsoft.com/office/drawing/2014/main" id="{8A664372-F928-4936-84DE-17010BC7B1AC}"/>
              </a:ext>
            </a:extLst>
          </p:cNvPr>
          <p:cNvSpPr>
            <a:spLocks/>
          </p:cNvSpPr>
          <p:nvPr/>
        </p:nvSpPr>
        <p:spPr>
          <a:xfrm>
            <a:off x="9754342" y="2648819"/>
            <a:ext cx="1532758" cy="1532759"/>
          </a:xfrm>
          <a:prstGeom prst="ellipse">
            <a:avLst/>
          </a:prstGeom>
          <a:solidFill>
            <a:srgbClr val="FFFFFF"/>
          </a:solidFill>
          <a:ln w="25400" cap="sq" cmpd="sng" algn="ctr">
            <a:solidFill>
              <a:srgbClr val="302E45"/>
            </a:solidFill>
            <a:prstDash val="solid"/>
            <a:miter lim="800000"/>
          </a:ln>
          <a:effectLst/>
        </p:spPr>
        <p:txBody>
          <a:bodyPr rot="0" spcFirstLastPara="0" vertOverflow="overflow" horzOverflow="overflow" vert="horz" wrap="square" lIns="1554075" tIns="0" rIns="0" bIns="0" numCol="1" spcCol="0" rtlCol="0" fromWordArt="0" anchor="ctr" anchorCtr="0" forceAA="0" compatLnSpc="1">
            <a:prstTxWarp prst="textNoShape">
              <a:avLst/>
            </a:prstTxWarp>
            <a:noAutofit/>
          </a:bodyPr>
          <a:lstStyle/>
          <a:p>
            <a:pPr defTabSz="456926">
              <a:lnSpc>
                <a:spcPct val="90000"/>
              </a:lnSpc>
              <a:defRPr/>
            </a:pPr>
            <a:endParaRPr lang="en-US" sz="1600" b="1" kern="0" dirty="0">
              <a:solidFill>
                <a:srgbClr val="4D4E53"/>
              </a:solidFill>
            </a:endParaRPr>
          </a:p>
        </p:txBody>
      </p:sp>
      <p:sp>
        <p:nvSpPr>
          <p:cNvPr id="259" name="Rectangle 40">
            <a:extLst>
              <a:ext uri="{FF2B5EF4-FFF2-40B4-BE49-F238E27FC236}">
                <a16:creationId xmlns:a16="http://schemas.microsoft.com/office/drawing/2014/main" id="{7ABE2CA1-00DB-498B-81DD-8B8A8C2380BD}"/>
              </a:ext>
            </a:extLst>
          </p:cNvPr>
          <p:cNvSpPr>
            <a:spLocks/>
          </p:cNvSpPr>
          <p:nvPr/>
        </p:nvSpPr>
        <p:spPr>
          <a:xfrm>
            <a:off x="9398718" y="3451666"/>
            <a:ext cx="2244007" cy="594643"/>
          </a:xfrm>
          <a:prstGeom prst="rect">
            <a:avLst/>
          </a:prstGeom>
          <a:solidFill>
            <a:srgbClr val="302E45"/>
          </a:solidFill>
          <a:ln w="2540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6926">
              <a:lnSpc>
                <a:spcPct val="90000"/>
              </a:lnSpc>
              <a:defRPr/>
            </a:pPr>
            <a:r>
              <a:rPr lang="en-US" sz="1600" b="1" kern="0" dirty="0">
                <a:solidFill>
                  <a:srgbClr val="FFFFFF"/>
                </a:solidFill>
              </a:rPr>
              <a:t>Real-time </a:t>
            </a:r>
          </a:p>
          <a:p>
            <a:pPr algn="ctr" defTabSz="456926">
              <a:lnSpc>
                <a:spcPct val="90000"/>
              </a:lnSpc>
              <a:defRPr/>
            </a:pPr>
            <a:r>
              <a:rPr lang="en-US" sz="1600" b="1" kern="0" dirty="0">
                <a:solidFill>
                  <a:srgbClr val="FFFFFF"/>
                </a:solidFill>
              </a:rPr>
              <a:t>Operation</a:t>
            </a:r>
          </a:p>
        </p:txBody>
      </p:sp>
      <p:sp>
        <p:nvSpPr>
          <p:cNvPr id="280" name="Rectangle 40">
            <a:extLst>
              <a:ext uri="{FF2B5EF4-FFF2-40B4-BE49-F238E27FC236}">
                <a16:creationId xmlns:a16="http://schemas.microsoft.com/office/drawing/2014/main" id="{7858A55C-DDED-4164-A2DD-0EC2BC646EED}"/>
              </a:ext>
            </a:extLst>
          </p:cNvPr>
          <p:cNvSpPr>
            <a:spLocks/>
          </p:cNvSpPr>
          <p:nvPr/>
        </p:nvSpPr>
        <p:spPr>
          <a:xfrm>
            <a:off x="1074996" y="2648819"/>
            <a:ext cx="1532759" cy="1532759"/>
          </a:xfrm>
          <a:prstGeom prst="ellipse">
            <a:avLst/>
          </a:prstGeom>
          <a:solidFill>
            <a:srgbClr val="FFFFFF"/>
          </a:solidFill>
          <a:ln w="25400" cap="sq" cmpd="sng" algn="ctr">
            <a:solidFill>
              <a:srgbClr val="302E45"/>
            </a:solidFill>
            <a:prstDash val="solid"/>
            <a:miter lim="800000"/>
          </a:ln>
          <a:effectLst/>
        </p:spPr>
        <p:txBody>
          <a:bodyPr rot="0" spcFirstLastPara="0" vertOverflow="overflow" horzOverflow="overflow" vert="horz" wrap="square" lIns="1188410" tIns="0" rIns="0" bIns="0" numCol="1" spcCol="0" rtlCol="0" fromWordArt="0" anchor="ctr" anchorCtr="0" forceAA="0" compatLnSpc="1">
            <a:prstTxWarp prst="textNoShape">
              <a:avLst/>
            </a:prstTxWarp>
            <a:noAutofit/>
          </a:bodyPr>
          <a:lstStyle/>
          <a:p>
            <a:pPr defTabSz="456926">
              <a:lnSpc>
                <a:spcPct val="90000"/>
              </a:lnSpc>
              <a:defRPr/>
            </a:pPr>
            <a:endParaRPr lang="en-US" sz="1600" b="1" kern="0" dirty="0">
              <a:solidFill>
                <a:srgbClr val="4D4E53"/>
              </a:solidFill>
            </a:endParaRPr>
          </a:p>
        </p:txBody>
      </p:sp>
      <p:grpSp>
        <p:nvGrpSpPr>
          <p:cNvPr id="284" name="Group 283">
            <a:extLst>
              <a:ext uri="{FF2B5EF4-FFF2-40B4-BE49-F238E27FC236}">
                <a16:creationId xmlns:a16="http://schemas.microsoft.com/office/drawing/2014/main" id="{90445E98-16EE-4FE8-ACAF-73A6BD704B0A}"/>
              </a:ext>
            </a:extLst>
          </p:cNvPr>
          <p:cNvGrpSpPr/>
          <p:nvPr/>
        </p:nvGrpSpPr>
        <p:grpSpPr>
          <a:xfrm>
            <a:off x="1411982" y="2708633"/>
            <a:ext cx="858786" cy="720367"/>
            <a:chOff x="1919733" y="3483424"/>
            <a:chExt cx="608861" cy="510724"/>
          </a:xfrm>
        </p:grpSpPr>
        <p:sp>
          <p:nvSpPr>
            <p:cNvPr id="285" name="Oval 284">
              <a:extLst>
                <a:ext uri="{FF2B5EF4-FFF2-40B4-BE49-F238E27FC236}">
                  <a16:creationId xmlns:a16="http://schemas.microsoft.com/office/drawing/2014/main" id="{09E939AF-9BE1-4A4C-A1B0-1C68B7826466}"/>
                </a:ext>
              </a:extLst>
            </p:cNvPr>
            <p:cNvSpPr/>
            <p:nvPr/>
          </p:nvSpPr>
          <p:spPr>
            <a:xfrm>
              <a:off x="1919733" y="3528565"/>
              <a:ext cx="608861" cy="419631"/>
            </a:xfrm>
            <a:prstGeom prst="ellipse">
              <a:avLst/>
            </a:prstGeom>
            <a:noFill/>
            <a:ln w="38100" cap="flat" cmpd="sng" algn="ctr">
              <a:solidFill>
                <a:srgbClr val="302E45"/>
              </a:solidFill>
              <a:prstDash val="solid"/>
              <a:tailEnd type="triangle"/>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prstClr val="black"/>
                </a:solidFill>
              </a:endParaRPr>
            </a:p>
          </p:txBody>
        </p:sp>
        <p:grpSp>
          <p:nvGrpSpPr>
            <p:cNvPr id="286" name="Group 285">
              <a:extLst>
                <a:ext uri="{FF2B5EF4-FFF2-40B4-BE49-F238E27FC236}">
                  <a16:creationId xmlns:a16="http://schemas.microsoft.com/office/drawing/2014/main" id="{4C833E42-E377-4E7D-81D6-88354BEC4B38}"/>
                </a:ext>
              </a:extLst>
            </p:cNvPr>
            <p:cNvGrpSpPr/>
            <p:nvPr/>
          </p:nvGrpSpPr>
          <p:grpSpPr>
            <a:xfrm rot="21375302">
              <a:off x="2194424" y="3483424"/>
              <a:ext cx="75072" cy="91440"/>
              <a:chOff x="2194424" y="3500578"/>
              <a:chExt cx="75072" cy="56306"/>
            </a:xfrm>
          </p:grpSpPr>
          <p:sp>
            <p:nvSpPr>
              <p:cNvPr id="290" name="Isosceles Triangle 289">
                <a:extLst>
                  <a:ext uri="{FF2B5EF4-FFF2-40B4-BE49-F238E27FC236}">
                    <a16:creationId xmlns:a16="http://schemas.microsoft.com/office/drawing/2014/main" id="{6D370F46-5F48-42F4-AB12-C9EC9B56B670}"/>
                  </a:ext>
                </a:extLst>
              </p:cNvPr>
              <p:cNvSpPr/>
              <p:nvPr/>
            </p:nvSpPr>
            <p:spPr>
              <a:xfrm rot="5400000">
                <a:off x="2212863" y="3500251"/>
                <a:ext cx="56306" cy="56960"/>
              </a:xfrm>
              <a:prstGeom prst="triangle">
                <a:avLst/>
              </a:prstGeom>
              <a:solidFill>
                <a:srgbClr val="FFFFFF"/>
              </a:solidFill>
              <a:ln w="12700" cap="sq"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sp>
            <p:nvSpPr>
              <p:cNvPr id="291" name="Isosceles Triangle 290">
                <a:extLst>
                  <a:ext uri="{FF2B5EF4-FFF2-40B4-BE49-F238E27FC236}">
                    <a16:creationId xmlns:a16="http://schemas.microsoft.com/office/drawing/2014/main" id="{AEF76679-4B41-4E5D-886F-C12F4D00C5E8}"/>
                  </a:ext>
                </a:extLst>
              </p:cNvPr>
              <p:cNvSpPr/>
              <p:nvPr/>
            </p:nvSpPr>
            <p:spPr>
              <a:xfrm rot="5400000">
                <a:off x="2194751" y="3500251"/>
                <a:ext cx="56306" cy="56960"/>
              </a:xfrm>
              <a:prstGeom prst="triangle">
                <a:avLst/>
              </a:prstGeom>
              <a:solidFill>
                <a:srgbClr val="302E45"/>
              </a:solidFill>
              <a:ln w="12700" cap="sq"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grpSp>
        <p:grpSp>
          <p:nvGrpSpPr>
            <p:cNvPr id="287" name="Group 286">
              <a:extLst>
                <a:ext uri="{FF2B5EF4-FFF2-40B4-BE49-F238E27FC236}">
                  <a16:creationId xmlns:a16="http://schemas.microsoft.com/office/drawing/2014/main" id="{4A471734-F14E-43F9-BCC0-6BF0C8C390B6}"/>
                </a:ext>
              </a:extLst>
            </p:cNvPr>
            <p:cNvGrpSpPr/>
            <p:nvPr/>
          </p:nvGrpSpPr>
          <p:grpSpPr>
            <a:xfrm rot="21379466">
              <a:off x="2170410" y="3902708"/>
              <a:ext cx="76873" cy="91440"/>
              <a:chOff x="2170410" y="3919862"/>
              <a:chExt cx="76873" cy="56306"/>
            </a:xfrm>
          </p:grpSpPr>
          <p:sp>
            <p:nvSpPr>
              <p:cNvPr id="288" name="Isosceles Triangle 287">
                <a:extLst>
                  <a:ext uri="{FF2B5EF4-FFF2-40B4-BE49-F238E27FC236}">
                    <a16:creationId xmlns:a16="http://schemas.microsoft.com/office/drawing/2014/main" id="{27CF8B3E-AB4E-4E6D-92E1-D12D544DBB2F}"/>
                  </a:ext>
                </a:extLst>
              </p:cNvPr>
              <p:cNvSpPr/>
              <p:nvPr/>
            </p:nvSpPr>
            <p:spPr>
              <a:xfrm rot="16200000" flipH="1">
                <a:off x="2170737" y="3919535"/>
                <a:ext cx="56306" cy="56960"/>
              </a:xfrm>
              <a:prstGeom prst="triangle">
                <a:avLst/>
              </a:prstGeom>
              <a:solidFill>
                <a:srgbClr val="FFFFFF"/>
              </a:solidFill>
              <a:ln w="12700" cap="sq"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sp>
            <p:nvSpPr>
              <p:cNvPr id="289" name="Isosceles Triangle 288">
                <a:extLst>
                  <a:ext uri="{FF2B5EF4-FFF2-40B4-BE49-F238E27FC236}">
                    <a16:creationId xmlns:a16="http://schemas.microsoft.com/office/drawing/2014/main" id="{AB325D7D-0C80-42C9-84D9-9C0D7CD0A32D}"/>
                  </a:ext>
                </a:extLst>
              </p:cNvPr>
              <p:cNvSpPr/>
              <p:nvPr/>
            </p:nvSpPr>
            <p:spPr>
              <a:xfrm rot="16200000" flipH="1">
                <a:off x="2190650" y="3919535"/>
                <a:ext cx="56306" cy="56960"/>
              </a:xfrm>
              <a:prstGeom prst="triangle">
                <a:avLst/>
              </a:prstGeom>
              <a:solidFill>
                <a:srgbClr val="302E45"/>
              </a:solidFill>
              <a:ln w="12700" cap="sq"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grpSp>
      </p:grpSp>
      <p:sp>
        <p:nvSpPr>
          <p:cNvPr id="282" name="Rectangle 40">
            <a:extLst>
              <a:ext uri="{FF2B5EF4-FFF2-40B4-BE49-F238E27FC236}">
                <a16:creationId xmlns:a16="http://schemas.microsoft.com/office/drawing/2014/main" id="{21E720BF-BE15-4E6A-8D5C-96D76F8F58A7}"/>
              </a:ext>
            </a:extLst>
          </p:cNvPr>
          <p:cNvSpPr>
            <a:spLocks/>
          </p:cNvSpPr>
          <p:nvPr/>
        </p:nvSpPr>
        <p:spPr>
          <a:xfrm>
            <a:off x="547688" y="3451666"/>
            <a:ext cx="2587376" cy="594643"/>
          </a:xfrm>
          <a:prstGeom prst="rect">
            <a:avLst/>
          </a:prstGeom>
          <a:solidFill>
            <a:srgbClr val="302E45"/>
          </a:solidFill>
          <a:ln w="2540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6926">
              <a:lnSpc>
                <a:spcPct val="90000"/>
              </a:lnSpc>
              <a:defRPr/>
            </a:pPr>
            <a:r>
              <a:rPr lang="en-US" sz="1600" b="1" kern="0" dirty="0">
                <a:solidFill>
                  <a:srgbClr val="FFFFFF"/>
                </a:solidFill>
              </a:rPr>
              <a:t>Design—Onboarding</a:t>
            </a:r>
          </a:p>
        </p:txBody>
      </p:sp>
      <p:sp>
        <p:nvSpPr>
          <p:cNvPr id="298" name="Rectangle 40">
            <a:extLst>
              <a:ext uri="{FF2B5EF4-FFF2-40B4-BE49-F238E27FC236}">
                <a16:creationId xmlns:a16="http://schemas.microsoft.com/office/drawing/2014/main" id="{77CBF371-B6D4-4AE6-BE8C-CDCB5604F98E}"/>
              </a:ext>
            </a:extLst>
          </p:cNvPr>
          <p:cNvSpPr>
            <a:spLocks/>
          </p:cNvSpPr>
          <p:nvPr/>
        </p:nvSpPr>
        <p:spPr>
          <a:xfrm>
            <a:off x="5511766" y="2648819"/>
            <a:ext cx="1532759" cy="1532759"/>
          </a:xfrm>
          <a:prstGeom prst="ellipse">
            <a:avLst/>
          </a:prstGeom>
          <a:solidFill>
            <a:srgbClr val="FFFFFF"/>
          </a:solidFill>
          <a:ln w="25400" cap="sq" cmpd="sng" algn="ctr">
            <a:solidFill>
              <a:srgbClr val="302E45"/>
            </a:solidFill>
            <a:prstDash val="solid"/>
            <a:miter lim="800000"/>
          </a:ln>
          <a:effectLst/>
        </p:spPr>
        <p:txBody>
          <a:bodyPr rot="0" spcFirstLastPara="0" vertOverflow="overflow" horzOverflow="overflow" vert="horz" wrap="square" lIns="1188410" tIns="0" rIns="0" bIns="0" numCol="1" spcCol="0" rtlCol="0" fromWordArt="0" anchor="ctr" anchorCtr="0" forceAA="0" compatLnSpc="1">
            <a:prstTxWarp prst="textNoShape">
              <a:avLst/>
            </a:prstTxWarp>
            <a:noAutofit/>
          </a:bodyPr>
          <a:lstStyle/>
          <a:p>
            <a:pPr defTabSz="456926">
              <a:lnSpc>
                <a:spcPct val="90000"/>
              </a:lnSpc>
              <a:defRPr/>
            </a:pPr>
            <a:endParaRPr lang="en-US" sz="1600" b="1" kern="0" dirty="0">
              <a:solidFill>
                <a:srgbClr val="4D4E53"/>
              </a:solidFill>
            </a:endParaRPr>
          </a:p>
        </p:txBody>
      </p:sp>
      <p:grpSp>
        <p:nvGrpSpPr>
          <p:cNvPr id="302" name="Group 301">
            <a:extLst>
              <a:ext uri="{FF2B5EF4-FFF2-40B4-BE49-F238E27FC236}">
                <a16:creationId xmlns:a16="http://schemas.microsoft.com/office/drawing/2014/main" id="{42E7F0C1-2982-431D-8581-C828B312DEF7}"/>
              </a:ext>
            </a:extLst>
          </p:cNvPr>
          <p:cNvGrpSpPr/>
          <p:nvPr/>
        </p:nvGrpSpPr>
        <p:grpSpPr>
          <a:xfrm>
            <a:off x="5836920" y="2708633"/>
            <a:ext cx="887544" cy="720367"/>
            <a:chOff x="6620318" y="2543250"/>
            <a:chExt cx="1268565" cy="1029625"/>
          </a:xfrm>
        </p:grpSpPr>
        <p:sp>
          <p:nvSpPr>
            <p:cNvPr id="303" name="Oval 302">
              <a:extLst>
                <a:ext uri="{FF2B5EF4-FFF2-40B4-BE49-F238E27FC236}">
                  <a16:creationId xmlns:a16="http://schemas.microsoft.com/office/drawing/2014/main" id="{2B066344-8AEE-4DF9-A22B-95B8A8E89AA8}"/>
                </a:ext>
              </a:extLst>
            </p:cNvPr>
            <p:cNvSpPr/>
            <p:nvPr/>
          </p:nvSpPr>
          <p:spPr>
            <a:xfrm>
              <a:off x="6620318" y="2632010"/>
              <a:ext cx="1268565" cy="853093"/>
            </a:xfrm>
            <a:prstGeom prst="ellipse">
              <a:avLst/>
            </a:prstGeom>
            <a:noFill/>
            <a:ln w="38100" cap="flat" cmpd="sng" algn="ctr">
              <a:solidFill>
                <a:srgbClr val="302E45"/>
              </a:solidFill>
              <a:prstDash val="sysDot"/>
              <a:tailEnd type="triangle"/>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prstClr val="black"/>
                </a:solidFill>
              </a:endParaRPr>
            </a:p>
          </p:txBody>
        </p:sp>
        <p:sp>
          <p:nvSpPr>
            <p:cNvPr id="304" name="Isosceles Triangle 303">
              <a:extLst>
                <a:ext uri="{FF2B5EF4-FFF2-40B4-BE49-F238E27FC236}">
                  <a16:creationId xmlns:a16="http://schemas.microsoft.com/office/drawing/2014/main" id="{8C2738BA-7E22-42BE-B88D-7B9D942108E6}"/>
                </a:ext>
              </a:extLst>
            </p:cNvPr>
            <p:cNvSpPr/>
            <p:nvPr/>
          </p:nvSpPr>
          <p:spPr>
            <a:xfrm rot="5139113">
              <a:off x="7141022" y="2576669"/>
              <a:ext cx="182637" cy="115799"/>
            </a:xfrm>
            <a:prstGeom prst="triangle">
              <a:avLst/>
            </a:prstGeom>
            <a:solidFill>
              <a:srgbClr val="302E45"/>
            </a:solidFill>
            <a:ln w="12700" cap="sq"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sp>
          <p:nvSpPr>
            <p:cNvPr id="305" name="Isosceles Triangle 304">
              <a:extLst>
                <a:ext uri="{FF2B5EF4-FFF2-40B4-BE49-F238E27FC236}">
                  <a16:creationId xmlns:a16="http://schemas.microsoft.com/office/drawing/2014/main" id="{C9771975-B975-49CD-B7DE-BEC2D9DB4F55}"/>
                </a:ext>
              </a:extLst>
            </p:cNvPr>
            <p:cNvSpPr/>
            <p:nvPr/>
          </p:nvSpPr>
          <p:spPr>
            <a:xfrm rot="15981489" flipH="1">
              <a:off x="7191447" y="3423657"/>
              <a:ext cx="182637" cy="115799"/>
            </a:xfrm>
            <a:prstGeom prst="triangle">
              <a:avLst/>
            </a:prstGeom>
            <a:solidFill>
              <a:srgbClr val="302E45"/>
            </a:solidFill>
            <a:ln w="12700" cap="sq"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grpSp>
      <p:sp>
        <p:nvSpPr>
          <p:cNvPr id="300" name="Rectangle 40">
            <a:extLst>
              <a:ext uri="{FF2B5EF4-FFF2-40B4-BE49-F238E27FC236}">
                <a16:creationId xmlns:a16="http://schemas.microsoft.com/office/drawing/2014/main" id="{A8174247-2824-48F2-9F4B-4625EED254BE}"/>
              </a:ext>
            </a:extLst>
          </p:cNvPr>
          <p:cNvSpPr>
            <a:spLocks/>
          </p:cNvSpPr>
          <p:nvPr/>
        </p:nvSpPr>
        <p:spPr>
          <a:xfrm>
            <a:off x="5007574" y="3451666"/>
            <a:ext cx="2541144" cy="594643"/>
          </a:xfrm>
          <a:prstGeom prst="rect">
            <a:avLst/>
          </a:prstGeom>
          <a:solidFill>
            <a:srgbClr val="302E45"/>
          </a:solidFill>
          <a:ln w="2540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6926">
              <a:lnSpc>
                <a:spcPct val="90000"/>
              </a:lnSpc>
              <a:defRPr/>
            </a:pPr>
            <a:r>
              <a:rPr lang="en-US" sz="1600" b="1" kern="0" dirty="0">
                <a:solidFill>
                  <a:srgbClr val="FFFFFF"/>
                </a:solidFill>
              </a:rPr>
              <a:t>Continuous </a:t>
            </a:r>
            <a:br>
              <a:rPr lang="en-US" sz="1600" b="1" kern="0" dirty="0">
                <a:solidFill>
                  <a:srgbClr val="FFFFFF"/>
                </a:solidFill>
              </a:rPr>
            </a:br>
            <a:r>
              <a:rPr lang="en-US" sz="1600" b="1" kern="0" dirty="0">
                <a:solidFill>
                  <a:srgbClr val="FFFFFF"/>
                </a:solidFill>
              </a:rPr>
              <a:t>Real-time Fulfilment</a:t>
            </a:r>
          </a:p>
        </p:txBody>
      </p:sp>
      <p:sp>
        <p:nvSpPr>
          <p:cNvPr id="314" name="Rectangle 313">
            <a:extLst>
              <a:ext uri="{FF2B5EF4-FFF2-40B4-BE49-F238E27FC236}">
                <a16:creationId xmlns:a16="http://schemas.microsoft.com/office/drawing/2014/main" id="{9C5EADCB-B9A4-40E1-8DD3-05555BE07B66}"/>
              </a:ext>
            </a:extLst>
          </p:cNvPr>
          <p:cNvSpPr/>
          <p:nvPr/>
        </p:nvSpPr>
        <p:spPr>
          <a:xfrm>
            <a:off x="3864916" y="2437305"/>
            <a:ext cx="589874" cy="619633"/>
          </a:xfrm>
          <a:prstGeom prst="rect">
            <a:avLst/>
          </a:prstGeom>
          <a:noFill/>
          <a:ln w="12700" cap="sq"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grpSp>
        <p:nvGrpSpPr>
          <p:cNvPr id="315" name="Group 314">
            <a:extLst>
              <a:ext uri="{FF2B5EF4-FFF2-40B4-BE49-F238E27FC236}">
                <a16:creationId xmlns:a16="http://schemas.microsoft.com/office/drawing/2014/main" id="{4DAD5A06-4BCB-4FBF-BB8C-868A7AAFF719}"/>
              </a:ext>
            </a:extLst>
          </p:cNvPr>
          <p:cNvGrpSpPr/>
          <p:nvPr/>
        </p:nvGrpSpPr>
        <p:grpSpPr>
          <a:xfrm>
            <a:off x="7715926" y="4142972"/>
            <a:ext cx="1513518" cy="677258"/>
            <a:chOff x="9852695" y="4625623"/>
            <a:chExt cx="1354383" cy="606049"/>
          </a:xfrm>
        </p:grpSpPr>
        <p:sp>
          <p:nvSpPr>
            <p:cNvPr id="316" name="Freeform 128">
              <a:extLst>
                <a:ext uri="{FF2B5EF4-FFF2-40B4-BE49-F238E27FC236}">
                  <a16:creationId xmlns:a16="http://schemas.microsoft.com/office/drawing/2014/main" id="{EFFA64D9-C993-4BA8-871F-048A141AFF4D}"/>
                </a:ext>
              </a:extLst>
            </p:cNvPr>
            <p:cNvSpPr>
              <a:spLocks noChangeAspect="1"/>
            </p:cNvSpPr>
            <p:nvPr/>
          </p:nvSpPr>
          <p:spPr bwMode="white">
            <a:xfrm flipH="1">
              <a:off x="10239154" y="4625623"/>
              <a:ext cx="588921" cy="34326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9050">
              <a:solidFill>
                <a:srgbClr val="FDB515"/>
              </a:solidFill>
              <a:miter lim="800000"/>
            </a:ln>
            <a:extLst/>
          </p:spPr>
          <p:txBody>
            <a:bodyPr vert="horz" wrap="square" lIns="68544" tIns="34272" rIns="68544" bIns="34272" numCol="1" anchor="t" anchorCtr="0" compatLnSpc="1">
              <a:prstTxWarp prst="textNoShape">
                <a:avLst/>
              </a:prstTxWarp>
            </a:bodyPr>
            <a:lstStyle/>
            <a:p>
              <a:pPr algn="ctr" defTabSz="685337">
                <a:defRPr/>
              </a:pPr>
              <a:endParaRPr lang="en-US" sz="1400" kern="0" dirty="0">
                <a:solidFill>
                  <a:srgbClr val="FFFFFF"/>
                </a:solidFill>
              </a:endParaRPr>
            </a:p>
          </p:txBody>
        </p:sp>
        <p:sp>
          <p:nvSpPr>
            <p:cNvPr id="317" name="TextBox 316">
              <a:extLst>
                <a:ext uri="{FF2B5EF4-FFF2-40B4-BE49-F238E27FC236}">
                  <a16:creationId xmlns:a16="http://schemas.microsoft.com/office/drawing/2014/main" id="{B67BF5BF-0012-4DF8-B03C-A87F307F0278}"/>
                </a:ext>
              </a:extLst>
            </p:cNvPr>
            <p:cNvSpPr txBox="1"/>
            <p:nvPr/>
          </p:nvSpPr>
          <p:spPr>
            <a:xfrm>
              <a:off x="9852695" y="5018913"/>
              <a:ext cx="1354383" cy="212759"/>
            </a:xfrm>
            <a:prstGeom prst="rect">
              <a:avLst/>
            </a:prstGeom>
            <a:noFill/>
          </p:spPr>
          <p:txBody>
            <a:bodyPr wrap="square" rtlCol="0">
              <a:spAutoFit/>
            </a:bodyPr>
            <a:lstStyle/>
            <a:p>
              <a:pPr algn="ctr" defTabSz="456926">
                <a:lnSpc>
                  <a:spcPct val="90000"/>
                </a:lnSpc>
                <a:defRPr/>
              </a:pPr>
              <a:r>
                <a:rPr lang="en-US" sz="1050" b="1" kern="0" dirty="0">
                  <a:gradFill>
                    <a:gsLst>
                      <a:gs pos="0">
                        <a:srgbClr val="838383"/>
                      </a:gs>
                      <a:gs pos="100000">
                        <a:srgbClr val="838383"/>
                      </a:gs>
                    </a:gsLst>
                  </a:gradFill>
                </a:rPr>
                <a:t>Hybrid Cloud </a:t>
              </a:r>
            </a:p>
          </p:txBody>
        </p:sp>
      </p:grpSp>
      <p:sp>
        <p:nvSpPr>
          <p:cNvPr id="318" name="Isosceles Triangle 317">
            <a:extLst>
              <a:ext uri="{FF2B5EF4-FFF2-40B4-BE49-F238E27FC236}">
                <a16:creationId xmlns:a16="http://schemas.microsoft.com/office/drawing/2014/main" id="{E4DB873B-ABD7-413A-A821-886DCDA81DB7}"/>
              </a:ext>
            </a:extLst>
          </p:cNvPr>
          <p:cNvSpPr/>
          <p:nvPr/>
        </p:nvSpPr>
        <p:spPr>
          <a:xfrm rot="5400000">
            <a:off x="8198634" y="2602618"/>
            <a:ext cx="317532" cy="273734"/>
          </a:xfrm>
          <a:prstGeom prst="triangle">
            <a:avLst/>
          </a:prstGeom>
          <a:solidFill>
            <a:srgbClr val="302E45"/>
          </a:solidFill>
          <a:ln w="12700" cap="sq"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sp>
        <p:nvSpPr>
          <p:cNvPr id="319" name="Isosceles Triangle 318">
            <a:extLst>
              <a:ext uri="{FF2B5EF4-FFF2-40B4-BE49-F238E27FC236}">
                <a16:creationId xmlns:a16="http://schemas.microsoft.com/office/drawing/2014/main" id="{28CE8734-25CA-438A-B252-5559F95FDF7B}"/>
              </a:ext>
            </a:extLst>
          </p:cNvPr>
          <p:cNvSpPr/>
          <p:nvPr/>
        </p:nvSpPr>
        <p:spPr>
          <a:xfrm rot="8104064">
            <a:off x="9134220" y="4177643"/>
            <a:ext cx="317532" cy="273734"/>
          </a:xfrm>
          <a:prstGeom prst="triangle">
            <a:avLst/>
          </a:prstGeom>
          <a:solidFill>
            <a:srgbClr val="302E45"/>
          </a:solidFill>
          <a:ln w="12700" cap="sq"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grpSp>
        <p:nvGrpSpPr>
          <p:cNvPr id="320" name="Group 319">
            <a:extLst>
              <a:ext uri="{FF2B5EF4-FFF2-40B4-BE49-F238E27FC236}">
                <a16:creationId xmlns:a16="http://schemas.microsoft.com/office/drawing/2014/main" id="{002F75A6-011C-45AE-96AA-59700F558171}"/>
              </a:ext>
            </a:extLst>
          </p:cNvPr>
          <p:cNvGrpSpPr/>
          <p:nvPr/>
        </p:nvGrpSpPr>
        <p:grpSpPr>
          <a:xfrm>
            <a:off x="3186605" y="2177755"/>
            <a:ext cx="1926092" cy="770096"/>
            <a:chOff x="2784790" y="2575594"/>
            <a:chExt cx="1723578" cy="689125"/>
          </a:xfrm>
        </p:grpSpPr>
        <p:grpSp>
          <p:nvGrpSpPr>
            <p:cNvPr id="321" name="Group 320">
              <a:extLst>
                <a:ext uri="{FF2B5EF4-FFF2-40B4-BE49-F238E27FC236}">
                  <a16:creationId xmlns:a16="http://schemas.microsoft.com/office/drawing/2014/main" id="{1688EFCF-1F26-4B47-AA99-A9CB751CA24C}"/>
                </a:ext>
              </a:extLst>
            </p:cNvPr>
            <p:cNvGrpSpPr/>
            <p:nvPr/>
          </p:nvGrpSpPr>
          <p:grpSpPr>
            <a:xfrm>
              <a:off x="3468303" y="2853577"/>
              <a:ext cx="360333" cy="411142"/>
              <a:chOff x="-2359025" y="1458934"/>
              <a:chExt cx="2322512" cy="2400279"/>
            </a:xfrm>
            <a:solidFill>
              <a:srgbClr val="AFAFAF">
                <a:lumMod val="75000"/>
              </a:srgbClr>
            </a:solidFill>
          </p:grpSpPr>
          <p:sp>
            <p:nvSpPr>
              <p:cNvPr id="323" name="Freeform 11">
                <a:extLst>
                  <a:ext uri="{FF2B5EF4-FFF2-40B4-BE49-F238E27FC236}">
                    <a16:creationId xmlns:a16="http://schemas.microsoft.com/office/drawing/2014/main" id="{B480480E-F219-44F1-AD81-3BAEEC8F2D48}"/>
                  </a:ext>
                </a:extLst>
              </p:cNvPr>
              <p:cNvSpPr>
                <a:spLocks/>
              </p:cNvSpPr>
              <p:nvPr/>
            </p:nvSpPr>
            <p:spPr bwMode="auto">
              <a:xfrm>
                <a:off x="-2359025" y="3090863"/>
                <a:ext cx="2322512" cy="768350"/>
              </a:xfrm>
              <a:custGeom>
                <a:avLst/>
                <a:gdLst>
                  <a:gd name="T0" fmla="*/ 0 w 616"/>
                  <a:gd name="T1" fmla="*/ 0 h 204"/>
                  <a:gd name="T2" fmla="*/ 0 w 616"/>
                  <a:gd name="T3" fmla="*/ 131 h 204"/>
                  <a:gd name="T4" fmla="*/ 308 w 616"/>
                  <a:gd name="T5" fmla="*/ 204 h 204"/>
                  <a:gd name="T6" fmla="*/ 616 w 616"/>
                  <a:gd name="T7" fmla="*/ 131 h 204"/>
                  <a:gd name="T8" fmla="*/ 616 w 616"/>
                  <a:gd name="T9" fmla="*/ 0 h 204"/>
                  <a:gd name="T10" fmla="*/ 308 w 616"/>
                  <a:gd name="T11" fmla="*/ 58 h 204"/>
                  <a:gd name="T12" fmla="*/ 0 w 61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616" h="204">
                    <a:moveTo>
                      <a:pt x="0" y="0"/>
                    </a:moveTo>
                    <a:cubicBezTo>
                      <a:pt x="0" y="131"/>
                      <a:pt x="0" y="131"/>
                      <a:pt x="0" y="131"/>
                    </a:cubicBezTo>
                    <a:cubicBezTo>
                      <a:pt x="0" y="161"/>
                      <a:pt x="117" y="204"/>
                      <a:pt x="308" y="204"/>
                    </a:cubicBezTo>
                    <a:cubicBezTo>
                      <a:pt x="499" y="204"/>
                      <a:pt x="616" y="161"/>
                      <a:pt x="616" y="131"/>
                    </a:cubicBezTo>
                    <a:cubicBezTo>
                      <a:pt x="616" y="0"/>
                      <a:pt x="616" y="0"/>
                      <a:pt x="616" y="0"/>
                    </a:cubicBezTo>
                    <a:cubicBezTo>
                      <a:pt x="564" y="38"/>
                      <a:pt x="436" y="58"/>
                      <a:pt x="308" y="58"/>
                    </a:cubicBezTo>
                    <a:cubicBezTo>
                      <a:pt x="181" y="58"/>
                      <a:pt x="52" y="38"/>
                      <a:pt x="0" y="0"/>
                    </a:cubicBezTo>
                    <a:close/>
                  </a:path>
                </a:pathLst>
              </a:custGeom>
              <a:solidFill>
                <a:schemeClr val="bg1"/>
              </a:solidFill>
              <a:ln w="19050">
                <a:solidFill>
                  <a:schemeClr val="accent3"/>
                </a:solidFill>
              </a:ln>
            </p:spPr>
            <p:txBody>
              <a:bodyPr vert="horz" wrap="square" lIns="68544" tIns="34272" rIns="68544" bIns="34272" numCol="1" anchor="t" anchorCtr="0" compatLnSpc="1">
                <a:prstTxWarp prst="textNoShape">
                  <a:avLst/>
                </a:prstTxWarp>
              </a:bodyPr>
              <a:lstStyle/>
              <a:p>
                <a:pPr defTabSz="456926">
                  <a:defRPr/>
                </a:pPr>
                <a:endParaRPr lang="en-US" sz="1400" kern="0">
                  <a:solidFill>
                    <a:srgbClr val="017C8E"/>
                  </a:solidFill>
                </a:endParaRPr>
              </a:p>
            </p:txBody>
          </p:sp>
          <p:sp>
            <p:nvSpPr>
              <p:cNvPr id="324" name="Freeform 12">
                <a:extLst>
                  <a:ext uri="{FF2B5EF4-FFF2-40B4-BE49-F238E27FC236}">
                    <a16:creationId xmlns:a16="http://schemas.microsoft.com/office/drawing/2014/main" id="{EF62F8AC-FB05-47EA-BA78-86D061794EE0}"/>
                  </a:ext>
                </a:extLst>
              </p:cNvPr>
              <p:cNvSpPr>
                <a:spLocks/>
              </p:cNvSpPr>
              <p:nvPr/>
            </p:nvSpPr>
            <p:spPr bwMode="auto">
              <a:xfrm>
                <a:off x="-2359025" y="2470150"/>
                <a:ext cx="2322512" cy="768350"/>
              </a:xfrm>
              <a:custGeom>
                <a:avLst/>
                <a:gdLst>
                  <a:gd name="T0" fmla="*/ 0 w 616"/>
                  <a:gd name="T1" fmla="*/ 0 h 204"/>
                  <a:gd name="T2" fmla="*/ 0 w 616"/>
                  <a:gd name="T3" fmla="*/ 131 h 204"/>
                  <a:gd name="T4" fmla="*/ 308 w 616"/>
                  <a:gd name="T5" fmla="*/ 204 h 204"/>
                  <a:gd name="T6" fmla="*/ 616 w 616"/>
                  <a:gd name="T7" fmla="*/ 131 h 204"/>
                  <a:gd name="T8" fmla="*/ 616 w 616"/>
                  <a:gd name="T9" fmla="*/ 0 h 204"/>
                  <a:gd name="T10" fmla="*/ 308 w 616"/>
                  <a:gd name="T11" fmla="*/ 58 h 204"/>
                  <a:gd name="T12" fmla="*/ 0 w 616"/>
                  <a:gd name="T13" fmla="*/ 0 h 204"/>
                </a:gdLst>
                <a:ahLst/>
                <a:cxnLst>
                  <a:cxn ang="0">
                    <a:pos x="T0" y="T1"/>
                  </a:cxn>
                  <a:cxn ang="0">
                    <a:pos x="T2" y="T3"/>
                  </a:cxn>
                  <a:cxn ang="0">
                    <a:pos x="T4" y="T5"/>
                  </a:cxn>
                  <a:cxn ang="0">
                    <a:pos x="T6" y="T7"/>
                  </a:cxn>
                  <a:cxn ang="0">
                    <a:pos x="T8" y="T9"/>
                  </a:cxn>
                  <a:cxn ang="0">
                    <a:pos x="T10" y="T11"/>
                  </a:cxn>
                  <a:cxn ang="0">
                    <a:pos x="T12" y="T13"/>
                  </a:cxn>
                </a:cxnLst>
                <a:rect l="0" t="0" r="r" b="b"/>
                <a:pathLst>
                  <a:path w="616" h="204">
                    <a:moveTo>
                      <a:pt x="0" y="0"/>
                    </a:moveTo>
                    <a:cubicBezTo>
                      <a:pt x="0" y="131"/>
                      <a:pt x="0" y="131"/>
                      <a:pt x="0" y="131"/>
                    </a:cubicBezTo>
                    <a:cubicBezTo>
                      <a:pt x="0" y="162"/>
                      <a:pt x="117" y="204"/>
                      <a:pt x="308" y="204"/>
                    </a:cubicBezTo>
                    <a:cubicBezTo>
                      <a:pt x="499" y="204"/>
                      <a:pt x="616" y="162"/>
                      <a:pt x="616" y="131"/>
                    </a:cubicBezTo>
                    <a:cubicBezTo>
                      <a:pt x="616" y="0"/>
                      <a:pt x="616" y="0"/>
                      <a:pt x="616" y="0"/>
                    </a:cubicBezTo>
                    <a:cubicBezTo>
                      <a:pt x="564" y="38"/>
                      <a:pt x="436" y="58"/>
                      <a:pt x="308" y="58"/>
                    </a:cubicBezTo>
                    <a:cubicBezTo>
                      <a:pt x="181" y="58"/>
                      <a:pt x="52" y="38"/>
                      <a:pt x="0" y="0"/>
                    </a:cubicBezTo>
                    <a:close/>
                  </a:path>
                </a:pathLst>
              </a:custGeom>
              <a:solidFill>
                <a:schemeClr val="bg1"/>
              </a:solidFill>
              <a:ln w="19050">
                <a:solidFill>
                  <a:schemeClr val="accent3"/>
                </a:solidFill>
              </a:ln>
            </p:spPr>
            <p:txBody>
              <a:bodyPr vert="horz" wrap="square" lIns="68544" tIns="34272" rIns="68544" bIns="34272" numCol="1" anchor="t" anchorCtr="0" compatLnSpc="1">
                <a:prstTxWarp prst="textNoShape">
                  <a:avLst/>
                </a:prstTxWarp>
              </a:bodyPr>
              <a:lstStyle/>
              <a:p>
                <a:pPr defTabSz="456926">
                  <a:defRPr/>
                </a:pPr>
                <a:endParaRPr lang="en-US" sz="1400" kern="0">
                  <a:solidFill>
                    <a:srgbClr val="017C8E"/>
                  </a:solidFill>
                </a:endParaRPr>
              </a:p>
            </p:txBody>
          </p:sp>
          <p:sp>
            <p:nvSpPr>
              <p:cNvPr id="325" name="Freeform 13">
                <a:extLst>
                  <a:ext uri="{FF2B5EF4-FFF2-40B4-BE49-F238E27FC236}">
                    <a16:creationId xmlns:a16="http://schemas.microsoft.com/office/drawing/2014/main" id="{7BBC1ADA-67C2-4705-BB3E-01D47C92206C}"/>
                  </a:ext>
                </a:extLst>
              </p:cNvPr>
              <p:cNvSpPr>
                <a:spLocks/>
              </p:cNvSpPr>
              <p:nvPr/>
            </p:nvSpPr>
            <p:spPr bwMode="auto">
              <a:xfrm>
                <a:off x="-2359025" y="1847850"/>
                <a:ext cx="2322512" cy="773113"/>
              </a:xfrm>
              <a:custGeom>
                <a:avLst/>
                <a:gdLst>
                  <a:gd name="T0" fmla="*/ 0 w 616"/>
                  <a:gd name="T1" fmla="*/ 0 h 205"/>
                  <a:gd name="T2" fmla="*/ 0 w 616"/>
                  <a:gd name="T3" fmla="*/ 132 h 205"/>
                  <a:gd name="T4" fmla="*/ 308 w 616"/>
                  <a:gd name="T5" fmla="*/ 205 h 205"/>
                  <a:gd name="T6" fmla="*/ 616 w 616"/>
                  <a:gd name="T7" fmla="*/ 132 h 205"/>
                  <a:gd name="T8" fmla="*/ 616 w 616"/>
                  <a:gd name="T9" fmla="*/ 0 h 205"/>
                  <a:gd name="T10" fmla="*/ 308 w 616"/>
                  <a:gd name="T11" fmla="*/ 59 h 205"/>
                  <a:gd name="T12" fmla="*/ 0 w 616"/>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616" h="205">
                    <a:moveTo>
                      <a:pt x="0" y="0"/>
                    </a:moveTo>
                    <a:cubicBezTo>
                      <a:pt x="0" y="132"/>
                      <a:pt x="0" y="132"/>
                      <a:pt x="0" y="132"/>
                    </a:cubicBezTo>
                    <a:cubicBezTo>
                      <a:pt x="0" y="162"/>
                      <a:pt x="117" y="205"/>
                      <a:pt x="308" y="205"/>
                    </a:cubicBezTo>
                    <a:cubicBezTo>
                      <a:pt x="499" y="205"/>
                      <a:pt x="616" y="162"/>
                      <a:pt x="616" y="132"/>
                    </a:cubicBezTo>
                    <a:cubicBezTo>
                      <a:pt x="616" y="0"/>
                      <a:pt x="616" y="0"/>
                      <a:pt x="616" y="0"/>
                    </a:cubicBezTo>
                    <a:cubicBezTo>
                      <a:pt x="564" y="39"/>
                      <a:pt x="436" y="59"/>
                      <a:pt x="308" y="59"/>
                    </a:cubicBezTo>
                    <a:cubicBezTo>
                      <a:pt x="181" y="59"/>
                      <a:pt x="52" y="39"/>
                      <a:pt x="0" y="0"/>
                    </a:cubicBezTo>
                    <a:close/>
                  </a:path>
                </a:pathLst>
              </a:custGeom>
              <a:solidFill>
                <a:schemeClr val="bg1"/>
              </a:solidFill>
              <a:ln w="19050">
                <a:solidFill>
                  <a:schemeClr val="accent3"/>
                </a:solidFill>
              </a:ln>
            </p:spPr>
            <p:txBody>
              <a:bodyPr vert="horz" wrap="square" lIns="68544" tIns="34272" rIns="68544" bIns="34272" numCol="1" anchor="t" anchorCtr="0" compatLnSpc="1">
                <a:prstTxWarp prst="textNoShape">
                  <a:avLst/>
                </a:prstTxWarp>
              </a:bodyPr>
              <a:lstStyle/>
              <a:p>
                <a:pPr defTabSz="456926">
                  <a:defRPr/>
                </a:pPr>
                <a:endParaRPr lang="en-US" sz="1400" kern="0" dirty="0">
                  <a:solidFill>
                    <a:srgbClr val="017C8E"/>
                  </a:solidFill>
                </a:endParaRPr>
              </a:p>
            </p:txBody>
          </p:sp>
          <p:sp>
            <p:nvSpPr>
              <p:cNvPr id="326" name="Freeform 14">
                <a:extLst>
                  <a:ext uri="{FF2B5EF4-FFF2-40B4-BE49-F238E27FC236}">
                    <a16:creationId xmlns:a16="http://schemas.microsoft.com/office/drawing/2014/main" id="{885BDAF0-9B71-498B-BE00-0AF6CE3E779D}"/>
                  </a:ext>
                </a:extLst>
              </p:cNvPr>
              <p:cNvSpPr>
                <a:spLocks noEditPoints="1"/>
              </p:cNvSpPr>
              <p:nvPr/>
            </p:nvSpPr>
            <p:spPr bwMode="auto">
              <a:xfrm>
                <a:off x="-2359025" y="1458934"/>
                <a:ext cx="2317748" cy="617541"/>
              </a:xfrm>
              <a:custGeom>
                <a:avLst/>
                <a:gdLst>
                  <a:gd name="T0" fmla="*/ 308 w 615"/>
                  <a:gd name="T1" fmla="*/ 0 h 164"/>
                  <a:gd name="T2" fmla="*/ 0 w 615"/>
                  <a:gd name="T3" fmla="*/ 82 h 164"/>
                  <a:gd name="T4" fmla="*/ 308 w 615"/>
                  <a:gd name="T5" fmla="*/ 164 h 164"/>
                  <a:gd name="T6" fmla="*/ 615 w 615"/>
                  <a:gd name="T7" fmla="*/ 82 h 164"/>
                  <a:gd name="T8" fmla="*/ 308 w 615"/>
                  <a:gd name="T9" fmla="*/ 0 h 164"/>
                  <a:gd name="T10" fmla="*/ 308 w 615"/>
                  <a:gd name="T11" fmla="*/ 114 h 164"/>
                  <a:gd name="T12" fmla="*/ 120 w 615"/>
                  <a:gd name="T13" fmla="*/ 83 h 164"/>
                  <a:gd name="T14" fmla="*/ 308 w 615"/>
                  <a:gd name="T15" fmla="*/ 52 h 164"/>
                  <a:gd name="T16" fmla="*/ 495 w 615"/>
                  <a:gd name="T17" fmla="*/ 83 h 164"/>
                  <a:gd name="T18" fmla="*/ 308 w 615"/>
                  <a:gd name="T1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5" h="164">
                    <a:moveTo>
                      <a:pt x="308" y="0"/>
                    </a:moveTo>
                    <a:cubicBezTo>
                      <a:pt x="138" y="0"/>
                      <a:pt x="0" y="37"/>
                      <a:pt x="0" y="82"/>
                    </a:cubicBezTo>
                    <a:cubicBezTo>
                      <a:pt x="0" y="127"/>
                      <a:pt x="138" y="164"/>
                      <a:pt x="308" y="164"/>
                    </a:cubicBezTo>
                    <a:cubicBezTo>
                      <a:pt x="478" y="164"/>
                      <a:pt x="615" y="127"/>
                      <a:pt x="615" y="82"/>
                    </a:cubicBezTo>
                    <a:cubicBezTo>
                      <a:pt x="615" y="37"/>
                      <a:pt x="478" y="0"/>
                      <a:pt x="308" y="0"/>
                    </a:cubicBezTo>
                    <a:close/>
                    <a:moveTo>
                      <a:pt x="308" y="114"/>
                    </a:moveTo>
                    <a:cubicBezTo>
                      <a:pt x="204" y="114"/>
                      <a:pt x="120" y="100"/>
                      <a:pt x="120" y="83"/>
                    </a:cubicBezTo>
                    <a:cubicBezTo>
                      <a:pt x="120" y="66"/>
                      <a:pt x="204" y="52"/>
                      <a:pt x="308" y="52"/>
                    </a:cubicBezTo>
                    <a:cubicBezTo>
                      <a:pt x="411" y="52"/>
                      <a:pt x="495" y="66"/>
                      <a:pt x="495" y="83"/>
                    </a:cubicBezTo>
                    <a:cubicBezTo>
                      <a:pt x="495" y="100"/>
                      <a:pt x="411" y="114"/>
                      <a:pt x="308" y="114"/>
                    </a:cubicBezTo>
                    <a:close/>
                  </a:path>
                </a:pathLst>
              </a:custGeom>
              <a:solidFill>
                <a:schemeClr val="bg1"/>
              </a:solidFill>
              <a:ln w="19050">
                <a:solidFill>
                  <a:schemeClr val="accent3"/>
                </a:solidFill>
              </a:ln>
            </p:spPr>
            <p:txBody>
              <a:bodyPr vert="horz" wrap="square" lIns="68544" tIns="34272" rIns="68544" bIns="34272" numCol="1" anchor="t" anchorCtr="0" compatLnSpc="1">
                <a:prstTxWarp prst="textNoShape">
                  <a:avLst/>
                </a:prstTxWarp>
              </a:bodyPr>
              <a:lstStyle/>
              <a:p>
                <a:pPr defTabSz="456926">
                  <a:defRPr/>
                </a:pPr>
                <a:endParaRPr lang="en-US" sz="1400" kern="0">
                  <a:solidFill>
                    <a:srgbClr val="017C8E"/>
                  </a:solidFill>
                </a:endParaRPr>
              </a:p>
            </p:txBody>
          </p:sp>
        </p:grpSp>
        <p:sp>
          <p:nvSpPr>
            <p:cNvPr id="322" name="Rectangle 321">
              <a:extLst>
                <a:ext uri="{FF2B5EF4-FFF2-40B4-BE49-F238E27FC236}">
                  <a16:creationId xmlns:a16="http://schemas.microsoft.com/office/drawing/2014/main" id="{8D8AB849-6CB2-4630-95C0-6534AD8071A3}"/>
                </a:ext>
              </a:extLst>
            </p:cNvPr>
            <p:cNvSpPr/>
            <p:nvPr/>
          </p:nvSpPr>
          <p:spPr>
            <a:xfrm>
              <a:off x="2784790" y="2575594"/>
              <a:ext cx="1723578" cy="266027"/>
            </a:xfrm>
            <a:prstGeom prst="rect">
              <a:avLst/>
            </a:prstGeom>
            <a:noFill/>
            <a:ln w="12700" cap="sq" cmpd="sng" algn="ctr">
              <a:noFill/>
              <a:prstDash val="solid"/>
              <a:miter lim="800000"/>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456926">
                <a:lnSpc>
                  <a:spcPct val="90000"/>
                </a:lnSpc>
                <a:defRPr/>
              </a:pPr>
              <a:r>
                <a:rPr lang="en-US" sz="1050" b="1" kern="0" dirty="0">
                  <a:gradFill>
                    <a:gsLst>
                      <a:gs pos="0">
                        <a:srgbClr val="838383"/>
                      </a:gs>
                      <a:gs pos="100000">
                        <a:srgbClr val="838383"/>
                      </a:gs>
                    </a:gsLst>
                  </a:gradFill>
                </a:rPr>
                <a:t>Product Catalog</a:t>
              </a:r>
            </a:p>
          </p:txBody>
        </p:sp>
      </p:grpSp>
      <p:grpSp>
        <p:nvGrpSpPr>
          <p:cNvPr id="327" name="Group 326">
            <a:extLst>
              <a:ext uri="{FF2B5EF4-FFF2-40B4-BE49-F238E27FC236}">
                <a16:creationId xmlns:a16="http://schemas.microsoft.com/office/drawing/2014/main" id="{9B923F10-0839-412D-BB34-E408BAD052E8}"/>
              </a:ext>
            </a:extLst>
          </p:cNvPr>
          <p:cNvGrpSpPr/>
          <p:nvPr/>
        </p:nvGrpSpPr>
        <p:grpSpPr>
          <a:xfrm>
            <a:off x="4837790" y="2656397"/>
            <a:ext cx="278167" cy="275330"/>
            <a:chOff x="4724400" y="3096260"/>
            <a:chExt cx="248920" cy="246381"/>
          </a:xfrm>
        </p:grpSpPr>
        <p:cxnSp>
          <p:nvCxnSpPr>
            <p:cNvPr id="328" name="Straight Connector 327">
              <a:extLst>
                <a:ext uri="{FF2B5EF4-FFF2-40B4-BE49-F238E27FC236}">
                  <a16:creationId xmlns:a16="http://schemas.microsoft.com/office/drawing/2014/main" id="{8D1809D7-DA43-4123-8E07-AB2932A9DB2E}"/>
                </a:ext>
              </a:extLst>
            </p:cNvPr>
            <p:cNvCxnSpPr/>
            <p:nvPr/>
          </p:nvCxnSpPr>
          <p:spPr>
            <a:xfrm flipH="1">
              <a:off x="4724400" y="3096260"/>
              <a:ext cx="81280" cy="241300"/>
            </a:xfrm>
            <a:prstGeom prst="line">
              <a:avLst/>
            </a:prstGeom>
            <a:noFill/>
            <a:ln w="25400" cap="sq" cmpd="sng" algn="ctr">
              <a:solidFill>
                <a:srgbClr val="302E45"/>
              </a:solidFill>
              <a:prstDash val="sysDash"/>
              <a:miter lim="800000"/>
            </a:ln>
            <a:effectLst/>
          </p:spPr>
        </p:cxnSp>
        <p:cxnSp>
          <p:nvCxnSpPr>
            <p:cNvPr id="329" name="Straight Connector 328">
              <a:extLst>
                <a:ext uri="{FF2B5EF4-FFF2-40B4-BE49-F238E27FC236}">
                  <a16:creationId xmlns:a16="http://schemas.microsoft.com/office/drawing/2014/main" id="{8919756D-86DF-49F8-8994-6C6C60A5BA54}"/>
                </a:ext>
              </a:extLst>
            </p:cNvPr>
            <p:cNvCxnSpPr/>
            <p:nvPr/>
          </p:nvCxnSpPr>
          <p:spPr>
            <a:xfrm>
              <a:off x="4810760" y="3096260"/>
              <a:ext cx="152400" cy="175260"/>
            </a:xfrm>
            <a:prstGeom prst="line">
              <a:avLst/>
            </a:prstGeom>
            <a:noFill/>
            <a:ln w="25400" cap="sq" cmpd="sng" algn="ctr">
              <a:solidFill>
                <a:srgbClr val="302E45"/>
              </a:solidFill>
              <a:prstDash val="sysDash"/>
              <a:miter lim="800000"/>
            </a:ln>
            <a:effectLst/>
          </p:spPr>
        </p:cxnSp>
        <p:cxnSp>
          <p:nvCxnSpPr>
            <p:cNvPr id="330" name="Straight Connector 329">
              <a:extLst>
                <a:ext uri="{FF2B5EF4-FFF2-40B4-BE49-F238E27FC236}">
                  <a16:creationId xmlns:a16="http://schemas.microsoft.com/office/drawing/2014/main" id="{12497923-3CFA-4097-98B3-BFF63FF8263D}"/>
                </a:ext>
              </a:extLst>
            </p:cNvPr>
            <p:cNvCxnSpPr/>
            <p:nvPr/>
          </p:nvCxnSpPr>
          <p:spPr>
            <a:xfrm flipV="1">
              <a:off x="4726940" y="3284855"/>
              <a:ext cx="246380" cy="57786"/>
            </a:xfrm>
            <a:prstGeom prst="line">
              <a:avLst/>
            </a:prstGeom>
            <a:noFill/>
            <a:ln w="25400" cap="sq" cmpd="sng" algn="ctr">
              <a:solidFill>
                <a:srgbClr val="302E45"/>
              </a:solidFill>
              <a:prstDash val="sysDash"/>
              <a:miter lim="800000"/>
            </a:ln>
            <a:effectLst/>
          </p:spPr>
        </p:cxnSp>
      </p:grpSp>
      <p:grpSp>
        <p:nvGrpSpPr>
          <p:cNvPr id="331" name="Group 330">
            <a:extLst>
              <a:ext uri="{FF2B5EF4-FFF2-40B4-BE49-F238E27FC236}">
                <a16:creationId xmlns:a16="http://schemas.microsoft.com/office/drawing/2014/main" id="{46D23AA1-FE8C-4EB6-A684-CFDDB3C21C58}"/>
              </a:ext>
            </a:extLst>
          </p:cNvPr>
          <p:cNvGrpSpPr/>
          <p:nvPr/>
        </p:nvGrpSpPr>
        <p:grpSpPr>
          <a:xfrm rot="9390335">
            <a:off x="4033090" y="4250888"/>
            <a:ext cx="266814" cy="275329"/>
            <a:chOff x="4724400" y="3096260"/>
            <a:chExt cx="238760" cy="246380"/>
          </a:xfrm>
        </p:grpSpPr>
        <p:cxnSp>
          <p:nvCxnSpPr>
            <p:cNvPr id="332" name="Straight Connector 331">
              <a:extLst>
                <a:ext uri="{FF2B5EF4-FFF2-40B4-BE49-F238E27FC236}">
                  <a16:creationId xmlns:a16="http://schemas.microsoft.com/office/drawing/2014/main" id="{5305248D-399F-426E-8B6E-937E8F6B27DC}"/>
                </a:ext>
              </a:extLst>
            </p:cNvPr>
            <p:cNvCxnSpPr/>
            <p:nvPr/>
          </p:nvCxnSpPr>
          <p:spPr>
            <a:xfrm flipH="1">
              <a:off x="4724400" y="3096260"/>
              <a:ext cx="81280" cy="241300"/>
            </a:xfrm>
            <a:prstGeom prst="line">
              <a:avLst/>
            </a:prstGeom>
            <a:noFill/>
            <a:ln w="25400" cap="sq" cmpd="sng" algn="ctr">
              <a:solidFill>
                <a:srgbClr val="302E45"/>
              </a:solidFill>
              <a:prstDash val="sysDash"/>
              <a:miter lim="800000"/>
            </a:ln>
            <a:effectLst/>
          </p:spPr>
        </p:cxnSp>
        <p:cxnSp>
          <p:nvCxnSpPr>
            <p:cNvPr id="333" name="Straight Connector 332">
              <a:extLst>
                <a:ext uri="{FF2B5EF4-FFF2-40B4-BE49-F238E27FC236}">
                  <a16:creationId xmlns:a16="http://schemas.microsoft.com/office/drawing/2014/main" id="{7D466BB5-8EA9-4EC3-A0EF-7B2E75795B48}"/>
                </a:ext>
              </a:extLst>
            </p:cNvPr>
            <p:cNvCxnSpPr/>
            <p:nvPr/>
          </p:nvCxnSpPr>
          <p:spPr>
            <a:xfrm>
              <a:off x="4810760" y="3096260"/>
              <a:ext cx="152400" cy="175260"/>
            </a:xfrm>
            <a:prstGeom prst="line">
              <a:avLst/>
            </a:prstGeom>
            <a:noFill/>
            <a:ln w="25400" cap="sq" cmpd="sng" algn="ctr">
              <a:solidFill>
                <a:srgbClr val="302E45"/>
              </a:solidFill>
              <a:prstDash val="sysDash"/>
              <a:miter lim="800000"/>
            </a:ln>
            <a:effectLst/>
          </p:spPr>
        </p:cxnSp>
        <p:cxnSp>
          <p:nvCxnSpPr>
            <p:cNvPr id="334" name="Straight Connector 333">
              <a:extLst>
                <a:ext uri="{FF2B5EF4-FFF2-40B4-BE49-F238E27FC236}">
                  <a16:creationId xmlns:a16="http://schemas.microsoft.com/office/drawing/2014/main" id="{619A0DC2-1599-45C2-B588-688B776B3797}"/>
                </a:ext>
              </a:extLst>
            </p:cNvPr>
            <p:cNvCxnSpPr/>
            <p:nvPr/>
          </p:nvCxnSpPr>
          <p:spPr>
            <a:xfrm flipV="1">
              <a:off x="4726940" y="3268980"/>
              <a:ext cx="233680" cy="73660"/>
            </a:xfrm>
            <a:prstGeom prst="line">
              <a:avLst/>
            </a:prstGeom>
            <a:noFill/>
            <a:ln w="25400" cap="sq" cmpd="sng" algn="ctr">
              <a:solidFill>
                <a:srgbClr val="302E45"/>
              </a:solidFill>
              <a:prstDash val="sysDash"/>
              <a:miter lim="800000"/>
            </a:ln>
            <a:effectLst/>
          </p:spPr>
        </p:cxnSp>
      </p:grpSp>
      <p:grpSp>
        <p:nvGrpSpPr>
          <p:cNvPr id="335" name="Group 334">
            <a:extLst>
              <a:ext uri="{FF2B5EF4-FFF2-40B4-BE49-F238E27FC236}">
                <a16:creationId xmlns:a16="http://schemas.microsoft.com/office/drawing/2014/main" id="{B2E8A719-4F65-44E9-8FBF-FF274098E48E}"/>
              </a:ext>
            </a:extLst>
          </p:cNvPr>
          <p:cNvGrpSpPr/>
          <p:nvPr/>
        </p:nvGrpSpPr>
        <p:grpSpPr>
          <a:xfrm rot="19657310">
            <a:off x="3057477" y="2690148"/>
            <a:ext cx="296578" cy="275329"/>
            <a:chOff x="4724400" y="3096260"/>
            <a:chExt cx="265395" cy="246380"/>
          </a:xfrm>
        </p:grpSpPr>
        <p:cxnSp>
          <p:nvCxnSpPr>
            <p:cNvPr id="336" name="Straight Connector 335">
              <a:extLst>
                <a:ext uri="{FF2B5EF4-FFF2-40B4-BE49-F238E27FC236}">
                  <a16:creationId xmlns:a16="http://schemas.microsoft.com/office/drawing/2014/main" id="{A4729DE1-0697-42C8-B6D6-AAC498817925}"/>
                </a:ext>
              </a:extLst>
            </p:cNvPr>
            <p:cNvCxnSpPr/>
            <p:nvPr/>
          </p:nvCxnSpPr>
          <p:spPr>
            <a:xfrm flipH="1">
              <a:off x="4724400" y="3096260"/>
              <a:ext cx="81280" cy="241300"/>
            </a:xfrm>
            <a:prstGeom prst="line">
              <a:avLst/>
            </a:prstGeom>
            <a:noFill/>
            <a:ln w="25400" cap="sq" cmpd="sng" algn="ctr">
              <a:solidFill>
                <a:srgbClr val="302E45"/>
              </a:solidFill>
              <a:prstDash val="sysDash"/>
              <a:miter lim="800000"/>
            </a:ln>
            <a:effectLst/>
          </p:spPr>
        </p:cxnSp>
        <p:cxnSp>
          <p:nvCxnSpPr>
            <p:cNvPr id="337" name="Straight Connector 336">
              <a:extLst>
                <a:ext uri="{FF2B5EF4-FFF2-40B4-BE49-F238E27FC236}">
                  <a16:creationId xmlns:a16="http://schemas.microsoft.com/office/drawing/2014/main" id="{40EC9C3A-59B8-412E-8DCE-B665A094B751}"/>
                </a:ext>
              </a:extLst>
            </p:cNvPr>
            <p:cNvCxnSpPr/>
            <p:nvPr/>
          </p:nvCxnSpPr>
          <p:spPr>
            <a:xfrm rot="1942690">
              <a:off x="4780369" y="3148237"/>
              <a:ext cx="209426" cy="52702"/>
            </a:xfrm>
            <a:prstGeom prst="line">
              <a:avLst/>
            </a:prstGeom>
            <a:noFill/>
            <a:ln w="25400" cap="sq" cmpd="sng" algn="ctr">
              <a:solidFill>
                <a:srgbClr val="302E45"/>
              </a:solidFill>
              <a:prstDash val="sysDash"/>
              <a:miter lim="800000"/>
            </a:ln>
            <a:effectLst/>
          </p:spPr>
        </p:cxnSp>
        <p:cxnSp>
          <p:nvCxnSpPr>
            <p:cNvPr id="338" name="Straight Connector 337">
              <a:extLst>
                <a:ext uri="{FF2B5EF4-FFF2-40B4-BE49-F238E27FC236}">
                  <a16:creationId xmlns:a16="http://schemas.microsoft.com/office/drawing/2014/main" id="{FCF5859E-12EC-40D2-A2FA-8FCA54556C87}"/>
                </a:ext>
              </a:extLst>
            </p:cNvPr>
            <p:cNvCxnSpPr/>
            <p:nvPr/>
          </p:nvCxnSpPr>
          <p:spPr>
            <a:xfrm flipV="1">
              <a:off x="4726940" y="3268980"/>
              <a:ext cx="233680" cy="73660"/>
            </a:xfrm>
            <a:prstGeom prst="line">
              <a:avLst/>
            </a:prstGeom>
            <a:noFill/>
            <a:ln w="25400" cap="sq" cmpd="sng" algn="ctr">
              <a:solidFill>
                <a:srgbClr val="302E45"/>
              </a:solidFill>
              <a:prstDash val="sysDash"/>
              <a:miter lim="800000"/>
            </a:ln>
            <a:effectLst/>
          </p:spPr>
        </p:cxnSp>
      </p:grpSp>
      <p:sp>
        <p:nvSpPr>
          <p:cNvPr id="339" name="Isosceles Triangle 338">
            <a:extLst>
              <a:ext uri="{FF2B5EF4-FFF2-40B4-BE49-F238E27FC236}">
                <a16:creationId xmlns:a16="http://schemas.microsoft.com/office/drawing/2014/main" id="{2F98AEC0-B3B4-4CE4-BF4A-5F46F9F80702}"/>
              </a:ext>
            </a:extLst>
          </p:cNvPr>
          <p:cNvSpPr/>
          <p:nvPr/>
        </p:nvSpPr>
        <p:spPr>
          <a:xfrm rot="10489273">
            <a:off x="7388578" y="4207446"/>
            <a:ext cx="317532" cy="273734"/>
          </a:xfrm>
          <a:prstGeom prst="triangle">
            <a:avLst/>
          </a:prstGeom>
          <a:solidFill>
            <a:srgbClr val="302E45"/>
          </a:solidFill>
          <a:ln w="12700" cap="sq"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457063">
              <a:defRPr/>
            </a:pPr>
            <a:endParaRPr lang="en-US" sz="2000" kern="0" dirty="0">
              <a:solidFill>
                <a:srgbClr val="FFFFFF"/>
              </a:solidFill>
            </a:endParaRPr>
          </a:p>
        </p:txBody>
      </p:sp>
      <p:sp>
        <p:nvSpPr>
          <p:cNvPr id="340" name="Rectangle 339">
            <a:extLst>
              <a:ext uri="{FF2B5EF4-FFF2-40B4-BE49-F238E27FC236}">
                <a16:creationId xmlns:a16="http://schemas.microsoft.com/office/drawing/2014/main" id="{91796F3F-031B-4DC0-8A36-6A3DCBF83880}"/>
              </a:ext>
            </a:extLst>
          </p:cNvPr>
          <p:cNvSpPr/>
          <p:nvPr/>
        </p:nvSpPr>
        <p:spPr>
          <a:xfrm>
            <a:off x="3716881" y="3315230"/>
            <a:ext cx="798616" cy="523220"/>
          </a:xfrm>
          <a:prstGeom prst="rect">
            <a:avLst/>
          </a:prstGeom>
        </p:spPr>
        <p:txBody>
          <a:bodyPr wrap="none">
            <a:spAutoFit/>
          </a:bodyPr>
          <a:lstStyle/>
          <a:p>
            <a:pPr algn="ctr" defTabSz="457063">
              <a:defRPr/>
            </a:pPr>
            <a:r>
              <a:rPr lang="en-US" sz="1400" kern="0" dirty="0">
                <a:solidFill>
                  <a:srgbClr val="302E45"/>
                </a:solidFill>
              </a:rPr>
              <a:t>Offline </a:t>
            </a:r>
          </a:p>
          <a:p>
            <a:pPr algn="ctr" defTabSz="457063">
              <a:defRPr/>
            </a:pPr>
            <a:r>
              <a:rPr lang="en-US" sz="1400" kern="0" dirty="0">
                <a:solidFill>
                  <a:srgbClr val="302E45"/>
                </a:solidFill>
              </a:rPr>
              <a:t>In Lab</a:t>
            </a:r>
          </a:p>
        </p:txBody>
      </p:sp>
      <p:sp>
        <p:nvSpPr>
          <p:cNvPr id="341" name="Rectangle 340">
            <a:extLst>
              <a:ext uri="{FF2B5EF4-FFF2-40B4-BE49-F238E27FC236}">
                <a16:creationId xmlns:a16="http://schemas.microsoft.com/office/drawing/2014/main" id="{E775E3EB-27A6-4FFA-9426-864A0C17B075}"/>
              </a:ext>
            </a:extLst>
          </p:cNvPr>
          <p:cNvSpPr/>
          <p:nvPr/>
        </p:nvSpPr>
        <p:spPr>
          <a:xfrm>
            <a:off x="7835756" y="3315230"/>
            <a:ext cx="1330814" cy="523220"/>
          </a:xfrm>
          <a:prstGeom prst="rect">
            <a:avLst/>
          </a:prstGeom>
        </p:spPr>
        <p:txBody>
          <a:bodyPr wrap="none">
            <a:spAutoFit/>
          </a:bodyPr>
          <a:lstStyle/>
          <a:p>
            <a:pPr algn="ctr" defTabSz="457063">
              <a:defRPr/>
            </a:pPr>
            <a:r>
              <a:rPr lang="en-US" sz="1400" kern="0" dirty="0">
                <a:solidFill>
                  <a:srgbClr val="302E45"/>
                </a:solidFill>
              </a:rPr>
              <a:t>Real-time </a:t>
            </a:r>
          </a:p>
          <a:p>
            <a:pPr algn="ctr" defTabSz="457063">
              <a:defRPr/>
            </a:pPr>
            <a:r>
              <a:rPr lang="en-US" sz="1400" kern="0" dirty="0">
                <a:solidFill>
                  <a:srgbClr val="302E45"/>
                </a:solidFill>
              </a:rPr>
              <a:t>In Production</a:t>
            </a:r>
          </a:p>
        </p:txBody>
      </p:sp>
      <p:sp>
        <p:nvSpPr>
          <p:cNvPr id="342" name="TextBox 341">
            <a:extLst>
              <a:ext uri="{FF2B5EF4-FFF2-40B4-BE49-F238E27FC236}">
                <a16:creationId xmlns:a16="http://schemas.microsoft.com/office/drawing/2014/main" id="{B2EE91EF-371E-4E8C-83A6-0E70EFFAFFA3}"/>
              </a:ext>
            </a:extLst>
          </p:cNvPr>
          <p:cNvSpPr txBox="1"/>
          <p:nvPr/>
        </p:nvSpPr>
        <p:spPr>
          <a:xfrm>
            <a:off x="1255075" y="2047837"/>
            <a:ext cx="1106393" cy="400110"/>
          </a:xfrm>
          <a:prstGeom prst="rect">
            <a:avLst/>
          </a:prstGeom>
          <a:noFill/>
        </p:spPr>
        <p:txBody>
          <a:bodyPr wrap="none" rtlCol="0">
            <a:spAutoFit/>
          </a:bodyPr>
          <a:lstStyle/>
          <a:p>
            <a:pPr defTabSz="457063">
              <a:defRPr/>
            </a:pPr>
            <a:r>
              <a:rPr lang="en-US" sz="2000" b="1" kern="0" dirty="0">
                <a:solidFill>
                  <a:srgbClr val="302E45"/>
                </a:solidFill>
              </a:rPr>
              <a:t>DESIGN</a:t>
            </a:r>
          </a:p>
        </p:txBody>
      </p:sp>
      <p:sp>
        <p:nvSpPr>
          <p:cNvPr id="343" name="TextBox 342">
            <a:extLst>
              <a:ext uri="{FF2B5EF4-FFF2-40B4-BE49-F238E27FC236}">
                <a16:creationId xmlns:a16="http://schemas.microsoft.com/office/drawing/2014/main" id="{FC449C6A-67F9-4CEB-A317-AF2330236960}"/>
              </a:ext>
            </a:extLst>
          </p:cNvPr>
          <p:cNvSpPr txBox="1"/>
          <p:nvPr/>
        </p:nvSpPr>
        <p:spPr>
          <a:xfrm>
            <a:off x="5368752" y="2037770"/>
            <a:ext cx="1875834" cy="400110"/>
          </a:xfrm>
          <a:prstGeom prst="rect">
            <a:avLst/>
          </a:prstGeom>
          <a:noFill/>
        </p:spPr>
        <p:txBody>
          <a:bodyPr wrap="none" rtlCol="0">
            <a:spAutoFit/>
          </a:bodyPr>
          <a:lstStyle/>
          <a:p>
            <a:pPr defTabSz="457063">
              <a:defRPr/>
            </a:pPr>
            <a:r>
              <a:rPr lang="en-US" sz="2000" b="1" kern="0" dirty="0">
                <a:solidFill>
                  <a:srgbClr val="302E45"/>
                </a:solidFill>
              </a:rPr>
              <a:t>ORCHESTRATE</a:t>
            </a:r>
          </a:p>
        </p:txBody>
      </p:sp>
      <p:sp>
        <p:nvSpPr>
          <p:cNvPr id="344" name="TextBox 343">
            <a:extLst>
              <a:ext uri="{FF2B5EF4-FFF2-40B4-BE49-F238E27FC236}">
                <a16:creationId xmlns:a16="http://schemas.microsoft.com/office/drawing/2014/main" id="{3A46E861-2C81-4919-B586-39F3AC1FB2A5}"/>
              </a:ext>
            </a:extLst>
          </p:cNvPr>
          <p:cNvSpPr txBox="1"/>
          <p:nvPr/>
        </p:nvSpPr>
        <p:spPr>
          <a:xfrm>
            <a:off x="9795010" y="2085973"/>
            <a:ext cx="1255472" cy="400110"/>
          </a:xfrm>
          <a:prstGeom prst="rect">
            <a:avLst/>
          </a:prstGeom>
          <a:noFill/>
        </p:spPr>
        <p:txBody>
          <a:bodyPr wrap="none" rtlCol="0">
            <a:spAutoFit/>
          </a:bodyPr>
          <a:lstStyle/>
          <a:p>
            <a:pPr defTabSz="457063">
              <a:defRPr/>
            </a:pPr>
            <a:r>
              <a:rPr lang="en-US" sz="2000" b="1" kern="0" dirty="0">
                <a:solidFill>
                  <a:srgbClr val="302E45"/>
                </a:solidFill>
              </a:rPr>
              <a:t>OPERATE</a:t>
            </a:r>
          </a:p>
        </p:txBody>
      </p:sp>
      <p:grpSp>
        <p:nvGrpSpPr>
          <p:cNvPr id="5" name="Group 4">
            <a:extLst>
              <a:ext uri="{FF2B5EF4-FFF2-40B4-BE49-F238E27FC236}">
                <a16:creationId xmlns:a16="http://schemas.microsoft.com/office/drawing/2014/main" id="{9D2958DB-8C83-46E0-B9CD-5971A3601415}"/>
              </a:ext>
            </a:extLst>
          </p:cNvPr>
          <p:cNvGrpSpPr/>
          <p:nvPr/>
        </p:nvGrpSpPr>
        <p:grpSpPr>
          <a:xfrm>
            <a:off x="10092913" y="2901450"/>
            <a:ext cx="855617" cy="404478"/>
            <a:chOff x="10035540" y="2901449"/>
            <a:chExt cx="982980" cy="464687"/>
          </a:xfrm>
        </p:grpSpPr>
        <p:sp>
          <p:nvSpPr>
            <p:cNvPr id="94" name="Freeform 81">
              <a:extLst>
                <a:ext uri="{FF2B5EF4-FFF2-40B4-BE49-F238E27FC236}">
                  <a16:creationId xmlns:a16="http://schemas.microsoft.com/office/drawing/2014/main" id="{5129EE3D-7279-49C5-97CF-F83C0EA2246A}"/>
                </a:ext>
              </a:extLst>
            </p:cNvPr>
            <p:cNvSpPr>
              <a:spLocks noChangeAspect="1" noEditPoints="1"/>
            </p:cNvSpPr>
            <p:nvPr/>
          </p:nvSpPr>
          <p:spPr bwMode="auto">
            <a:xfrm>
              <a:off x="10538386" y="2901449"/>
              <a:ext cx="480134" cy="443326"/>
            </a:xfrm>
            <a:custGeom>
              <a:avLst/>
              <a:gdLst>
                <a:gd name="T0" fmla="*/ 460 w 578"/>
                <a:gd name="T1" fmla="*/ 429 h 532"/>
                <a:gd name="T2" fmla="*/ 460 w 578"/>
                <a:gd name="T3" fmla="*/ 468 h 532"/>
                <a:gd name="T4" fmla="*/ 549 w 578"/>
                <a:gd name="T5" fmla="*/ 69 h 532"/>
                <a:gd name="T6" fmla="*/ 488 w 578"/>
                <a:gd name="T7" fmla="*/ 100 h 532"/>
                <a:gd name="T8" fmla="*/ 488 w 578"/>
                <a:gd name="T9" fmla="*/ 100 h 532"/>
                <a:gd name="T10" fmla="*/ 518 w 578"/>
                <a:gd name="T11" fmla="*/ 38 h 532"/>
                <a:gd name="T12" fmla="*/ 502 w 578"/>
                <a:gd name="T13" fmla="*/ 415 h 532"/>
                <a:gd name="T14" fmla="*/ 463 w 578"/>
                <a:gd name="T15" fmla="*/ 508 h 532"/>
                <a:gd name="T16" fmla="*/ 192 w 578"/>
                <a:gd name="T17" fmla="*/ 260 h 532"/>
                <a:gd name="T18" fmla="*/ 181 w 578"/>
                <a:gd name="T19" fmla="*/ 257 h 532"/>
                <a:gd name="T20" fmla="*/ 36 w 578"/>
                <a:gd name="T21" fmla="*/ 119 h 532"/>
                <a:gd name="T22" fmla="*/ 106 w 578"/>
                <a:gd name="T23" fmla="*/ 180 h 532"/>
                <a:gd name="T24" fmla="*/ 174 w 578"/>
                <a:gd name="T25" fmla="*/ 156 h 532"/>
                <a:gd name="T26" fmla="*/ 187 w 578"/>
                <a:gd name="T27" fmla="*/ 84 h 532"/>
                <a:gd name="T28" fmla="*/ 236 w 578"/>
                <a:gd name="T29" fmla="*/ 58 h 532"/>
                <a:gd name="T30" fmla="*/ 270 w 578"/>
                <a:gd name="T31" fmla="*/ 182 h 532"/>
                <a:gd name="T32" fmla="*/ 109 w 578"/>
                <a:gd name="T33" fmla="*/ 424 h 532"/>
                <a:gd name="T34" fmla="*/ 270 w 578"/>
                <a:gd name="T35" fmla="*/ 372 h 532"/>
                <a:gd name="T36" fmla="*/ 120 w 578"/>
                <a:gd name="T37" fmla="*/ 499 h 532"/>
                <a:gd name="T38" fmla="*/ 89 w 578"/>
                <a:gd name="T39" fmla="*/ 461 h 532"/>
                <a:gd name="T40" fmla="*/ 574 w 578"/>
                <a:gd name="T41" fmla="*/ 61 h 532"/>
                <a:gd name="T42" fmla="*/ 510 w 578"/>
                <a:gd name="T43" fmla="*/ 14 h 532"/>
                <a:gd name="T44" fmla="*/ 465 w 578"/>
                <a:gd name="T45" fmla="*/ 106 h 532"/>
                <a:gd name="T46" fmla="*/ 291 w 578"/>
                <a:gd name="T47" fmla="*/ 170 h 532"/>
                <a:gd name="T48" fmla="*/ 152 w 578"/>
                <a:gd name="T49" fmla="*/ 0 h 532"/>
                <a:gd name="T50" fmla="*/ 95 w 578"/>
                <a:gd name="T51" fmla="*/ 18 h 532"/>
                <a:gd name="T52" fmla="*/ 166 w 578"/>
                <a:gd name="T53" fmla="*/ 96 h 532"/>
                <a:gd name="T54" fmla="*/ 106 w 578"/>
                <a:gd name="T55" fmla="*/ 156 h 532"/>
                <a:gd name="T56" fmla="*/ 28 w 578"/>
                <a:gd name="T57" fmla="*/ 85 h 532"/>
                <a:gd name="T58" fmla="*/ 52 w 578"/>
                <a:gd name="T59" fmla="*/ 243 h 532"/>
                <a:gd name="T60" fmla="*/ 200 w 578"/>
                <a:gd name="T61" fmla="*/ 300 h 532"/>
                <a:gd name="T62" fmla="*/ 66 w 578"/>
                <a:gd name="T63" fmla="*/ 458 h 532"/>
                <a:gd name="T64" fmla="*/ 120 w 578"/>
                <a:gd name="T65" fmla="*/ 522 h 532"/>
                <a:gd name="T66" fmla="*/ 287 w 578"/>
                <a:gd name="T67" fmla="*/ 388 h 532"/>
                <a:gd name="T68" fmla="*/ 463 w 578"/>
                <a:gd name="T69" fmla="*/ 532 h 532"/>
                <a:gd name="T70" fmla="*/ 519 w 578"/>
                <a:gd name="T71" fmla="*/ 398 h 532"/>
                <a:gd name="T72" fmla="*/ 481 w 578"/>
                <a:gd name="T73" fmla="*/ 123 h 532"/>
                <a:gd name="T74" fmla="*/ 535 w 578"/>
                <a:gd name="T75" fmla="*/ 116 h 532"/>
                <a:gd name="T76" fmla="*/ 574 w 578"/>
                <a:gd name="T77" fmla="*/ 6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8" h="532">
                  <a:moveTo>
                    <a:pt x="480" y="448"/>
                  </a:moveTo>
                  <a:cubicBezTo>
                    <a:pt x="480" y="438"/>
                    <a:pt x="471" y="429"/>
                    <a:pt x="460" y="429"/>
                  </a:cubicBezTo>
                  <a:cubicBezTo>
                    <a:pt x="449" y="429"/>
                    <a:pt x="441" y="438"/>
                    <a:pt x="441" y="448"/>
                  </a:cubicBezTo>
                  <a:cubicBezTo>
                    <a:pt x="441" y="459"/>
                    <a:pt x="449" y="468"/>
                    <a:pt x="460" y="468"/>
                  </a:cubicBezTo>
                  <a:cubicBezTo>
                    <a:pt x="471" y="468"/>
                    <a:pt x="480" y="459"/>
                    <a:pt x="480" y="448"/>
                  </a:cubicBezTo>
                  <a:moveTo>
                    <a:pt x="549" y="69"/>
                  </a:moveTo>
                  <a:cubicBezTo>
                    <a:pt x="518" y="100"/>
                    <a:pt x="518" y="100"/>
                    <a:pt x="518" y="100"/>
                  </a:cubicBezTo>
                  <a:cubicBezTo>
                    <a:pt x="510" y="108"/>
                    <a:pt x="496" y="108"/>
                    <a:pt x="488" y="100"/>
                  </a:cubicBezTo>
                  <a:cubicBezTo>
                    <a:pt x="488" y="100"/>
                    <a:pt x="488" y="100"/>
                    <a:pt x="488" y="100"/>
                  </a:cubicBezTo>
                  <a:cubicBezTo>
                    <a:pt x="488" y="100"/>
                    <a:pt x="488" y="100"/>
                    <a:pt x="488" y="100"/>
                  </a:cubicBezTo>
                  <a:cubicBezTo>
                    <a:pt x="479" y="91"/>
                    <a:pt x="479" y="78"/>
                    <a:pt x="488" y="69"/>
                  </a:cubicBezTo>
                  <a:cubicBezTo>
                    <a:pt x="518" y="38"/>
                    <a:pt x="518" y="38"/>
                    <a:pt x="518" y="38"/>
                  </a:cubicBezTo>
                  <a:lnTo>
                    <a:pt x="549" y="69"/>
                  </a:lnTo>
                  <a:close/>
                  <a:moveTo>
                    <a:pt x="502" y="415"/>
                  </a:moveTo>
                  <a:cubicBezTo>
                    <a:pt x="524" y="436"/>
                    <a:pt x="524" y="471"/>
                    <a:pt x="502" y="492"/>
                  </a:cubicBezTo>
                  <a:cubicBezTo>
                    <a:pt x="492" y="503"/>
                    <a:pt x="478" y="508"/>
                    <a:pt x="463" y="508"/>
                  </a:cubicBezTo>
                  <a:cubicBezTo>
                    <a:pt x="449" y="508"/>
                    <a:pt x="435" y="503"/>
                    <a:pt x="425" y="492"/>
                  </a:cubicBezTo>
                  <a:cubicBezTo>
                    <a:pt x="192" y="260"/>
                    <a:pt x="192" y="260"/>
                    <a:pt x="192" y="260"/>
                  </a:cubicBezTo>
                  <a:cubicBezTo>
                    <a:pt x="190" y="258"/>
                    <a:pt x="187" y="257"/>
                    <a:pt x="184" y="257"/>
                  </a:cubicBezTo>
                  <a:cubicBezTo>
                    <a:pt x="183" y="257"/>
                    <a:pt x="182" y="257"/>
                    <a:pt x="181" y="257"/>
                  </a:cubicBezTo>
                  <a:cubicBezTo>
                    <a:pt x="141" y="267"/>
                    <a:pt x="97" y="255"/>
                    <a:pt x="68" y="226"/>
                  </a:cubicBezTo>
                  <a:cubicBezTo>
                    <a:pt x="40" y="198"/>
                    <a:pt x="28" y="157"/>
                    <a:pt x="36" y="119"/>
                  </a:cubicBezTo>
                  <a:cubicBezTo>
                    <a:pt x="94" y="177"/>
                    <a:pt x="94" y="177"/>
                    <a:pt x="94" y="177"/>
                  </a:cubicBezTo>
                  <a:cubicBezTo>
                    <a:pt x="97" y="180"/>
                    <a:pt x="102" y="181"/>
                    <a:pt x="106" y="180"/>
                  </a:cubicBezTo>
                  <a:cubicBezTo>
                    <a:pt x="166" y="164"/>
                    <a:pt x="166" y="164"/>
                    <a:pt x="166" y="164"/>
                  </a:cubicBezTo>
                  <a:cubicBezTo>
                    <a:pt x="170" y="163"/>
                    <a:pt x="173" y="160"/>
                    <a:pt x="174" y="156"/>
                  </a:cubicBezTo>
                  <a:cubicBezTo>
                    <a:pt x="190" y="96"/>
                    <a:pt x="190" y="96"/>
                    <a:pt x="190" y="96"/>
                  </a:cubicBezTo>
                  <a:cubicBezTo>
                    <a:pt x="191" y="92"/>
                    <a:pt x="190" y="87"/>
                    <a:pt x="187" y="84"/>
                  </a:cubicBezTo>
                  <a:cubicBezTo>
                    <a:pt x="129" y="26"/>
                    <a:pt x="129" y="26"/>
                    <a:pt x="129" y="26"/>
                  </a:cubicBezTo>
                  <a:cubicBezTo>
                    <a:pt x="167" y="18"/>
                    <a:pt x="208" y="30"/>
                    <a:pt x="236" y="58"/>
                  </a:cubicBezTo>
                  <a:cubicBezTo>
                    <a:pt x="266" y="88"/>
                    <a:pt x="277" y="130"/>
                    <a:pt x="267" y="171"/>
                  </a:cubicBezTo>
                  <a:cubicBezTo>
                    <a:pt x="266" y="175"/>
                    <a:pt x="267" y="180"/>
                    <a:pt x="270" y="182"/>
                  </a:cubicBezTo>
                  <a:lnTo>
                    <a:pt x="502" y="415"/>
                  </a:lnTo>
                  <a:close/>
                  <a:moveTo>
                    <a:pt x="109" y="424"/>
                  </a:moveTo>
                  <a:cubicBezTo>
                    <a:pt x="215" y="318"/>
                    <a:pt x="215" y="318"/>
                    <a:pt x="215" y="318"/>
                  </a:cubicBezTo>
                  <a:cubicBezTo>
                    <a:pt x="270" y="372"/>
                    <a:pt x="270" y="372"/>
                    <a:pt x="270" y="372"/>
                  </a:cubicBezTo>
                  <a:cubicBezTo>
                    <a:pt x="163" y="478"/>
                    <a:pt x="163" y="478"/>
                    <a:pt x="163" y="478"/>
                  </a:cubicBezTo>
                  <a:cubicBezTo>
                    <a:pt x="151" y="491"/>
                    <a:pt x="134" y="499"/>
                    <a:pt x="120" y="499"/>
                  </a:cubicBezTo>
                  <a:cubicBezTo>
                    <a:pt x="113" y="499"/>
                    <a:pt x="104" y="497"/>
                    <a:pt x="97" y="490"/>
                  </a:cubicBezTo>
                  <a:cubicBezTo>
                    <a:pt x="91" y="483"/>
                    <a:pt x="88" y="473"/>
                    <a:pt x="89" y="461"/>
                  </a:cubicBezTo>
                  <a:cubicBezTo>
                    <a:pt x="91" y="448"/>
                    <a:pt x="98" y="435"/>
                    <a:pt x="109" y="424"/>
                  </a:cubicBezTo>
                  <a:moveTo>
                    <a:pt x="574" y="61"/>
                  </a:moveTo>
                  <a:cubicBezTo>
                    <a:pt x="527" y="14"/>
                    <a:pt x="527" y="14"/>
                    <a:pt x="527" y="14"/>
                  </a:cubicBezTo>
                  <a:cubicBezTo>
                    <a:pt x="522" y="9"/>
                    <a:pt x="515" y="9"/>
                    <a:pt x="510" y="14"/>
                  </a:cubicBezTo>
                  <a:cubicBezTo>
                    <a:pt x="471" y="53"/>
                    <a:pt x="471" y="53"/>
                    <a:pt x="471" y="53"/>
                  </a:cubicBezTo>
                  <a:cubicBezTo>
                    <a:pt x="457" y="67"/>
                    <a:pt x="455" y="89"/>
                    <a:pt x="465" y="106"/>
                  </a:cubicBezTo>
                  <a:cubicBezTo>
                    <a:pt x="346" y="225"/>
                    <a:pt x="346" y="225"/>
                    <a:pt x="346" y="225"/>
                  </a:cubicBezTo>
                  <a:cubicBezTo>
                    <a:pt x="291" y="170"/>
                    <a:pt x="291" y="170"/>
                    <a:pt x="291" y="170"/>
                  </a:cubicBezTo>
                  <a:cubicBezTo>
                    <a:pt x="301" y="124"/>
                    <a:pt x="286" y="75"/>
                    <a:pt x="252" y="42"/>
                  </a:cubicBezTo>
                  <a:cubicBezTo>
                    <a:pt x="226" y="15"/>
                    <a:pt x="190" y="0"/>
                    <a:pt x="152" y="0"/>
                  </a:cubicBezTo>
                  <a:cubicBezTo>
                    <a:pt x="135" y="0"/>
                    <a:pt x="118" y="3"/>
                    <a:pt x="102" y="9"/>
                  </a:cubicBezTo>
                  <a:cubicBezTo>
                    <a:pt x="99" y="11"/>
                    <a:pt x="96" y="14"/>
                    <a:pt x="95" y="18"/>
                  </a:cubicBezTo>
                  <a:cubicBezTo>
                    <a:pt x="94" y="22"/>
                    <a:pt x="95" y="26"/>
                    <a:pt x="98" y="28"/>
                  </a:cubicBezTo>
                  <a:cubicBezTo>
                    <a:pt x="166" y="96"/>
                    <a:pt x="166" y="96"/>
                    <a:pt x="166" y="96"/>
                  </a:cubicBezTo>
                  <a:cubicBezTo>
                    <a:pt x="153" y="143"/>
                    <a:pt x="153" y="143"/>
                    <a:pt x="153" y="143"/>
                  </a:cubicBezTo>
                  <a:cubicBezTo>
                    <a:pt x="106" y="156"/>
                    <a:pt x="106" y="156"/>
                    <a:pt x="106" y="156"/>
                  </a:cubicBezTo>
                  <a:cubicBezTo>
                    <a:pt x="38" y="88"/>
                    <a:pt x="38" y="88"/>
                    <a:pt x="38" y="88"/>
                  </a:cubicBezTo>
                  <a:cubicBezTo>
                    <a:pt x="36" y="85"/>
                    <a:pt x="31" y="84"/>
                    <a:pt x="28" y="85"/>
                  </a:cubicBezTo>
                  <a:cubicBezTo>
                    <a:pt x="24" y="86"/>
                    <a:pt x="21" y="89"/>
                    <a:pt x="19" y="92"/>
                  </a:cubicBezTo>
                  <a:cubicBezTo>
                    <a:pt x="0" y="144"/>
                    <a:pt x="13" y="203"/>
                    <a:pt x="52" y="243"/>
                  </a:cubicBezTo>
                  <a:cubicBezTo>
                    <a:pt x="85" y="276"/>
                    <a:pt x="134" y="291"/>
                    <a:pt x="180" y="281"/>
                  </a:cubicBezTo>
                  <a:cubicBezTo>
                    <a:pt x="200" y="300"/>
                    <a:pt x="200" y="300"/>
                    <a:pt x="200" y="300"/>
                  </a:cubicBezTo>
                  <a:cubicBezTo>
                    <a:pt x="92" y="408"/>
                    <a:pt x="92" y="408"/>
                    <a:pt x="92" y="408"/>
                  </a:cubicBezTo>
                  <a:cubicBezTo>
                    <a:pt x="78" y="422"/>
                    <a:pt x="69" y="440"/>
                    <a:pt x="66" y="458"/>
                  </a:cubicBezTo>
                  <a:cubicBezTo>
                    <a:pt x="64" y="477"/>
                    <a:pt x="69" y="495"/>
                    <a:pt x="81" y="507"/>
                  </a:cubicBezTo>
                  <a:cubicBezTo>
                    <a:pt x="91" y="516"/>
                    <a:pt x="105" y="522"/>
                    <a:pt x="120" y="522"/>
                  </a:cubicBezTo>
                  <a:cubicBezTo>
                    <a:pt x="141" y="522"/>
                    <a:pt x="163" y="512"/>
                    <a:pt x="180" y="495"/>
                  </a:cubicBezTo>
                  <a:cubicBezTo>
                    <a:pt x="287" y="388"/>
                    <a:pt x="287" y="388"/>
                    <a:pt x="287" y="388"/>
                  </a:cubicBezTo>
                  <a:cubicBezTo>
                    <a:pt x="408" y="509"/>
                    <a:pt x="408" y="509"/>
                    <a:pt x="408" y="509"/>
                  </a:cubicBezTo>
                  <a:cubicBezTo>
                    <a:pt x="423" y="524"/>
                    <a:pt x="443" y="532"/>
                    <a:pt x="463" y="532"/>
                  </a:cubicBezTo>
                  <a:cubicBezTo>
                    <a:pt x="484" y="532"/>
                    <a:pt x="504" y="524"/>
                    <a:pt x="519" y="509"/>
                  </a:cubicBezTo>
                  <a:cubicBezTo>
                    <a:pt x="549" y="478"/>
                    <a:pt x="549" y="429"/>
                    <a:pt x="519" y="398"/>
                  </a:cubicBezTo>
                  <a:cubicBezTo>
                    <a:pt x="362" y="242"/>
                    <a:pt x="362" y="242"/>
                    <a:pt x="362" y="242"/>
                  </a:cubicBezTo>
                  <a:cubicBezTo>
                    <a:pt x="481" y="123"/>
                    <a:pt x="481" y="123"/>
                    <a:pt x="481" y="123"/>
                  </a:cubicBezTo>
                  <a:cubicBezTo>
                    <a:pt x="488" y="127"/>
                    <a:pt x="495" y="129"/>
                    <a:pt x="503" y="129"/>
                  </a:cubicBezTo>
                  <a:cubicBezTo>
                    <a:pt x="515" y="129"/>
                    <a:pt x="526" y="125"/>
                    <a:pt x="535" y="116"/>
                  </a:cubicBezTo>
                  <a:cubicBezTo>
                    <a:pt x="574" y="77"/>
                    <a:pt x="574" y="77"/>
                    <a:pt x="574" y="77"/>
                  </a:cubicBezTo>
                  <a:cubicBezTo>
                    <a:pt x="578" y="73"/>
                    <a:pt x="578" y="65"/>
                    <a:pt x="574" y="61"/>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5" name="Freeform 125">
              <a:extLst>
                <a:ext uri="{FF2B5EF4-FFF2-40B4-BE49-F238E27FC236}">
                  <a16:creationId xmlns:a16="http://schemas.microsoft.com/office/drawing/2014/main" id="{32DCFDDD-1CE1-47A3-9FC4-FB74DED1DACC}"/>
                </a:ext>
              </a:extLst>
            </p:cNvPr>
            <p:cNvSpPr>
              <a:spLocks noChangeAspect="1" noEditPoints="1"/>
            </p:cNvSpPr>
            <p:nvPr/>
          </p:nvSpPr>
          <p:spPr bwMode="auto">
            <a:xfrm>
              <a:off x="10035540" y="2916728"/>
              <a:ext cx="448628" cy="449408"/>
            </a:xfrm>
            <a:custGeom>
              <a:avLst/>
              <a:gdLst>
                <a:gd name="T0" fmla="*/ 284 w 567"/>
                <a:gd name="T1" fmla="*/ 0 h 567"/>
                <a:gd name="T2" fmla="*/ 0 w 567"/>
                <a:gd name="T3" fmla="*/ 283 h 567"/>
                <a:gd name="T4" fmla="*/ 284 w 567"/>
                <a:gd name="T5" fmla="*/ 567 h 567"/>
                <a:gd name="T6" fmla="*/ 567 w 567"/>
                <a:gd name="T7" fmla="*/ 283 h 567"/>
                <a:gd name="T8" fmla="*/ 284 w 567"/>
                <a:gd name="T9" fmla="*/ 0 h 567"/>
                <a:gd name="T10" fmla="*/ 284 w 567"/>
                <a:gd name="T11" fmla="*/ 540 h 567"/>
                <a:gd name="T12" fmla="*/ 27 w 567"/>
                <a:gd name="T13" fmla="*/ 283 h 567"/>
                <a:gd name="T14" fmla="*/ 284 w 567"/>
                <a:gd name="T15" fmla="*/ 26 h 567"/>
                <a:gd name="T16" fmla="*/ 541 w 567"/>
                <a:gd name="T17" fmla="*/ 283 h 567"/>
                <a:gd name="T18" fmla="*/ 284 w 567"/>
                <a:gd name="T19" fmla="*/ 540 h 567"/>
                <a:gd name="T20" fmla="*/ 412 w 567"/>
                <a:gd name="T21" fmla="*/ 132 h 567"/>
                <a:gd name="T22" fmla="*/ 434 w 567"/>
                <a:gd name="T23" fmla="*/ 153 h 567"/>
                <a:gd name="T24" fmla="*/ 284 w 567"/>
                <a:gd name="T25" fmla="*/ 314 h 567"/>
                <a:gd name="T26" fmla="*/ 209 w 567"/>
                <a:gd name="T27" fmla="*/ 232 h 567"/>
                <a:gd name="T28" fmla="*/ 231 w 567"/>
                <a:gd name="T29" fmla="*/ 212 h 567"/>
                <a:gd name="T30" fmla="*/ 284 w 567"/>
                <a:gd name="T31" fmla="*/ 269 h 567"/>
                <a:gd name="T32" fmla="*/ 412 w 567"/>
                <a:gd name="T33" fmla="*/ 13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7" h="567">
                  <a:moveTo>
                    <a:pt x="284" y="0"/>
                  </a:moveTo>
                  <a:cubicBezTo>
                    <a:pt x="128" y="0"/>
                    <a:pt x="0" y="127"/>
                    <a:pt x="0" y="283"/>
                  </a:cubicBezTo>
                  <a:cubicBezTo>
                    <a:pt x="0" y="439"/>
                    <a:pt x="128" y="567"/>
                    <a:pt x="284" y="567"/>
                  </a:cubicBezTo>
                  <a:cubicBezTo>
                    <a:pt x="440" y="567"/>
                    <a:pt x="567" y="439"/>
                    <a:pt x="567" y="283"/>
                  </a:cubicBezTo>
                  <a:cubicBezTo>
                    <a:pt x="567" y="127"/>
                    <a:pt x="440" y="0"/>
                    <a:pt x="284" y="0"/>
                  </a:cubicBezTo>
                  <a:close/>
                  <a:moveTo>
                    <a:pt x="284" y="540"/>
                  </a:moveTo>
                  <a:cubicBezTo>
                    <a:pt x="142" y="540"/>
                    <a:pt x="27" y="425"/>
                    <a:pt x="27" y="283"/>
                  </a:cubicBezTo>
                  <a:cubicBezTo>
                    <a:pt x="27" y="142"/>
                    <a:pt x="142" y="26"/>
                    <a:pt x="284" y="26"/>
                  </a:cubicBezTo>
                  <a:cubicBezTo>
                    <a:pt x="425" y="26"/>
                    <a:pt x="541" y="142"/>
                    <a:pt x="541" y="283"/>
                  </a:cubicBezTo>
                  <a:cubicBezTo>
                    <a:pt x="541" y="425"/>
                    <a:pt x="425" y="540"/>
                    <a:pt x="284" y="540"/>
                  </a:cubicBezTo>
                  <a:close/>
                  <a:moveTo>
                    <a:pt x="412" y="132"/>
                  </a:moveTo>
                  <a:cubicBezTo>
                    <a:pt x="434" y="153"/>
                    <a:pt x="434" y="153"/>
                    <a:pt x="434" y="153"/>
                  </a:cubicBezTo>
                  <a:cubicBezTo>
                    <a:pt x="284" y="314"/>
                    <a:pt x="284" y="314"/>
                    <a:pt x="284" y="314"/>
                  </a:cubicBezTo>
                  <a:cubicBezTo>
                    <a:pt x="209" y="232"/>
                    <a:pt x="209" y="232"/>
                    <a:pt x="209" y="232"/>
                  </a:cubicBezTo>
                  <a:cubicBezTo>
                    <a:pt x="231" y="212"/>
                    <a:pt x="231" y="212"/>
                    <a:pt x="231" y="212"/>
                  </a:cubicBezTo>
                  <a:cubicBezTo>
                    <a:pt x="284" y="269"/>
                    <a:pt x="284" y="269"/>
                    <a:pt x="284" y="269"/>
                  </a:cubicBezTo>
                  <a:lnTo>
                    <a:pt x="412" y="13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6" name="Freeform 65">
            <a:extLst>
              <a:ext uri="{FF2B5EF4-FFF2-40B4-BE49-F238E27FC236}">
                <a16:creationId xmlns:a16="http://schemas.microsoft.com/office/drawing/2014/main" id="{CFAD9686-861E-47CE-9729-EAB3339FB121}"/>
              </a:ext>
            </a:extLst>
          </p:cNvPr>
          <p:cNvSpPr>
            <a:spLocks noChangeAspect="1" noEditPoints="1"/>
          </p:cNvSpPr>
          <p:nvPr/>
        </p:nvSpPr>
        <p:spPr bwMode="auto">
          <a:xfrm>
            <a:off x="6306344" y="2911211"/>
            <a:ext cx="292003" cy="312589"/>
          </a:xfrm>
          <a:custGeom>
            <a:avLst/>
            <a:gdLst>
              <a:gd name="T0" fmla="*/ 566 w 577"/>
              <a:gd name="T1" fmla="*/ 269 h 616"/>
              <a:gd name="T2" fmla="*/ 515 w 577"/>
              <a:gd name="T3" fmla="*/ 149 h 616"/>
              <a:gd name="T4" fmla="*/ 315 w 577"/>
              <a:gd name="T5" fmla="*/ 13 h 616"/>
              <a:gd name="T6" fmla="*/ 370 w 577"/>
              <a:gd name="T7" fmla="*/ 616 h 616"/>
              <a:gd name="T8" fmla="*/ 557 w 577"/>
              <a:gd name="T9" fmla="*/ 470 h 616"/>
              <a:gd name="T10" fmla="*/ 375 w 577"/>
              <a:gd name="T11" fmla="*/ 384 h 616"/>
              <a:gd name="T12" fmla="*/ 551 w 577"/>
              <a:gd name="T13" fmla="*/ 418 h 616"/>
              <a:gd name="T14" fmla="*/ 535 w 577"/>
              <a:gd name="T15" fmla="*/ 473 h 616"/>
              <a:gd name="T16" fmla="*/ 426 w 577"/>
              <a:gd name="T17" fmla="*/ 547 h 616"/>
              <a:gd name="T18" fmla="*/ 424 w 577"/>
              <a:gd name="T19" fmla="*/ 573 h 616"/>
              <a:gd name="T20" fmla="*/ 333 w 577"/>
              <a:gd name="T21" fmla="*/ 584 h 616"/>
              <a:gd name="T22" fmla="*/ 473 w 577"/>
              <a:gd name="T23" fmla="*/ 520 h 616"/>
              <a:gd name="T24" fmla="*/ 337 w 577"/>
              <a:gd name="T25" fmla="*/ 437 h 616"/>
              <a:gd name="T26" fmla="*/ 465 w 577"/>
              <a:gd name="T27" fmla="*/ 342 h 616"/>
              <a:gd name="T28" fmla="*/ 489 w 577"/>
              <a:gd name="T29" fmla="*/ 379 h 616"/>
              <a:gd name="T30" fmla="*/ 478 w 577"/>
              <a:gd name="T31" fmla="*/ 321 h 616"/>
              <a:gd name="T32" fmla="*/ 333 w 577"/>
              <a:gd name="T33" fmla="*/ 308 h 616"/>
              <a:gd name="T34" fmla="*/ 455 w 577"/>
              <a:gd name="T35" fmla="*/ 213 h 616"/>
              <a:gd name="T36" fmla="*/ 333 w 577"/>
              <a:gd name="T37" fmla="*/ 177 h 616"/>
              <a:gd name="T38" fmla="*/ 457 w 577"/>
              <a:gd name="T39" fmla="*/ 93 h 616"/>
              <a:gd name="T40" fmla="*/ 373 w 577"/>
              <a:gd name="T41" fmla="*/ 95 h 616"/>
              <a:gd name="T42" fmla="*/ 452 w 577"/>
              <a:gd name="T43" fmla="*/ 131 h 616"/>
              <a:gd name="T44" fmla="*/ 518 w 577"/>
              <a:gd name="T45" fmla="*/ 204 h 616"/>
              <a:gd name="T46" fmla="*/ 385 w 577"/>
              <a:gd name="T47" fmla="*/ 262 h 616"/>
              <a:gd name="T48" fmla="*/ 535 w 577"/>
              <a:gd name="T49" fmla="*/ 227 h 616"/>
              <a:gd name="T50" fmla="*/ 550 w 577"/>
              <a:gd name="T51" fmla="*/ 390 h 616"/>
              <a:gd name="T52" fmla="*/ 375 w 577"/>
              <a:gd name="T53" fmla="*/ 384 h 616"/>
              <a:gd name="T54" fmla="*/ 219 w 577"/>
              <a:gd name="T55" fmla="*/ 616 h 616"/>
              <a:gd name="T56" fmla="*/ 232 w 577"/>
              <a:gd name="T57" fmla="*/ 0 h 616"/>
              <a:gd name="T58" fmla="*/ 73 w 577"/>
              <a:gd name="T59" fmla="*/ 148 h 616"/>
              <a:gd name="T60" fmla="*/ 21 w 577"/>
              <a:gd name="T61" fmla="*/ 269 h 616"/>
              <a:gd name="T62" fmla="*/ 31 w 577"/>
              <a:gd name="T63" fmla="*/ 468 h 616"/>
              <a:gd name="T64" fmla="*/ 50 w 577"/>
              <a:gd name="T65" fmla="*/ 233 h 616"/>
              <a:gd name="T66" fmla="*/ 132 w 577"/>
              <a:gd name="T67" fmla="*/ 277 h 616"/>
              <a:gd name="T68" fmla="*/ 96 w 577"/>
              <a:gd name="T69" fmla="*/ 247 h 616"/>
              <a:gd name="T70" fmla="*/ 122 w 577"/>
              <a:gd name="T71" fmla="*/ 122 h 616"/>
              <a:gd name="T72" fmla="*/ 230 w 577"/>
              <a:gd name="T73" fmla="*/ 98 h 616"/>
              <a:gd name="T74" fmla="*/ 130 w 577"/>
              <a:gd name="T75" fmla="*/ 94 h 616"/>
              <a:gd name="T76" fmla="*/ 254 w 577"/>
              <a:gd name="T77" fmla="*/ 28 h 616"/>
              <a:gd name="T78" fmla="*/ 124 w 577"/>
              <a:gd name="T79" fmla="*/ 209 h 616"/>
              <a:gd name="T80" fmla="*/ 254 w 577"/>
              <a:gd name="T81" fmla="*/ 202 h 616"/>
              <a:gd name="T82" fmla="*/ 111 w 577"/>
              <a:gd name="T83" fmla="*/ 323 h 616"/>
              <a:gd name="T84" fmla="*/ 99 w 577"/>
              <a:gd name="T85" fmla="*/ 371 h 616"/>
              <a:gd name="T86" fmla="*/ 120 w 577"/>
              <a:gd name="T87" fmla="*/ 343 h 616"/>
              <a:gd name="T88" fmla="*/ 254 w 577"/>
              <a:gd name="T89" fmla="*/ 438 h 616"/>
              <a:gd name="T90" fmla="*/ 108 w 577"/>
              <a:gd name="T91" fmla="*/ 517 h 616"/>
              <a:gd name="T92" fmla="*/ 252 w 577"/>
              <a:gd name="T93" fmla="*/ 461 h 616"/>
              <a:gd name="T94" fmla="*/ 163 w 577"/>
              <a:gd name="T95" fmla="*/ 579 h 616"/>
              <a:gd name="T96" fmla="*/ 178 w 577"/>
              <a:gd name="T97" fmla="*/ 499 h 616"/>
              <a:gd name="T98" fmla="*/ 130 w 577"/>
              <a:gd name="T99" fmla="*/ 558 h 616"/>
              <a:gd name="T100" fmla="*/ 51 w 577"/>
              <a:gd name="T101" fmla="*/ 457 h 616"/>
              <a:gd name="T102" fmla="*/ 100 w 577"/>
              <a:gd name="T103" fmla="*/ 440 h 616"/>
              <a:gd name="T104" fmla="*/ 103 w 577"/>
              <a:gd name="T105" fmla="*/ 418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7" h="616">
                <a:moveTo>
                  <a:pt x="569" y="402"/>
                </a:moveTo>
                <a:cubicBezTo>
                  <a:pt x="569" y="401"/>
                  <a:pt x="569" y="401"/>
                  <a:pt x="569" y="401"/>
                </a:cubicBezTo>
                <a:cubicBezTo>
                  <a:pt x="574" y="387"/>
                  <a:pt x="577" y="369"/>
                  <a:pt x="577" y="349"/>
                </a:cubicBezTo>
                <a:cubicBezTo>
                  <a:pt x="577" y="347"/>
                  <a:pt x="577" y="347"/>
                  <a:pt x="577" y="347"/>
                </a:cubicBezTo>
                <a:cubicBezTo>
                  <a:pt x="577" y="312"/>
                  <a:pt x="569" y="279"/>
                  <a:pt x="566" y="269"/>
                </a:cubicBezTo>
                <a:cubicBezTo>
                  <a:pt x="566" y="269"/>
                  <a:pt x="566" y="269"/>
                  <a:pt x="566" y="269"/>
                </a:cubicBezTo>
                <a:cubicBezTo>
                  <a:pt x="566" y="268"/>
                  <a:pt x="566" y="268"/>
                  <a:pt x="566" y="268"/>
                </a:cubicBezTo>
                <a:cubicBezTo>
                  <a:pt x="569" y="232"/>
                  <a:pt x="544" y="201"/>
                  <a:pt x="539" y="195"/>
                </a:cubicBezTo>
                <a:cubicBezTo>
                  <a:pt x="515" y="150"/>
                  <a:pt x="515" y="150"/>
                  <a:pt x="515" y="150"/>
                </a:cubicBezTo>
                <a:cubicBezTo>
                  <a:pt x="515" y="149"/>
                  <a:pt x="515" y="149"/>
                  <a:pt x="515" y="149"/>
                </a:cubicBezTo>
                <a:cubicBezTo>
                  <a:pt x="489" y="113"/>
                  <a:pt x="489" y="113"/>
                  <a:pt x="489" y="113"/>
                </a:cubicBezTo>
                <a:cubicBezTo>
                  <a:pt x="489" y="112"/>
                  <a:pt x="489" y="112"/>
                  <a:pt x="489" y="112"/>
                </a:cubicBezTo>
                <a:cubicBezTo>
                  <a:pt x="489" y="95"/>
                  <a:pt x="470" y="69"/>
                  <a:pt x="433" y="35"/>
                </a:cubicBezTo>
                <a:cubicBezTo>
                  <a:pt x="402" y="6"/>
                  <a:pt x="374" y="0"/>
                  <a:pt x="356" y="0"/>
                </a:cubicBezTo>
                <a:cubicBezTo>
                  <a:pt x="333" y="0"/>
                  <a:pt x="319" y="10"/>
                  <a:pt x="315" y="13"/>
                </a:cubicBezTo>
                <a:cubicBezTo>
                  <a:pt x="313" y="15"/>
                  <a:pt x="311" y="18"/>
                  <a:pt x="311" y="22"/>
                </a:cubicBezTo>
                <a:cubicBezTo>
                  <a:pt x="311" y="590"/>
                  <a:pt x="311" y="590"/>
                  <a:pt x="311" y="590"/>
                </a:cubicBezTo>
                <a:cubicBezTo>
                  <a:pt x="311" y="594"/>
                  <a:pt x="313" y="598"/>
                  <a:pt x="316" y="600"/>
                </a:cubicBezTo>
                <a:cubicBezTo>
                  <a:pt x="328" y="607"/>
                  <a:pt x="344" y="616"/>
                  <a:pt x="369" y="616"/>
                </a:cubicBezTo>
                <a:cubicBezTo>
                  <a:pt x="370" y="616"/>
                  <a:pt x="370" y="616"/>
                  <a:pt x="370" y="616"/>
                </a:cubicBezTo>
                <a:cubicBezTo>
                  <a:pt x="397" y="616"/>
                  <a:pt x="430" y="603"/>
                  <a:pt x="466" y="579"/>
                </a:cubicBezTo>
                <a:cubicBezTo>
                  <a:pt x="467" y="579"/>
                  <a:pt x="467" y="579"/>
                  <a:pt x="467" y="579"/>
                </a:cubicBezTo>
                <a:cubicBezTo>
                  <a:pt x="471" y="575"/>
                  <a:pt x="477" y="572"/>
                  <a:pt x="482" y="568"/>
                </a:cubicBezTo>
                <a:cubicBezTo>
                  <a:pt x="529" y="533"/>
                  <a:pt x="555" y="503"/>
                  <a:pt x="557" y="479"/>
                </a:cubicBezTo>
                <a:cubicBezTo>
                  <a:pt x="557" y="476"/>
                  <a:pt x="557" y="473"/>
                  <a:pt x="557" y="470"/>
                </a:cubicBezTo>
                <a:cubicBezTo>
                  <a:pt x="557" y="468"/>
                  <a:pt x="557" y="468"/>
                  <a:pt x="557" y="468"/>
                </a:cubicBezTo>
                <a:cubicBezTo>
                  <a:pt x="558" y="467"/>
                  <a:pt x="558" y="467"/>
                  <a:pt x="558" y="467"/>
                </a:cubicBezTo>
                <a:cubicBezTo>
                  <a:pt x="575" y="447"/>
                  <a:pt x="575" y="421"/>
                  <a:pt x="569" y="403"/>
                </a:cubicBezTo>
                <a:lnTo>
                  <a:pt x="569" y="402"/>
                </a:lnTo>
                <a:close/>
                <a:moveTo>
                  <a:pt x="375" y="384"/>
                </a:moveTo>
                <a:cubicBezTo>
                  <a:pt x="380" y="389"/>
                  <a:pt x="425" y="438"/>
                  <a:pt x="483" y="440"/>
                </a:cubicBezTo>
                <a:cubicBezTo>
                  <a:pt x="485" y="440"/>
                  <a:pt x="486" y="440"/>
                  <a:pt x="487" y="440"/>
                </a:cubicBezTo>
                <a:cubicBezTo>
                  <a:pt x="488" y="440"/>
                  <a:pt x="488" y="440"/>
                  <a:pt x="488" y="440"/>
                </a:cubicBezTo>
                <a:cubicBezTo>
                  <a:pt x="509" y="440"/>
                  <a:pt x="528" y="434"/>
                  <a:pt x="546" y="421"/>
                </a:cubicBezTo>
                <a:cubicBezTo>
                  <a:pt x="551" y="418"/>
                  <a:pt x="551" y="418"/>
                  <a:pt x="551" y="418"/>
                </a:cubicBezTo>
                <a:cubicBezTo>
                  <a:pt x="551" y="424"/>
                  <a:pt x="551" y="424"/>
                  <a:pt x="551" y="424"/>
                </a:cubicBezTo>
                <a:cubicBezTo>
                  <a:pt x="552" y="433"/>
                  <a:pt x="549" y="446"/>
                  <a:pt x="537" y="458"/>
                </a:cubicBezTo>
                <a:cubicBezTo>
                  <a:pt x="534" y="459"/>
                  <a:pt x="533" y="462"/>
                  <a:pt x="533" y="465"/>
                </a:cubicBezTo>
                <a:cubicBezTo>
                  <a:pt x="533" y="467"/>
                  <a:pt x="533" y="470"/>
                  <a:pt x="535" y="472"/>
                </a:cubicBezTo>
                <a:cubicBezTo>
                  <a:pt x="535" y="473"/>
                  <a:pt x="535" y="473"/>
                  <a:pt x="535" y="473"/>
                </a:cubicBezTo>
                <a:cubicBezTo>
                  <a:pt x="536" y="477"/>
                  <a:pt x="537" y="500"/>
                  <a:pt x="469" y="550"/>
                </a:cubicBezTo>
                <a:cubicBezTo>
                  <a:pt x="465" y="553"/>
                  <a:pt x="461" y="556"/>
                  <a:pt x="458" y="558"/>
                </a:cubicBezTo>
                <a:cubicBezTo>
                  <a:pt x="457" y="559"/>
                  <a:pt x="457" y="559"/>
                  <a:pt x="457" y="559"/>
                </a:cubicBezTo>
                <a:cubicBezTo>
                  <a:pt x="456" y="559"/>
                  <a:pt x="456" y="559"/>
                  <a:pt x="456" y="559"/>
                </a:cubicBezTo>
                <a:cubicBezTo>
                  <a:pt x="442" y="558"/>
                  <a:pt x="432" y="554"/>
                  <a:pt x="426" y="547"/>
                </a:cubicBezTo>
                <a:cubicBezTo>
                  <a:pt x="414" y="534"/>
                  <a:pt x="418" y="512"/>
                  <a:pt x="418" y="511"/>
                </a:cubicBezTo>
                <a:cubicBezTo>
                  <a:pt x="419" y="505"/>
                  <a:pt x="415" y="500"/>
                  <a:pt x="409" y="499"/>
                </a:cubicBezTo>
                <a:cubicBezTo>
                  <a:pt x="403" y="498"/>
                  <a:pt x="398" y="502"/>
                  <a:pt x="396" y="507"/>
                </a:cubicBezTo>
                <a:cubicBezTo>
                  <a:pt x="396" y="511"/>
                  <a:pt x="392" y="540"/>
                  <a:pt x="409" y="561"/>
                </a:cubicBezTo>
                <a:cubicBezTo>
                  <a:pt x="413" y="566"/>
                  <a:pt x="418" y="570"/>
                  <a:pt x="424" y="573"/>
                </a:cubicBezTo>
                <a:cubicBezTo>
                  <a:pt x="429" y="576"/>
                  <a:pt x="429" y="576"/>
                  <a:pt x="429" y="576"/>
                </a:cubicBezTo>
                <a:cubicBezTo>
                  <a:pt x="424" y="579"/>
                  <a:pt x="424" y="579"/>
                  <a:pt x="424" y="579"/>
                </a:cubicBezTo>
                <a:cubicBezTo>
                  <a:pt x="404" y="589"/>
                  <a:pt x="386" y="594"/>
                  <a:pt x="369" y="594"/>
                </a:cubicBezTo>
                <a:cubicBezTo>
                  <a:pt x="354" y="594"/>
                  <a:pt x="342" y="589"/>
                  <a:pt x="334" y="585"/>
                </a:cubicBezTo>
                <a:cubicBezTo>
                  <a:pt x="333" y="584"/>
                  <a:pt x="333" y="584"/>
                  <a:pt x="333" y="584"/>
                </a:cubicBezTo>
                <a:cubicBezTo>
                  <a:pt x="333" y="461"/>
                  <a:pt x="333" y="461"/>
                  <a:pt x="333" y="461"/>
                </a:cubicBezTo>
                <a:cubicBezTo>
                  <a:pt x="335" y="461"/>
                  <a:pt x="335" y="461"/>
                  <a:pt x="335" y="461"/>
                </a:cubicBezTo>
                <a:cubicBezTo>
                  <a:pt x="345" y="457"/>
                  <a:pt x="354" y="456"/>
                  <a:pt x="364" y="456"/>
                </a:cubicBezTo>
                <a:cubicBezTo>
                  <a:pt x="423" y="456"/>
                  <a:pt x="464" y="514"/>
                  <a:pt x="464" y="515"/>
                </a:cubicBezTo>
                <a:cubicBezTo>
                  <a:pt x="466" y="518"/>
                  <a:pt x="469" y="520"/>
                  <a:pt x="473" y="520"/>
                </a:cubicBezTo>
                <a:cubicBezTo>
                  <a:pt x="475" y="519"/>
                  <a:pt x="478" y="519"/>
                  <a:pt x="479" y="518"/>
                </a:cubicBezTo>
                <a:cubicBezTo>
                  <a:pt x="482" y="516"/>
                  <a:pt x="483" y="513"/>
                  <a:pt x="484" y="511"/>
                </a:cubicBezTo>
                <a:cubicBezTo>
                  <a:pt x="484" y="508"/>
                  <a:pt x="484" y="505"/>
                  <a:pt x="482" y="502"/>
                </a:cubicBezTo>
                <a:cubicBezTo>
                  <a:pt x="481" y="501"/>
                  <a:pt x="465" y="478"/>
                  <a:pt x="438" y="459"/>
                </a:cubicBezTo>
                <a:cubicBezTo>
                  <a:pt x="405" y="436"/>
                  <a:pt x="370" y="429"/>
                  <a:pt x="337" y="437"/>
                </a:cubicBezTo>
                <a:cubicBezTo>
                  <a:pt x="333" y="438"/>
                  <a:pt x="333" y="438"/>
                  <a:pt x="333" y="438"/>
                </a:cubicBezTo>
                <a:cubicBezTo>
                  <a:pt x="333" y="332"/>
                  <a:pt x="333" y="332"/>
                  <a:pt x="333" y="332"/>
                </a:cubicBezTo>
                <a:cubicBezTo>
                  <a:pt x="335" y="332"/>
                  <a:pt x="335" y="332"/>
                  <a:pt x="335" y="332"/>
                </a:cubicBezTo>
                <a:cubicBezTo>
                  <a:pt x="345" y="326"/>
                  <a:pt x="362" y="320"/>
                  <a:pt x="386" y="320"/>
                </a:cubicBezTo>
                <a:cubicBezTo>
                  <a:pt x="411" y="320"/>
                  <a:pt x="438" y="328"/>
                  <a:pt x="465" y="342"/>
                </a:cubicBezTo>
                <a:cubicBezTo>
                  <a:pt x="467" y="343"/>
                  <a:pt x="467" y="343"/>
                  <a:pt x="467" y="343"/>
                </a:cubicBezTo>
                <a:cubicBezTo>
                  <a:pt x="467" y="346"/>
                  <a:pt x="467" y="346"/>
                  <a:pt x="467" y="346"/>
                </a:cubicBezTo>
                <a:cubicBezTo>
                  <a:pt x="464" y="358"/>
                  <a:pt x="464" y="370"/>
                  <a:pt x="469" y="380"/>
                </a:cubicBezTo>
                <a:cubicBezTo>
                  <a:pt x="471" y="385"/>
                  <a:pt x="478" y="387"/>
                  <a:pt x="483" y="385"/>
                </a:cubicBezTo>
                <a:cubicBezTo>
                  <a:pt x="486" y="384"/>
                  <a:pt x="488" y="382"/>
                  <a:pt x="489" y="379"/>
                </a:cubicBezTo>
                <a:cubicBezTo>
                  <a:pt x="490" y="376"/>
                  <a:pt x="490" y="373"/>
                  <a:pt x="488" y="371"/>
                </a:cubicBezTo>
                <a:cubicBezTo>
                  <a:pt x="481" y="354"/>
                  <a:pt x="497" y="330"/>
                  <a:pt x="504" y="322"/>
                </a:cubicBezTo>
                <a:cubicBezTo>
                  <a:pt x="508" y="317"/>
                  <a:pt x="507" y="310"/>
                  <a:pt x="502" y="306"/>
                </a:cubicBezTo>
                <a:cubicBezTo>
                  <a:pt x="498" y="303"/>
                  <a:pt x="491" y="303"/>
                  <a:pt x="487" y="308"/>
                </a:cubicBezTo>
                <a:cubicBezTo>
                  <a:pt x="486" y="309"/>
                  <a:pt x="482" y="313"/>
                  <a:pt x="478" y="321"/>
                </a:cubicBezTo>
                <a:cubicBezTo>
                  <a:pt x="476" y="323"/>
                  <a:pt x="476" y="323"/>
                  <a:pt x="476" y="323"/>
                </a:cubicBezTo>
                <a:cubicBezTo>
                  <a:pt x="474" y="322"/>
                  <a:pt x="474" y="322"/>
                  <a:pt x="474" y="322"/>
                </a:cubicBezTo>
                <a:cubicBezTo>
                  <a:pt x="444" y="306"/>
                  <a:pt x="414" y="298"/>
                  <a:pt x="386" y="298"/>
                </a:cubicBezTo>
                <a:cubicBezTo>
                  <a:pt x="369" y="298"/>
                  <a:pt x="352" y="301"/>
                  <a:pt x="337" y="307"/>
                </a:cubicBezTo>
                <a:cubicBezTo>
                  <a:pt x="333" y="308"/>
                  <a:pt x="333" y="308"/>
                  <a:pt x="333" y="308"/>
                </a:cubicBezTo>
                <a:cubicBezTo>
                  <a:pt x="333" y="202"/>
                  <a:pt x="333" y="202"/>
                  <a:pt x="333" y="202"/>
                </a:cubicBezTo>
                <a:cubicBezTo>
                  <a:pt x="334" y="201"/>
                  <a:pt x="334" y="201"/>
                  <a:pt x="334" y="201"/>
                </a:cubicBezTo>
                <a:cubicBezTo>
                  <a:pt x="359" y="186"/>
                  <a:pt x="385" y="182"/>
                  <a:pt x="412" y="190"/>
                </a:cubicBezTo>
                <a:cubicBezTo>
                  <a:pt x="432" y="197"/>
                  <a:pt x="446" y="209"/>
                  <a:pt x="448" y="210"/>
                </a:cubicBezTo>
                <a:cubicBezTo>
                  <a:pt x="450" y="212"/>
                  <a:pt x="453" y="213"/>
                  <a:pt x="455" y="213"/>
                </a:cubicBezTo>
                <a:cubicBezTo>
                  <a:pt x="458" y="213"/>
                  <a:pt x="461" y="211"/>
                  <a:pt x="463" y="209"/>
                </a:cubicBezTo>
                <a:cubicBezTo>
                  <a:pt x="467" y="205"/>
                  <a:pt x="467" y="198"/>
                  <a:pt x="463" y="194"/>
                </a:cubicBezTo>
                <a:cubicBezTo>
                  <a:pt x="447" y="179"/>
                  <a:pt x="418" y="164"/>
                  <a:pt x="384" y="164"/>
                </a:cubicBezTo>
                <a:cubicBezTo>
                  <a:pt x="368" y="164"/>
                  <a:pt x="352" y="168"/>
                  <a:pt x="337" y="175"/>
                </a:cubicBezTo>
                <a:cubicBezTo>
                  <a:pt x="333" y="177"/>
                  <a:pt x="333" y="177"/>
                  <a:pt x="333" y="177"/>
                </a:cubicBezTo>
                <a:cubicBezTo>
                  <a:pt x="333" y="28"/>
                  <a:pt x="333" y="28"/>
                  <a:pt x="333" y="28"/>
                </a:cubicBezTo>
                <a:cubicBezTo>
                  <a:pt x="335" y="27"/>
                  <a:pt x="335" y="27"/>
                  <a:pt x="335" y="27"/>
                </a:cubicBezTo>
                <a:cubicBezTo>
                  <a:pt x="339" y="25"/>
                  <a:pt x="347" y="22"/>
                  <a:pt x="357" y="22"/>
                </a:cubicBezTo>
                <a:cubicBezTo>
                  <a:pt x="377" y="22"/>
                  <a:pt x="397" y="32"/>
                  <a:pt x="418" y="51"/>
                </a:cubicBezTo>
                <a:cubicBezTo>
                  <a:pt x="435" y="67"/>
                  <a:pt x="448" y="81"/>
                  <a:pt x="457" y="93"/>
                </a:cubicBezTo>
                <a:cubicBezTo>
                  <a:pt x="458" y="94"/>
                  <a:pt x="458" y="94"/>
                  <a:pt x="458" y="94"/>
                </a:cubicBezTo>
                <a:cubicBezTo>
                  <a:pt x="457" y="96"/>
                  <a:pt x="457" y="96"/>
                  <a:pt x="457" y="96"/>
                </a:cubicBezTo>
                <a:cubicBezTo>
                  <a:pt x="454" y="103"/>
                  <a:pt x="450" y="108"/>
                  <a:pt x="444" y="111"/>
                </a:cubicBezTo>
                <a:cubicBezTo>
                  <a:pt x="440" y="112"/>
                  <a:pt x="435" y="113"/>
                  <a:pt x="430" y="113"/>
                </a:cubicBezTo>
                <a:cubicBezTo>
                  <a:pt x="409" y="113"/>
                  <a:pt x="381" y="100"/>
                  <a:pt x="373" y="95"/>
                </a:cubicBezTo>
                <a:cubicBezTo>
                  <a:pt x="368" y="92"/>
                  <a:pt x="361" y="93"/>
                  <a:pt x="358" y="98"/>
                </a:cubicBezTo>
                <a:cubicBezTo>
                  <a:pt x="355" y="104"/>
                  <a:pt x="356" y="110"/>
                  <a:pt x="362" y="113"/>
                </a:cubicBezTo>
                <a:cubicBezTo>
                  <a:pt x="365" y="116"/>
                  <a:pt x="399" y="135"/>
                  <a:pt x="430" y="135"/>
                </a:cubicBezTo>
                <a:cubicBezTo>
                  <a:pt x="431" y="135"/>
                  <a:pt x="431" y="135"/>
                  <a:pt x="431" y="135"/>
                </a:cubicBezTo>
                <a:cubicBezTo>
                  <a:pt x="439" y="135"/>
                  <a:pt x="446" y="133"/>
                  <a:pt x="452" y="131"/>
                </a:cubicBezTo>
                <a:cubicBezTo>
                  <a:pt x="457" y="129"/>
                  <a:pt x="461" y="126"/>
                  <a:pt x="465" y="122"/>
                </a:cubicBezTo>
                <a:cubicBezTo>
                  <a:pt x="468" y="120"/>
                  <a:pt x="468" y="120"/>
                  <a:pt x="468" y="120"/>
                </a:cubicBezTo>
                <a:cubicBezTo>
                  <a:pt x="496" y="160"/>
                  <a:pt x="496" y="160"/>
                  <a:pt x="496" y="160"/>
                </a:cubicBezTo>
                <a:cubicBezTo>
                  <a:pt x="518" y="203"/>
                  <a:pt x="518" y="203"/>
                  <a:pt x="518" y="203"/>
                </a:cubicBezTo>
                <a:cubicBezTo>
                  <a:pt x="518" y="204"/>
                  <a:pt x="518" y="204"/>
                  <a:pt x="518" y="204"/>
                </a:cubicBezTo>
                <a:cubicBezTo>
                  <a:pt x="514" y="225"/>
                  <a:pt x="506" y="239"/>
                  <a:pt x="492" y="247"/>
                </a:cubicBezTo>
                <a:cubicBezTo>
                  <a:pt x="482" y="252"/>
                  <a:pt x="470" y="255"/>
                  <a:pt x="456" y="255"/>
                </a:cubicBezTo>
                <a:cubicBezTo>
                  <a:pt x="424" y="255"/>
                  <a:pt x="394" y="242"/>
                  <a:pt x="394" y="242"/>
                </a:cubicBezTo>
                <a:cubicBezTo>
                  <a:pt x="388" y="240"/>
                  <a:pt x="382" y="243"/>
                  <a:pt x="379" y="248"/>
                </a:cubicBezTo>
                <a:cubicBezTo>
                  <a:pt x="377" y="253"/>
                  <a:pt x="380" y="260"/>
                  <a:pt x="385" y="262"/>
                </a:cubicBezTo>
                <a:cubicBezTo>
                  <a:pt x="386" y="263"/>
                  <a:pt x="420" y="277"/>
                  <a:pt x="455" y="277"/>
                </a:cubicBezTo>
                <a:cubicBezTo>
                  <a:pt x="457" y="277"/>
                  <a:pt x="457" y="277"/>
                  <a:pt x="457" y="277"/>
                </a:cubicBezTo>
                <a:cubicBezTo>
                  <a:pt x="475" y="277"/>
                  <a:pt x="490" y="273"/>
                  <a:pt x="502" y="266"/>
                </a:cubicBezTo>
                <a:cubicBezTo>
                  <a:pt x="515" y="258"/>
                  <a:pt x="525" y="247"/>
                  <a:pt x="532" y="233"/>
                </a:cubicBezTo>
                <a:cubicBezTo>
                  <a:pt x="535" y="227"/>
                  <a:pt x="535" y="227"/>
                  <a:pt x="535" y="227"/>
                </a:cubicBezTo>
                <a:cubicBezTo>
                  <a:pt x="537" y="233"/>
                  <a:pt x="537" y="233"/>
                  <a:pt x="537" y="233"/>
                </a:cubicBezTo>
                <a:cubicBezTo>
                  <a:pt x="543" y="245"/>
                  <a:pt x="545" y="257"/>
                  <a:pt x="544" y="269"/>
                </a:cubicBezTo>
                <a:cubicBezTo>
                  <a:pt x="544" y="270"/>
                  <a:pt x="544" y="272"/>
                  <a:pt x="545" y="273"/>
                </a:cubicBezTo>
                <a:cubicBezTo>
                  <a:pt x="547" y="280"/>
                  <a:pt x="564" y="344"/>
                  <a:pt x="550" y="390"/>
                </a:cubicBezTo>
                <a:cubicBezTo>
                  <a:pt x="550" y="390"/>
                  <a:pt x="550" y="390"/>
                  <a:pt x="550" y="390"/>
                </a:cubicBezTo>
                <a:cubicBezTo>
                  <a:pt x="549" y="391"/>
                  <a:pt x="549" y="391"/>
                  <a:pt x="549" y="391"/>
                </a:cubicBezTo>
                <a:cubicBezTo>
                  <a:pt x="529" y="410"/>
                  <a:pt x="507" y="419"/>
                  <a:pt x="484" y="418"/>
                </a:cubicBezTo>
                <a:cubicBezTo>
                  <a:pt x="436" y="417"/>
                  <a:pt x="396" y="374"/>
                  <a:pt x="392" y="369"/>
                </a:cubicBezTo>
                <a:cubicBezTo>
                  <a:pt x="388" y="365"/>
                  <a:pt x="381" y="364"/>
                  <a:pt x="376" y="368"/>
                </a:cubicBezTo>
                <a:cubicBezTo>
                  <a:pt x="372" y="372"/>
                  <a:pt x="371" y="379"/>
                  <a:pt x="375" y="384"/>
                </a:cubicBezTo>
                <a:close/>
                <a:moveTo>
                  <a:pt x="30" y="479"/>
                </a:moveTo>
                <a:cubicBezTo>
                  <a:pt x="33" y="503"/>
                  <a:pt x="58" y="533"/>
                  <a:pt x="105" y="568"/>
                </a:cubicBezTo>
                <a:cubicBezTo>
                  <a:pt x="110" y="572"/>
                  <a:pt x="116" y="575"/>
                  <a:pt x="121" y="579"/>
                </a:cubicBezTo>
                <a:cubicBezTo>
                  <a:pt x="157" y="603"/>
                  <a:pt x="190" y="616"/>
                  <a:pt x="217" y="616"/>
                </a:cubicBezTo>
                <a:cubicBezTo>
                  <a:pt x="219" y="616"/>
                  <a:pt x="219" y="616"/>
                  <a:pt x="219" y="616"/>
                </a:cubicBezTo>
                <a:cubicBezTo>
                  <a:pt x="243" y="616"/>
                  <a:pt x="259" y="607"/>
                  <a:pt x="271" y="600"/>
                </a:cubicBezTo>
                <a:cubicBezTo>
                  <a:pt x="274" y="598"/>
                  <a:pt x="276" y="594"/>
                  <a:pt x="276" y="590"/>
                </a:cubicBezTo>
                <a:cubicBezTo>
                  <a:pt x="276" y="22"/>
                  <a:pt x="276" y="22"/>
                  <a:pt x="276" y="22"/>
                </a:cubicBezTo>
                <a:cubicBezTo>
                  <a:pt x="276" y="18"/>
                  <a:pt x="275" y="15"/>
                  <a:pt x="272" y="13"/>
                </a:cubicBezTo>
                <a:cubicBezTo>
                  <a:pt x="268" y="10"/>
                  <a:pt x="255" y="0"/>
                  <a:pt x="232" y="0"/>
                </a:cubicBezTo>
                <a:cubicBezTo>
                  <a:pt x="231" y="0"/>
                  <a:pt x="231" y="0"/>
                  <a:pt x="231" y="0"/>
                </a:cubicBezTo>
                <a:cubicBezTo>
                  <a:pt x="213" y="0"/>
                  <a:pt x="185" y="7"/>
                  <a:pt x="154" y="35"/>
                </a:cubicBezTo>
                <a:cubicBezTo>
                  <a:pt x="118" y="69"/>
                  <a:pt x="99" y="95"/>
                  <a:pt x="98" y="112"/>
                </a:cubicBezTo>
                <a:cubicBezTo>
                  <a:pt x="98" y="112"/>
                  <a:pt x="98" y="112"/>
                  <a:pt x="98" y="112"/>
                </a:cubicBezTo>
                <a:cubicBezTo>
                  <a:pt x="73" y="148"/>
                  <a:pt x="73" y="148"/>
                  <a:pt x="73" y="148"/>
                </a:cubicBezTo>
                <a:cubicBezTo>
                  <a:pt x="72" y="149"/>
                  <a:pt x="72" y="149"/>
                  <a:pt x="72" y="150"/>
                </a:cubicBezTo>
                <a:cubicBezTo>
                  <a:pt x="49" y="194"/>
                  <a:pt x="49" y="194"/>
                  <a:pt x="49" y="194"/>
                </a:cubicBezTo>
                <a:cubicBezTo>
                  <a:pt x="44" y="201"/>
                  <a:pt x="18" y="232"/>
                  <a:pt x="21" y="268"/>
                </a:cubicBezTo>
                <a:cubicBezTo>
                  <a:pt x="21" y="269"/>
                  <a:pt x="21" y="269"/>
                  <a:pt x="21" y="269"/>
                </a:cubicBezTo>
                <a:cubicBezTo>
                  <a:pt x="21" y="269"/>
                  <a:pt x="21" y="269"/>
                  <a:pt x="21" y="269"/>
                </a:cubicBezTo>
                <a:cubicBezTo>
                  <a:pt x="17" y="282"/>
                  <a:pt x="0" y="351"/>
                  <a:pt x="18" y="401"/>
                </a:cubicBezTo>
                <a:cubicBezTo>
                  <a:pt x="18" y="402"/>
                  <a:pt x="18" y="402"/>
                  <a:pt x="18" y="402"/>
                </a:cubicBezTo>
                <a:cubicBezTo>
                  <a:pt x="18" y="403"/>
                  <a:pt x="18" y="403"/>
                  <a:pt x="18" y="403"/>
                </a:cubicBezTo>
                <a:cubicBezTo>
                  <a:pt x="15" y="412"/>
                  <a:pt x="8" y="442"/>
                  <a:pt x="30" y="467"/>
                </a:cubicBezTo>
                <a:cubicBezTo>
                  <a:pt x="31" y="468"/>
                  <a:pt x="31" y="468"/>
                  <a:pt x="31" y="468"/>
                </a:cubicBezTo>
                <a:cubicBezTo>
                  <a:pt x="30" y="470"/>
                  <a:pt x="30" y="470"/>
                  <a:pt x="30" y="470"/>
                </a:cubicBezTo>
                <a:cubicBezTo>
                  <a:pt x="30" y="473"/>
                  <a:pt x="30" y="476"/>
                  <a:pt x="30" y="479"/>
                </a:cubicBezTo>
                <a:close/>
                <a:moveTo>
                  <a:pt x="43" y="273"/>
                </a:moveTo>
                <a:cubicBezTo>
                  <a:pt x="43" y="271"/>
                  <a:pt x="43" y="270"/>
                  <a:pt x="43" y="268"/>
                </a:cubicBezTo>
                <a:cubicBezTo>
                  <a:pt x="42" y="257"/>
                  <a:pt x="44" y="245"/>
                  <a:pt x="50" y="233"/>
                </a:cubicBezTo>
                <a:cubicBezTo>
                  <a:pt x="53" y="227"/>
                  <a:pt x="53" y="227"/>
                  <a:pt x="53" y="227"/>
                </a:cubicBezTo>
                <a:cubicBezTo>
                  <a:pt x="55" y="233"/>
                  <a:pt x="55" y="233"/>
                  <a:pt x="55" y="233"/>
                </a:cubicBezTo>
                <a:cubicBezTo>
                  <a:pt x="62" y="247"/>
                  <a:pt x="72" y="258"/>
                  <a:pt x="85" y="266"/>
                </a:cubicBezTo>
                <a:cubicBezTo>
                  <a:pt x="97" y="273"/>
                  <a:pt x="112" y="277"/>
                  <a:pt x="130" y="277"/>
                </a:cubicBezTo>
                <a:cubicBezTo>
                  <a:pt x="132" y="277"/>
                  <a:pt x="132" y="277"/>
                  <a:pt x="132" y="277"/>
                </a:cubicBezTo>
                <a:cubicBezTo>
                  <a:pt x="168" y="277"/>
                  <a:pt x="201" y="263"/>
                  <a:pt x="202" y="262"/>
                </a:cubicBezTo>
                <a:cubicBezTo>
                  <a:pt x="208" y="260"/>
                  <a:pt x="210" y="253"/>
                  <a:pt x="208" y="248"/>
                </a:cubicBezTo>
                <a:cubicBezTo>
                  <a:pt x="206" y="243"/>
                  <a:pt x="199" y="240"/>
                  <a:pt x="194" y="242"/>
                </a:cubicBezTo>
                <a:cubicBezTo>
                  <a:pt x="192" y="243"/>
                  <a:pt x="162" y="255"/>
                  <a:pt x="132" y="255"/>
                </a:cubicBezTo>
                <a:cubicBezTo>
                  <a:pt x="117" y="255"/>
                  <a:pt x="105" y="252"/>
                  <a:pt x="96" y="247"/>
                </a:cubicBezTo>
                <a:cubicBezTo>
                  <a:pt x="81" y="239"/>
                  <a:pt x="73" y="224"/>
                  <a:pt x="69" y="204"/>
                </a:cubicBezTo>
                <a:cubicBezTo>
                  <a:pt x="69" y="203"/>
                  <a:pt x="69" y="203"/>
                  <a:pt x="69" y="203"/>
                </a:cubicBezTo>
                <a:cubicBezTo>
                  <a:pt x="91" y="161"/>
                  <a:pt x="91" y="161"/>
                  <a:pt x="91" y="161"/>
                </a:cubicBezTo>
                <a:cubicBezTo>
                  <a:pt x="120" y="120"/>
                  <a:pt x="120" y="120"/>
                  <a:pt x="120" y="120"/>
                </a:cubicBezTo>
                <a:cubicBezTo>
                  <a:pt x="122" y="122"/>
                  <a:pt x="122" y="122"/>
                  <a:pt x="122" y="122"/>
                </a:cubicBezTo>
                <a:cubicBezTo>
                  <a:pt x="126" y="126"/>
                  <a:pt x="130" y="129"/>
                  <a:pt x="135" y="131"/>
                </a:cubicBezTo>
                <a:cubicBezTo>
                  <a:pt x="141" y="133"/>
                  <a:pt x="149" y="135"/>
                  <a:pt x="157" y="135"/>
                </a:cubicBezTo>
                <a:cubicBezTo>
                  <a:pt x="158" y="135"/>
                  <a:pt x="158" y="135"/>
                  <a:pt x="158" y="135"/>
                </a:cubicBezTo>
                <a:cubicBezTo>
                  <a:pt x="188" y="135"/>
                  <a:pt x="220" y="117"/>
                  <a:pt x="226" y="113"/>
                </a:cubicBezTo>
                <a:cubicBezTo>
                  <a:pt x="231" y="110"/>
                  <a:pt x="233" y="104"/>
                  <a:pt x="230" y="98"/>
                </a:cubicBezTo>
                <a:cubicBezTo>
                  <a:pt x="227" y="93"/>
                  <a:pt x="220" y="92"/>
                  <a:pt x="215" y="95"/>
                </a:cubicBezTo>
                <a:cubicBezTo>
                  <a:pt x="206" y="100"/>
                  <a:pt x="179" y="113"/>
                  <a:pt x="158" y="113"/>
                </a:cubicBezTo>
                <a:cubicBezTo>
                  <a:pt x="152" y="113"/>
                  <a:pt x="148" y="112"/>
                  <a:pt x="144" y="111"/>
                </a:cubicBezTo>
                <a:cubicBezTo>
                  <a:pt x="137" y="108"/>
                  <a:pt x="133" y="103"/>
                  <a:pt x="130" y="95"/>
                </a:cubicBezTo>
                <a:cubicBezTo>
                  <a:pt x="130" y="94"/>
                  <a:pt x="130" y="94"/>
                  <a:pt x="130" y="94"/>
                </a:cubicBezTo>
                <a:cubicBezTo>
                  <a:pt x="131" y="93"/>
                  <a:pt x="131" y="93"/>
                  <a:pt x="131" y="93"/>
                </a:cubicBezTo>
                <a:cubicBezTo>
                  <a:pt x="139" y="81"/>
                  <a:pt x="152" y="67"/>
                  <a:pt x="169" y="51"/>
                </a:cubicBezTo>
                <a:cubicBezTo>
                  <a:pt x="190" y="32"/>
                  <a:pt x="211" y="22"/>
                  <a:pt x="231" y="22"/>
                </a:cubicBezTo>
                <a:cubicBezTo>
                  <a:pt x="241" y="22"/>
                  <a:pt x="248" y="25"/>
                  <a:pt x="253" y="27"/>
                </a:cubicBezTo>
                <a:cubicBezTo>
                  <a:pt x="254" y="28"/>
                  <a:pt x="254" y="28"/>
                  <a:pt x="254" y="28"/>
                </a:cubicBezTo>
                <a:cubicBezTo>
                  <a:pt x="254" y="177"/>
                  <a:pt x="254" y="177"/>
                  <a:pt x="254" y="177"/>
                </a:cubicBezTo>
                <a:cubicBezTo>
                  <a:pt x="250" y="175"/>
                  <a:pt x="250" y="175"/>
                  <a:pt x="250" y="175"/>
                </a:cubicBezTo>
                <a:cubicBezTo>
                  <a:pt x="235" y="168"/>
                  <a:pt x="219" y="164"/>
                  <a:pt x="203" y="164"/>
                </a:cubicBezTo>
                <a:cubicBezTo>
                  <a:pt x="170" y="164"/>
                  <a:pt x="141" y="179"/>
                  <a:pt x="125" y="194"/>
                </a:cubicBezTo>
                <a:cubicBezTo>
                  <a:pt x="120" y="198"/>
                  <a:pt x="120" y="204"/>
                  <a:pt x="124" y="209"/>
                </a:cubicBezTo>
                <a:cubicBezTo>
                  <a:pt x="126" y="211"/>
                  <a:pt x="129" y="213"/>
                  <a:pt x="132" y="213"/>
                </a:cubicBezTo>
                <a:cubicBezTo>
                  <a:pt x="135" y="213"/>
                  <a:pt x="137" y="212"/>
                  <a:pt x="139" y="210"/>
                </a:cubicBezTo>
                <a:cubicBezTo>
                  <a:pt x="139" y="210"/>
                  <a:pt x="154" y="197"/>
                  <a:pt x="176" y="190"/>
                </a:cubicBezTo>
                <a:cubicBezTo>
                  <a:pt x="202" y="182"/>
                  <a:pt x="229" y="186"/>
                  <a:pt x="253" y="201"/>
                </a:cubicBezTo>
                <a:cubicBezTo>
                  <a:pt x="254" y="202"/>
                  <a:pt x="254" y="202"/>
                  <a:pt x="254" y="202"/>
                </a:cubicBezTo>
                <a:cubicBezTo>
                  <a:pt x="254" y="308"/>
                  <a:pt x="254" y="308"/>
                  <a:pt x="254" y="308"/>
                </a:cubicBezTo>
                <a:cubicBezTo>
                  <a:pt x="250" y="307"/>
                  <a:pt x="250" y="307"/>
                  <a:pt x="250" y="307"/>
                </a:cubicBezTo>
                <a:cubicBezTo>
                  <a:pt x="235" y="301"/>
                  <a:pt x="218" y="298"/>
                  <a:pt x="201" y="298"/>
                </a:cubicBezTo>
                <a:cubicBezTo>
                  <a:pt x="173" y="298"/>
                  <a:pt x="143" y="306"/>
                  <a:pt x="113" y="322"/>
                </a:cubicBezTo>
                <a:cubicBezTo>
                  <a:pt x="111" y="323"/>
                  <a:pt x="111" y="323"/>
                  <a:pt x="111" y="323"/>
                </a:cubicBezTo>
                <a:cubicBezTo>
                  <a:pt x="110" y="321"/>
                  <a:pt x="110" y="321"/>
                  <a:pt x="110" y="321"/>
                </a:cubicBezTo>
                <a:cubicBezTo>
                  <a:pt x="106" y="314"/>
                  <a:pt x="102" y="309"/>
                  <a:pt x="100" y="307"/>
                </a:cubicBezTo>
                <a:cubicBezTo>
                  <a:pt x="96" y="303"/>
                  <a:pt x="89" y="302"/>
                  <a:pt x="85" y="306"/>
                </a:cubicBezTo>
                <a:cubicBezTo>
                  <a:pt x="80" y="310"/>
                  <a:pt x="80" y="317"/>
                  <a:pt x="83" y="322"/>
                </a:cubicBezTo>
                <a:cubicBezTo>
                  <a:pt x="90" y="330"/>
                  <a:pt x="106" y="354"/>
                  <a:pt x="99" y="371"/>
                </a:cubicBezTo>
                <a:cubicBezTo>
                  <a:pt x="96" y="376"/>
                  <a:pt x="99" y="383"/>
                  <a:pt x="104" y="385"/>
                </a:cubicBezTo>
                <a:cubicBezTo>
                  <a:pt x="106" y="386"/>
                  <a:pt x="107" y="386"/>
                  <a:pt x="109" y="386"/>
                </a:cubicBezTo>
                <a:cubicBezTo>
                  <a:pt x="113" y="386"/>
                  <a:pt x="117" y="383"/>
                  <a:pt x="119" y="380"/>
                </a:cubicBezTo>
                <a:cubicBezTo>
                  <a:pt x="123" y="369"/>
                  <a:pt x="124" y="358"/>
                  <a:pt x="120" y="345"/>
                </a:cubicBezTo>
                <a:cubicBezTo>
                  <a:pt x="120" y="343"/>
                  <a:pt x="120" y="343"/>
                  <a:pt x="120" y="343"/>
                </a:cubicBezTo>
                <a:cubicBezTo>
                  <a:pt x="122" y="342"/>
                  <a:pt x="122" y="342"/>
                  <a:pt x="122" y="342"/>
                </a:cubicBezTo>
                <a:cubicBezTo>
                  <a:pt x="149" y="328"/>
                  <a:pt x="176" y="320"/>
                  <a:pt x="201" y="320"/>
                </a:cubicBezTo>
                <a:cubicBezTo>
                  <a:pt x="225" y="320"/>
                  <a:pt x="242" y="326"/>
                  <a:pt x="253" y="332"/>
                </a:cubicBezTo>
                <a:cubicBezTo>
                  <a:pt x="254" y="332"/>
                  <a:pt x="254" y="332"/>
                  <a:pt x="254" y="332"/>
                </a:cubicBezTo>
                <a:cubicBezTo>
                  <a:pt x="254" y="438"/>
                  <a:pt x="254" y="438"/>
                  <a:pt x="254" y="438"/>
                </a:cubicBezTo>
                <a:cubicBezTo>
                  <a:pt x="251" y="437"/>
                  <a:pt x="251" y="437"/>
                  <a:pt x="251" y="437"/>
                </a:cubicBezTo>
                <a:cubicBezTo>
                  <a:pt x="217" y="429"/>
                  <a:pt x="182" y="436"/>
                  <a:pt x="150" y="459"/>
                </a:cubicBezTo>
                <a:cubicBezTo>
                  <a:pt x="122" y="478"/>
                  <a:pt x="106" y="501"/>
                  <a:pt x="105" y="502"/>
                </a:cubicBezTo>
                <a:cubicBezTo>
                  <a:pt x="103" y="505"/>
                  <a:pt x="103" y="508"/>
                  <a:pt x="103" y="510"/>
                </a:cubicBezTo>
                <a:cubicBezTo>
                  <a:pt x="104" y="513"/>
                  <a:pt x="105" y="516"/>
                  <a:pt x="108" y="517"/>
                </a:cubicBezTo>
                <a:cubicBezTo>
                  <a:pt x="110" y="519"/>
                  <a:pt x="112" y="519"/>
                  <a:pt x="114" y="519"/>
                </a:cubicBezTo>
                <a:cubicBezTo>
                  <a:pt x="114" y="519"/>
                  <a:pt x="114" y="519"/>
                  <a:pt x="114" y="519"/>
                </a:cubicBezTo>
                <a:cubicBezTo>
                  <a:pt x="118" y="519"/>
                  <a:pt x="121" y="518"/>
                  <a:pt x="123" y="515"/>
                </a:cubicBezTo>
                <a:cubicBezTo>
                  <a:pt x="125" y="512"/>
                  <a:pt x="165" y="456"/>
                  <a:pt x="223" y="456"/>
                </a:cubicBezTo>
                <a:cubicBezTo>
                  <a:pt x="233" y="456"/>
                  <a:pt x="243" y="457"/>
                  <a:pt x="252" y="461"/>
                </a:cubicBezTo>
                <a:cubicBezTo>
                  <a:pt x="254" y="461"/>
                  <a:pt x="254" y="461"/>
                  <a:pt x="254" y="461"/>
                </a:cubicBezTo>
                <a:cubicBezTo>
                  <a:pt x="254" y="584"/>
                  <a:pt x="254" y="584"/>
                  <a:pt x="254" y="584"/>
                </a:cubicBezTo>
                <a:cubicBezTo>
                  <a:pt x="253" y="585"/>
                  <a:pt x="253" y="585"/>
                  <a:pt x="253" y="585"/>
                </a:cubicBezTo>
                <a:cubicBezTo>
                  <a:pt x="245" y="589"/>
                  <a:pt x="233" y="594"/>
                  <a:pt x="218" y="594"/>
                </a:cubicBezTo>
                <a:cubicBezTo>
                  <a:pt x="202" y="594"/>
                  <a:pt x="184" y="589"/>
                  <a:pt x="163" y="579"/>
                </a:cubicBezTo>
                <a:cubicBezTo>
                  <a:pt x="158" y="576"/>
                  <a:pt x="158" y="576"/>
                  <a:pt x="158" y="576"/>
                </a:cubicBezTo>
                <a:cubicBezTo>
                  <a:pt x="163" y="573"/>
                  <a:pt x="163" y="573"/>
                  <a:pt x="163" y="573"/>
                </a:cubicBezTo>
                <a:cubicBezTo>
                  <a:pt x="169" y="570"/>
                  <a:pt x="174" y="566"/>
                  <a:pt x="178" y="561"/>
                </a:cubicBezTo>
                <a:cubicBezTo>
                  <a:pt x="196" y="539"/>
                  <a:pt x="191" y="509"/>
                  <a:pt x="191" y="507"/>
                </a:cubicBezTo>
                <a:cubicBezTo>
                  <a:pt x="190" y="502"/>
                  <a:pt x="184" y="498"/>
                  <a:pt x="178" y="499"/>
                </a:cubicBezTo>
                <a:cubicBezTo>
                  <a:pt x="172" y="500"/>
                  <a:pt x="168" y="505"/>
                  <a:pt x="169" y="511"/>
                </a:cubicBezTo>
                <a:cubicBezTo>
                  <a:pt x="169" y="512"/>
                  <a:pt x="173" y="533"/>
                  <a:pt x="161" y="547"/>
                </a:cubicBezTo>
                <a:cubicBezTo>
                  <a:pt x="155" y="554"/>
                  <a:pt x="145" y="558"/>
                  <a:pt x="131" y="559"/>
                </a:cubicBezTo>
                <a:cubicBezTo>
                  <a:pt x="130" y="559"/>
                  <a:pt x="130" y="559"/>
                  <a:pt x="130" y="559"/>
                </a:cubicBezTo>
                <a:cubicBezTo>
                  <a:pt x="130" y="558"/>
                  <a:pt x="130" y="558"/>
                  <a:pt x="130" y="558"/>
                </a:cubicBezTo>
                <a:cubicBezTo>
                  <a:pt x="126" y="556"/>
                  <a:pt x="122" y="553"/>
                  <a:pt x="118" y="550"/>
                </a:cubicBezTo>
                <a:cubicBezTo>
                  <a:pt x="50" y="500"/>
                  <a:pt x="51" y="477"/>
                  <a:pt x="52" y="473"/>
                </a:cubicBezTo>
                <a:cubicBezTo>
                  <a:pt x="52" y="472"/>
                  <a:pt x="52" y="472"/>
                  <a:pt x="52" y="472"/>
                </a:cubicBezTo>
                <a:cubicBezTo>
                  <a:pt x="54" y="470"/>
                  <a:pt x="55" y="467"/>
                  <a:pt x="54" y="465"/>
                </a:cubicBezTo>
                <a:cubicBezTo>
                  <a:pt x="54" y="462"/>
                  <a:pt x="53" y="459"/>
                  <a:pt x="51" y="457"/>
                </a:cubicBezTo>
                <a:cubicBezTo>
                  <a:pt x="40" y="448"/>
                  <a:pt x="35" y="437"/>
                  <a:pt x="36" y="423"/>
                </a:cubicBezTo>
                <a:cubicBezTo>
                  <a:pt x="36" y="418"/>
                  <a:pt x="36" y="418"/>
                  <a:pt x="36" y="418"/>
                </a:cubicBezTo>
                <a:cubicBezTo>
                  <a:pt x="41" y="421"/>
                  <a:pt x="41" y="421"/>
                  <a:pt x="41" y="421"/>
                </a:cubicBezTo>
                <a:cubicBezTo>
                  <a:pt x="59" y="433"/>
                  <a:pt x="78" y="440"/>
                  <a:pt x="99" y="440"/>
                </a:cubicBezTo>
                <a:cubicBezTo>
                  <a:pt x="100" y="440"/>
                  <a:pt x="100" y="440"/>
                  <a:pt x="100" y="440"/>
                </a:cubicBezTo>
                <a:cubicBezTo>
                  <a:pt x="101" y="440"/>
                  <a:pt x="103" y="440"/>
                  <a:pt x="104" y="440"/>
                </a:cubicBezTo>
                <a:cubicBezTo>
                  <a:pt x="164" y="438"/>
                  <a:pt x="210" y="386"/>
                  <a:pt x="212" y="384"/>
                </a:cubicBezTo>
                <a:cubicBezTo>
                  <a:pt x="216" y="379"/>
                  <a:pt x="215" y="372"/>
                  <a:pt x="211" y="368"/>
                </a:cubicBezTo>
                <a:cubicBezTo>
                  <a:pt x="206" y="364"/>
                  <a:pt x="199" y="365"/>
                  <a:pt x="195" y="369"/>
                </a:cubicBezTo>
                <a:cubicBezTo>
                  <a:pt x="195" y="370"/>
                  <a:pt x="154" y="416"/>
                  <a:pt x="103" y="418"/>
                </a:cubicBezTo>
                <a:cubicBezTo>
                  <a:pt x="80" y="419"/>
                  <a:pt x="58" y="410"/>
                  <a:pt x="38" y="391"/>
                </a:cubicBezTo>
                <a:cubicBezTo>
                  <a:pt x="37" y="390"/>
                  <a:pt x="37" y="390"/>
                  <a:pt x="37" y="390"/>
                </a:cubicBezTo>
                <a:cubicBezTo>
                  <a:pt x="37" y="389"/>
                  <a:pt x="37" y="389"/>
                  <a:pt x="37" y="389"/>
                </a:cubicBezTo>
                <a:cubicBezTo>
                  <a:pt x="24" y="344"/>
                  <a:pt x="41" y="280"/>
                  <a:pt x="43" y="27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id="{6D61C1F4-7349-4296-893B-BB115EF42710}"/>
              </a:ext>
            </a:extLst>
          </p:cNvPr>
          <p:cNvGrpSpPr/>
          <p:nvPr/>
        </p:nvGrpSpPr>
        <p:grpSpPr>
          <a:xfrm>
            <a:off x="5948185" y="2907507"/>
            <a:ext cx="319440" cy="319996"/>
            <a:chOff x="547688" y="1481570"/>
            <a:chExt cx="912812" cy="914400"/>
          </a:xfrm>
          <a:solidFill>
            <a:schemeClr val="accent4"/>
          </a:solidFill>
        </p:grpSpPr>
        <p:sp>
          <p:nvSpPr>
            <p:cNvPr id="97" name="Freeform 5">
              <a:extLst>
                <a:ext uri="{FF2B5EF4-FFF2-40B4-BE49-F238E27FC236}">
                  <a16:creationId xmlns:a16="http://schemas.microsoft.com/office/drawing/2014/main" id="{DD76BF20-51B9-4E75-8178-5C68E8AF6C2B}"/>
                </a:ext>
              </a:extLst>
            </p:cNvPr>
            <p:cNvSpPr>
              <a:spLocks noChangeAspect="1" noEditPoints="1"/>
            </p:cNvSpPr>
            <p:nvPr/>
          </p:nvSpPr>
          <p:spPr bwMode="auto">
            <a:xfrm>
              <a:off x="547688" y="1481570"/>
              <a:ext cx="912812" cy="914400"/>
            </a:xfrm>
            <a:custGeom>
              <a:avLst/>
              <a:gdLst>
                <a:gd name="T0" fmla="*/ 222 w 567"/>
                <a:gd name="T1" fmla="*/ 460 h 567"/>
                <a:gd name="T2" fmla="*/ 252 w 567"/>
                <a:gd name="T3" fmla="*/ 542 h 567"/>
                <a:gd name="T4" fmla="*/ 321 w 567"/>
                <a:gd name="T5" fmla="*/ 495 h 567"/>
                <a:gd name="T6" fmla="*/ 407 w 567"/>
                <a:gd name="T7" fmla="*/ 460 h 567"/>
                <a:gd name="T8" fmla="*/ 489 w 567"/>
                <a:gd name="T9" fmla="*/ 444 h 567"/>
                <a:gd name="T10" fmla="*/ 460 w 567"/>
                <a:gd name="T11" fmla="*/ 407 h 567"/>
                <a:gd name="T12" fmla="*/ 495 w 567"/>
                <a:gd name="T13" fmla="*/ 321 h 567"/>
                <a:gd name="T14" fmla="*/ 542 w 567"/>
                <a:gd name="T15" fmla="*/ 252 h 567"/>
                <a:gd name="T16" fmla="*/ 460 w 567"/>
                <a:gd name="T17" fmla="*/ 221 h 567"/>
                <a:gd name="T18" fmla="*/ 489 w 567"/>
                <a:gd name="T19" fmla="*/ 131 h 567"/>
                <a:gd name="T20" fmla="*/ 444 w 567"/>
                <a:gd name="T21" fmla="*/ 78 h 567"/>
                <a:gd name="T22" fmla="*/ 364 w 567"/>
                <a:gd name="T23" fmla="*/ 115 h 567"/>
                <a:gd name="T24" fmla="*/ 321 w 567"/>
                <a:gd name="T25" fmla="*/ 31 h 567"/>
                <a:gd name="T26" fmla="*/ 246 w 567"/>
                <a:gd name="T27" fmla="*/ 31 h 567"/>
                <a:gd name="T28" fmla="*/ 203 w 567"/>
                <a:gd name="T29" fmla="*/ 115 h 567"/>
                <a:gd name="T30" fmla="*/ 124 w 567"/>
                <a:gd name="T31" fmla="*/ 78 h 567"/>
                <a:gd name="T32" fmla="*/ 78 w 567"/>
                <a:gd name="T33" fmla="*/ 131 h 567"/>
                <a:gd name="T34" fmla="*/ 108 w 567"/>
                <a:gd name="T35" fmla="*/ 222 h 567"/>
                <a:gd name="T36" fmla="*/ 26 w 567"/>
                <a:gd name="T37" fmla="*/ 252 h 567"/>
                <a:gd name="T38" fmla="*/ 73 w 567"/>
                <a:gd name="T39" fmla="*/ 321 h 567"/>
                <a:gd name="T40" fmla="*/ 108 w 567"/>
                <a:gd name="T41" fmla="*/ 407 h 567"/>
                <a:gd name="T42" fmla="*/ 78 w 567"/>
                <a:gd name="T43" fmla="*/ 444 h 567"/>
                <a:gd name="T44" fmla="*/ 161 w 567"/>
                <a:gd name="T45" fmla="*/ 460 h 567"/>
                <a:gd name="T46" fmla="*/ 252 w 567"/>
                <a:gd name="T47" fmla="*/ 567 h 567"/>
                <a:gd name="T48" fmla="*/ 213 w 567"/>
                <a:gd name="T49" fmla="*/ 484 h 567"/>
                <a:gd name="T50" fmla="*/ 149 w 567"/>
                <a:gd name="T51" fmla="*/ 507 h 567"/>
                <a:gd name="T52" fmla="*/ 52 w 567"/>
                <a:gd name="T53" fmla="*/ 440 h 567"/>
                <a:gd name="T54" fmla="*/ 92 w 567"/>
                <a:gd name="T55" fmla="*/ 375 h 567"/>
                <a:gd name="T56" fmla="*/ 31 w 567"/>
                <a:gd name="T57" fmla="*/ 347 h 567"/>
                <a:gd name="T58" fmla="*/ 31 w 567"/>
                <a:gd name="T59" fmla="*/ 221 h 567"/>
                <a:gd name="T60" fmla="*/ 92 w 567"/>
                <a:gd name="T61" fmla="*/ 193 h 567"/>
                <a:gd name="T62" fmla="*/ 52 w 567"/>
                <a:gd name="T63" fmla="*/ 128 h 567"/>
                <a:gd name="T64" fmla="*/ 149 w 567"/>
                <a:gd name="T65" fmla="*/ 61 h 567"/>
                <a:gd name="T66" fmla="*/ 212 w 567"/>
                <a:gd name="T67" fmla="*/ 84 h 567"/>
                <a:gd name="T68" fmla="*/ 252 w 567"/>
                <a:gd name="T69" fmla="*/ 0 h 567"/>
                <a:gd name="T70" fmla="*/ 347 w 567"/>
                <a:gd name="T71" fmla="*/ 73 h 567"/>
                <a:gd name="T72" fmla="*/ 389 w 567"/>
                <a:gd name="T73" fmla="*/ 90 h 567"/>
                <a:gd name="T74" fmla="*/ 507 w 567"/>
                <a:gd name="T75" fmla="*/ 106 h 567"/>
                <a:gd name="T76" fmla="*/ 478 w 567"/>
                <a:gd name="T77" fmla="*/ 179 h 567"/>
                <a:gd name="T78" fmla="*/ 495 w 567"/>
                <a:gd name="T79" fmla="*/ 221 h 567"/>
                <a:gd name="T80" fmla="*/ 567 w 567"/>
                <a:gd name="T81" fmla="*/ 316 h 567"/>
                <a:gd name="T82" fmla="*/ 484 w 567"/>
                <a:gd name="T83" fmla="*/ 355 h 567"/>
                <a:gd name="T84" fmla="*/ 507 w 567"/>
                <a:gd name="T85" fmla="*/ 419 h 567"/>
                <a:gd name="T86" fmla="*/ 461 w 567"/>
                <a:gd name="T87" fmla="*/ 507 h 567"/>
                <a:gd name="T88" fmla="*/ 375 w 567"/>
                <a:gd name="T89" fmla="*/ 475 h 567"/>
                <a:gd name="T90" fmla="*/ 347 w 567"/>
                <a:gd name="T91" fmla="*/ 537 h 567"/>
                <a:gd name="T92" fmla="*/ 268 w 567"/>
                <a:gd name="T93" fmla="*/ 189 h 567"/>
                <a:gd name="T94" fmla="*/ 339 w 567"/>
                <a:gd name="T95" fmla="*/ 324 h 567"/>
                <a:gd name="T96" fmla="*/ 339 w 567"/>
                <a:gd name="T97" fmla="*/ 324 h 567"/>
                <a:gd name="T98" fmla="*/ 197 w 567"/>
                <a:gd name="T99" fmla="*/ 227 h 567"/>
                <a:gd name="T100" fmla="*/ 268 w 567"/>
                <a:gd name="T101" fmla="*/ 363 h 567"/>
                <a:gd name="T102" fmla="*/ 268 w 567"/>
                <a:gd name="T103" fmla="*/ 389 h 567"/>
                <a:gd name="T104" fmla="*/ 293 w 567"/>
                <a:gd name="T105" fmla="*/ 389 h 567"/>
                <a:gd name="T106" fmla="*/ 293 w 567"/>
                <a:gd name="T107" fmla="*/ 263 h 567"/>
                <a:gd name="T108" fmla="*/ 364 w 567"/>
                <a:gd name="T109" fmla="*/ 186 h 567"/>
                <a:gd name="T110" fmla="*/ 268 w 567"/>
                <a:gd name="T111" fmla="*/ 13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7" h="567">
                  <a:moveTo>
                    <a:pt x="188" y="449"/>
                  </a:moveTo>
                  <a:cubicBezTo>
                    <a:pt x="194" y="449"/>
                    <a:pt x="199" y="451"/>
                    <a:pt x="204" y="453"/>
                  </a:cubicBezTo>
                  <a:cubicBezTo>
                    <a:pt x="222" y="460"/>
                    <a:pt x="222" y="460"/>
                    <a:pt x="222" y="460"/>
                  </a:cubicBezTo>
                  <a:cubicBezTo>
                    <a:pt x="236" y="465"/>
                    <a:pt x="246" y="480"/>
                    <a:pt x="246" y="495"/>
                  </a:cubicBezTo>
                  <a:cubicBezTo>
                    <a:pt x="246" y="537"/>
                    <a:pt x="246" y="537"/>
                    <a:pt x="246" y="537"/>
                  </a:cubicBezTo>
                  <a:cubicBezTo>
                    <a:pt x="246" y="540"/>
                    <a:pt x="249" y="542"/>
                    <a:pt x="252" y="542"/>
                  </a:cubicBezTo>
                  <a:cubicBezTo>
                    <a:pt x="316" y="542"/>
                    <a:pt x="316" y="542"/>
                    <a:pt x="316" y="542"/>
                  </a:cubicBezTo>
                  <a:cubicBezTo>
                    <a:pt x="319" y="542"/>
                    <a:pt x="321" y="540"/>
                    <a:pt x="321" y="537"/>
                  </a:cubicBezTo>
                  <a:cubicBezTo>
                    <a:pt x="321" y="495"/>
                    <a:pt x="321" y="495"/>
                    <a:pt x="321" y="495"/>
                  </a:cubicBezTo>
                  <a:cubicBezTo>
                    <a:pt x="321" y="480"/>
                    <a:pt x="332" y="465"/>
                    <a:pt x="347" y="460"/>
                  </a:cubicBezTo>
                  <a:cubicBezTo>
                    <a:pt x="365" y="453"/>
                    <a:pt x="365" y="453"/>
                    <a:pt x="365" y="453"/>
                  </a:cubicBezTo>
                  <a:cubicBezTo>
                    <a:pt x="376" y="447"/>
                    <a:pt x="396" y="450"/>
                    <a:pt x="407" y="460"/>
                  </a:cubicBezTo>
                  <a:cubicBezTo>
                    <a:pt x="436" y="489"/>
                    <a:pt x="436" y="489"/>
                    <a:pt x="436" y="489"/>
                  </a:cubicBezTo>
                  <a:cubicBezTo>
                    <a:pt x="439" y="492"/>
                    <a:pt x="441" y="492"/>
                    <a:pt x="444" y="489"/>
                  </a:cubicBezTo>
                  <a:cubicBezTo>
                    <a:pt x="489" y="444"/>
                    <a:pt x="489" y="444"/>
                    <a:pt x="489" y="444"/>
                  </a:cubicBezTo>
                  <a:cubicBezTo>
                    <a:pt x="491" y="442"/>
                    <a:pt x="491" y="441"/>
                    <a:pt x="491" y="440"/>
                  </a:cubicBezTo>
                  <a:cubicBezTo>
                    <a:pt x="491" y="439"/>
                    <a:pt x="491" y="438"/>
                    <a:pt x="489" y="437"/>
                  </a:cubicBezTo>
                  <a:cubicBezTo>
                    <a:pt x="460" y="407"/>
                    <a:pt x="460" y="407"/>
                    <a:pt x="460" y="407"/>
                  </a:cubicBezTo>
                  <a:cubicBezTo>
                    <a:pt x="449" y="396"/>
                    <a:pt x="446" y="378"/>
                    <a:pt x="453" y="364"/>
                  </a:cubicBezTo>
                  <a:cubicBezTo>
                    <a:pt x="460" y="346"/>
                    <a:pt x="460" y="346"/>
                    <a:pt x="460" y="346"/>
                  </a:cubicBezTo>
                  <a:cubicBezTo>
                    <a:pt x="465" y="332"/>
                    <a:pt x="480" y="321"/>
                    <a:pt x="495" y="321"/>
                  </a:cubicBezTo>
                  <a:cubicBezTo>
                    <a:pt x="537" y="321"/>
                    <a:pt x="537" y="321"/>
                    <a:pt x="537" y="321"/>
                  </a:cubicBezTo>
                  <a:cubicBezTo>
                    <a:pt x="540" y="321"/>
                    <a:pt x="542" y="319"/>
                    <a:pt x="542" y="316"/>
                  </a:cubicBezTo>
                  <a:cubicBezTo>
                    <a:pt x="542" y="252"/>
                    <a:pt x="542" y="252"/>
                    <a:pt x="542" y="252"/>
                  </a:cubicBezTo>
                  <a:cubicBezTo>
                    <a:pt x="542" y="249"/>
                    <a:pt x="540" y="246"/>
                    <a:pt x="537" y="246"/>
                  </a:cubicBezTo>
                  <a:cubicBezTo>
                    <a:pt x="495" y="246"/>
                    <a:pt x="495" y="246"/>
                    <a:pt x="495" y="246"/>
                  </a:cubicBezTo>
                  <a:cubicBezTo>
                    <a:pt x="480" y="246"/>
                    <a:pt x="465" y="236"/>
                    <a:pt x="460" y="221"/>
                  </a:cubicBezTo>
                  <a:cubicBezTo>
                    <a:pt x="453" y="203"/>
                    <a:pt x="453" y="203"/>
                    <a:pt x="453" y="203"/>
                  </a:cubicBezTo>
                  <a:cubicBezTo>
                    <a:pt x="446" y="190"/>
                    <a:pt x="449" y="172"/>
                    <a:pt x="460" y="161"/>
                  </a:cubicBezTo>
                  <a:cubicBezTo>
                    <a:pt x="489" y="131"/>
                    <a:pt x="489" y="131"/>
                    <a:pt x="489" y="131"/>
                  </a:cubicBezTo>
                  <a:cubicBezTo>
                    <a:pt x="491" y="130"/>
                    <a:pt x="491" y="129"/>
                    <a:pt x="491" y="128"/>
                  </a:cubicBezTo>
                  <a:cubicBezTo>
                    <a:pt x="491" y="127"/>
                    <a:pt x="491" y="126"/>
                    <a:pt x="489" y="124"/>
                  </a:cubicBezTo>
                  <a:cubicBezTo>
                    <a:pt x="444" y="78"/>
                    <a:pt x="444" y="78"/>
                    <a:pt x="444" y="78"/>
                  </a:cubicBezTo>
                  <a:cubicBezTo>
                    <a:pt x="441" y="76"/>
                    <a:pt x="439" y="76"/>
                    <a:pt x="436" y="78"/>
                  </a:cubicBezTo>
                  <a:cubicBezTo>
                    <a:pt x="407" y="108"/>
                    <a:pt x="407" y="108"/>
                    <a:pt x="407" y="108"/>
                  </a:cubicBezTo>
                  <a:cubicBezTo>
                    <a:pt x="396" y="118"/>
                    <a:pt x="377" y="122"/>
                    <a:pt x="364" y="115"/>
                  </a:cubicBezTo>
                  <a:cubicBezTo>
                    <a:pt x="346" y="108"/>
                    <a:pt x="346" y="108"/>
                    <a:pt x="346" y="108"/>
                  </a:cubicBezTo>
                  <a:cubicBezTo>
                    <a:pt x="332" y="103"/>
                    <a:pt x="321" y="88"/>
                    <a:pt x="321" y="73"/>
                  </a:cubicBezTo>
                  <a:cubicBezTo>
                    <a:pt x="321" y="31"/>
                    <a:pt x="321" y="31"/>
                    <a:pt x="321" y="31"/>
                  </a:cubicBezTo>
                  <a:cubicBezTo>
                    <a:pt x="321" y="28"/>
                    <a:pt x="319" y="26"/>
                    <a:pt x="316" y="26"/>
                  </a:cubicBezTo>
                  <a:cubicBezTo>
                    <a:pt x="252" y="26"/>
                    <a:pt x="252" y="26"/>
                    <a:pt x="252" y="26"/>
                  </a:cubicBezTo>
                  <a:cubicBezTo>
                    <a:pt x="249" y="26"/>
                    <a:pt x="246" y="28"/>
                    <a:pt x="246" y="31"/>
                  </a:cubicBezTo>
                  <a:cubicBezTo>
                    <a:pt x="246" y="73"/>
                    <a:pt x="246" y="73"/>
                    <a:pt x="246" y="73"/>
                  </a:cubicBezTo>
                  <a:cubicBezTo>
                    <a:pt x="246" y="88"/>
                    <a:pt x="236" y="103"/>
                    <a:pt x="221" y="108"/>
                  </a:cubicBezTo>
                  <a:cubicBezTo>
                    <a:pt x="203" y="115"/>
                    <a:pt x="203" y="115"/>
                    <a:pt x="203" y="115"/>
                  </a:cubicBezTo>
                  <a:cubicBezTo>
                    <a:pt x="192" y="121"/>
                    <a:pt x="171" y="118"/>
                    <a:pt x="161" y="108"/>
                  </a:cubicBezTo>
                  <a:cubicBezTo>
                    <a:pt x="131" y="78"/>
                    <a:pt x="131" y="78"/>
                    <a:pt x="131" y="78"/>
                  </a:cubicBezTo>
                  <a:cubicBezTo>
                    <a:pt x="129" y="76"/>
                    <a:pt x="127" y="76"/>
                    <a:pt x="124" y="78"/>
                  </a:cubicBezTo>
                  <a:cubicBezTo>
                    <a:pt x="78" y="124"/>
                    <a:pt x="78" y="124"/>
                    <a:pt x="78" y="124"/>
                  </a:cubicBezTo>
                  <a:cubicBezTo>
                    <a:pt x="77" y="126"/>
                    <a:pt x="77" y="127"/>
                    <a:pt x="77" y="128"/>
                  </a:cubicBezTo>
                  <a:cubicBezTo>
                    <a:pt x="77" y="129"/>
                    <a:pt x="77" y="130"/>
                    <a:pt x="78" y="131"/>
                  </a:cubicBezTo>
                  <a:cubicBezTo>
                    <a:pt x="108" y="161"/>
                    <a:pt x="108" y="161"/>
                    <a:pt x="108" y="161"/>
                  </a:cubicBezTo>
                  <a:cubicBezTo>
                    <a:pt x="119" y="172"/>
                    <a:pt x="122" y="190"/>
                    <a:pt x="115" y="204"/>
                  </a:cubicBezTo>
                  <a:cubicBezTo>
                    <a:pt x="108" y="222"/>
                    <a:pt x="108" y="222"/>
                    <a:pt x="108" y="222"/>
                  </a:cubicBezTo>
                  <a:cubicBezTo>
                    <a:pt x="103" y="236"/>
                    <a:pt x="88" y="246"/>
                    <a:pt x="73" y="246"/>
                  </a:cubicBezTo>
                  <a:cubicBezTo>
                    <a:pt x="31" y="246"/>
                    <a:pt x="31" y="246"/>
                    <a:pt x="31" y="246"/>
                  </a:cubicBezTo>
                  <a:cubicBezTo>
                    <a:pt x="28" y="246"/>
                    <a:pt x="26" y="249"/>
                    <a:pt x="26" y="252"/>
                  </a:cubicBezTo>
                  <a:cubicBezTo>
                    <a:pt x="26" y="316"/>
                    <a:pt x="26" y="316"/>
                    <a:pt x="26" y="316"/>
                  </a:cubicBezTo>
                  <a:cubicBezTo>
                    <a:pt x="26" y="319"/>
                    <a:pt x="28" y="321"/>
                    <a:pt x="31" y="321"/>
                  </a:cubicBezTo>
                  <a:cubicBezTo>
                    <a:pt x="73" y="321"/>
                    <a:pt x="73" y="321"/>
                    <a:pt x="73" y="321"/>
                  </a:cubicBezTo>
                  <a:cubicBezTo>
                    <a:pt x="88" y="321"/>
                    <a:pt x="103" y="332"/>
                    <a:pt x="108" y="347"/>
                  </a:cubicBezTo>
                  <a:cubicBezTo>
                    <a:pt x="115" y="365"/>
                    <a:pt x="115" y="365"/>
                    <a:pt x="115" y="365"/>
                  </a:cubicBezTo>
                  <a:cubicBezTo>
                    <a:pt x="122" y="378"/>
                    <a:pt x="119" y="396"/>
                    <a:pt x="108" y="407"/>
                  </a:cubicBezTo>
                  <a:cubicBezTo>
                    <a:pt x="78" y="437"/>
                    <a:pt x="78" y="437"/>
                    <a:pt x="78" y="437"/>
                  </a:cubicBezTo>
                  <a:cubicBezTo>
                    <a:pt x="77" y="438"/>
                    <a:pt x="77" y="439"/>
                    <a:pt x="77" y="440"/>
                  </a:cubicBezTo>
                  <a:cubicBezTo>
                    <a:pt x="77" y="441"/>
                    <a:pt x="77" y="442"/>
                    <a:pt x="78" y="444"/>
                  </a:cubicBezTo>
                  <a:cubicBezTo>
                    <a:pt x="124" y="489"/>
                    <a:pt x="124" y="489"/>
                    <a:pt x="124" y="489"/>
                  </a:cubicBezTo>
                  <a:cubicBezTo>
                    <a:pt x="127" y="492"/>
                    <a:pt x="129" y="492"/>
                    <a:pt x="131" y="489"/>
                  </a:cubicBezTo>
                  <a:cubicBezTo>
                    <a:pt x="161" y="460"/>
                    <a:pt x="161" y="460"/>
                    <a:pt x="161" y="460"/>
                  </a:cubicBezTo>
                  <a:cubicBezTo>
                    <a:pt x="168" y="453"/>
                    <a:pt x="178" y="449"/>
                    <a:pt x="188" y="449"/>
                  </a:cubicBezTo>
                  <a:moveTo>
                    <a:pt x="316" y="567"/>
                  </a:moveTo>
                  <a:cubicBezTo>
                    <a:pt x="252" y="567"/>
                    <a:pt x="252" y="567"/>
                    <a:pt x="252" y="567"/>
                  </a:cubicBezTo>
                  <a:cubicBezTo>
                    <a:pt x="235" y="567"/>
                    <a:pt x="221" y="554"/>
                    <a:pt x="221" y="537"/>
                  </a:cubicBezTo>
                  <a:cubicBezTo>
                    <a:pt x="221" y="495"/>
                    <a:pt x="221" y="495"/>
                    <a:pt x="221" y="495"/>
                  </a:cubicBezTo>
                  <a:cubicBezTo>
                    <a:pt x="221" y="491"/>
                    <a:pt x="217" y="485"/>
                    <a:pt x="213" y="484"/>
                  </a:cubicBezTo>
                  <a:cubicBezTo>
                    <a:pt x="193" y="476"/>
                    <a:pt x="193" y="476"/>
                    <a:pt x="193" y="476"/>
                  </a:cubicBezTo>
                  <a:cubicBezTo>
                    <a:pt x="187" y="473"/>
                    <a:pt x="182" y="475"/>
                    <a:pt x="179" y="478"/>
                  </a:cubicBezTo>
                  <a:cubicBezTo>
                    <a:pt x="149" y="507"/>
                    <a:pt x="149" y="507"/>
                    <a:pt x="149" y="507"/>
                  </a:cubicBezTo>
                  <a:cubicBezTo>
                    <a:pt x="138" y="519"/>
                    <a:pt x="118" y="519"/>
                    <a:pt x="106" y="507"/>
                  </a:cubicBezTo>
                  <a:cubicBezTo>
                    <a:pt x="61" y="461"/>
                    <a:pt x="61" y="461"/>
                    <a:pt x="61" y="461"/>
                  </a:cubicBezTo>
                  <a:cubicBezTo>
                    <a:pt x="55" y="456"/>
                    <a:pt x="52" y="448"/>
                    <a:pt x="52" y="440"/>
                  </a:cubicBezTo>
                  <a:cubicBezTo>
                    <a:pt x="52" y="432"/>
                    <a:pt x="55" y="424"/>
                    <a:pt x="61" y="419"/>
                  </a:cubicBezTo>
                  <a:cubicBezTo>
                    <a:pt x="90" y="389"/>
                    <a:pt x="90" y="389"/>
                    <a:pt x="90" y="389"/>
                  </a:cubicBezTo>
                  <a:cubicBezTo>
                    <a:pt x="93" y="386"/>
                    <a:pt x="94" y="379"/>
                    <a:pt x="92" y="375"/>
                  </a:cubicBezTo>
                  <a:cubicBezTo>
                    <a:pt x="84" y="356"/>
                    <a:pt x="84" y="356"/>
                    <a:pt x="84" y="356"/>
                  </a:cubicBezTo>
                  <a:cubicBezTo>
                    <a:pt x="83" y="351"/>
                    <a:pt x="77" y="347"/>
                    <a:pt x="73" y="347"/>
                  </a:cubicBezTo>
                  <a:cubicBezTo>
                    <a:pt x="31" y="347"/>
                    <a:pt x="31" y="347"/>
                    <a:pt x="31" y="347"/>
                  </a:cubicBezTo>
                  <a:cubicBezTo>
                    <a:pt x="14" y="347"/>
                    <a:pt x="0" y="333"/>
                    <a:pt x="0" y="316"/>
                  </a:cubicBezTo>
                  <a:cubicBezTo>
                    <a:pt x="0" y="252"/>
                    <a:pt x="0" y="252"/>
                    <a:pt x="0" y="252"/>
                  </a:cubicBezTo>
                  <a:cubicBezTo>
                    <a:pt x="0" y="235"/>
                    <a:pt x="14" y="221"/>
                    <a:pt x="31" y="221"/>
                  </a:cubicBezTo>
                  <a:cubicBezTo>
                    <a:pt x="73" y="221"/>
                    <a:pt x="73" y="221"/>
                    <a:pt x="73" y="221"/>
                  </a:cubicBezTo>
                  <a:cubicBezTo>
                    <a:pt x="77" y="221"/>
                    <a:pt x="83" y="217"/>
                    <a:pt x="84" y="213"/>
                  </a:cubicBezTo>
                  <a:cubicBezTo>
                    <a:pt x="92" y="193"/>
                    <a:pt x="92" y="193"/>
                    <a:pt x="92" y="193"/>
                  </a:cubicBezTo>
                  <a:cubicBezTo>
                    <a:pt x="94" y="189"/>
                    <a:pt x="93" y="182"/>
                    <a:pt x="90" y="179"/>
                  </a:cubicBezTo>
                  <a:cubicBezTo>
                    <a:pt x="61" y="149"/>
                    <a:pt x="61" y="149"/>
                    <a:pt x="61" y="149"/>
                  </a:cubicBezTo>
                  <a:cubicBezTo>
                    <a:pt x="55" y="144"/>
                    <a:pt x="52" y="136"/>
                    <a:pt x="52" y="128"/>
                  </a:cubicBezTo>
                  <a:cubicBezTo>
                    <a:pt x="52" y="120"/>
                    <a:pt x="55" y="112"/>
                    <a:pt x="61" y="106"/>
                  </a:cubicBezTo>
                  <a:cubicBezTo>
                    <a:pt x="106" y="61"/>
                    <a:pt x="106" y="61"/>
                    <a:pt x="106" y="61"/>
                  </a:cubicBezTo>
                  <a:cubicBezTo>
                    <a:pt x="118" y="49"/>
                    <a:pt x="138" y="49"/>
                    <a:pt x="149" y="61"/>
                  </a:cubicBezTo>
                  <a:cubicBezTo>
                    <a:pt x="179" y="90"/>
                    <a:pt x="179" y="90"/>
                    <a:pt x="179" y="90"/>
                  </a:cubicBezTo>
                  <a:cubicBezTo>
                    <a:pt x="182" y="93"/>
                    <a:pt x="189" y="94"/>
                    <a:pt x="193" y="92"/>
                  </a:cubicBezTo>
                  <a:cubicBezTo>
                    <a:pt x="212" y="84"/>
                    <a:pt x="212" y="84"/>
                    <a:pt x="212" y="84"/>
                  </a:cubicBezTo>
                  <a:cubicBezTo>
                    <a:pt x="217" y="83"/>
                    <a:pt x="221" y="77"/>
                    <a:pt x="221" y="73"/>
                  </a:cubicBezTo>
                  <a:cubicBezTo>
                    <a:pt x="221" y="31"/>
                    <a:pt x="221" y="31"/>
                    <a:pt x="221" y="31"/>
                  </a:cubicBezTo>
                  <a:cubicBezTo>
                    <a:pt x="221" y="14"/>
                    <a:pt x="235" y="0"/>
                    <a:pt x="252" y="0"/>
                  </a:cubicBezTo>
                  <a:cubicBezTo>
                    <a:pt x="316" y="0"/>
                    <a:pt x="316" y="0"/>
                    <a:pt x="316" y="0"/>
                  </a:cubicBezTo>
                  <a:cubicBezTo>
                    <a:pt x="333" y="0"/>
                    <a:pt x="347" y="14"/>
                    <a:pt x="347" y="31"/>
                  </a:cubicBezTo>
                  <a:cubicBezTo>
                    <a:pt x="347" y="73"/>
                    <a:pt x="347" y="73"/>
                    <a:pt x="347" y="73"/>
                  </a:cubicBezTo>
                  <a:cubicBezTo>
                    <a:pt x="347" y="77"/>
                    <a:pt x="351" y="83"/>
                    <a:pt x="355" y="84"/>
                  </a:cubicBezTo>
                  <a:cubicBezTo>
                    <a:pt x="374" y="92"/>
                    <a:pt x="374" y="92"/>
                    <a:pt x="374" y="92"/>
                  </a:cubicBezTo>
                  <a:cubicBezTo>
                    <a:pt x="380" y="95"/>
                    <a:pt x="386" y="93"/>
                    <a:pt x="389" y="90"/>
                  </a:cubicBezTo>
                  <a:cubicBezTo>
                    <a:pt x="419" y="61"/>
                    <a:pt x="419" y="61"/>
                    <a:pt x="419" y="61"/>
                  </a:cubicBezTo>
                  <a:cubicBezTo>
                    <a:pt x="430" y="49"/>
                    <a:pt x="450" y="49"/>
                    <a:pt x="461" y="61"/>
                  </a:cubicBezTo>
                  <a:cubicBezTo>
                    <a:pt x="507" y="106"/>
                    <a:pt x="507" y="106"/>
                    <a:pt x="507" y="106"/>
                  </a:cubicBezTo>
                  <a:cubicBezTo>
                    <a:pt x="513" y="112"/>
                    <a:pt x="516" y="120"/>
                    <a:pt x="516" y="128"/>
                  </a:cubicBezTo>
                  <a:cubicBezTo>
                    <a:pt x="516" y="136"/>
                    <a:pt x="513" y="144"/>
                    <a:pt x="507" y="149"/>
                  </a:cubicBezTo>
                  <a:cubicBezTo>
                    <a:pt x="478" y="179"/>
                    <a:pt x="478" y="179"/>
                    <a:pt x="478" y="179"/>
                  </a:cubicBezTo>
                  <a:cubicBezTo>
                    <a:pt x="475" y="182"/>
                    <a:pt x="473" y="189"/>
                    <a:pt x="475" y="193"/>
                  </a:cubicBezTo>
                  <a:cubicBezTo>
                    <a:pt x="484" y="212"/>
                    <a:pt x="484" y="212"/>
                    <a:pt x="484" y="212"/>
                  </a:cubicBezTo>
                  <a:cubicBezTo>
                    <a:pt x="485" y="217"/>
                    <a:pt x="491" y="221"/>
                    <a:pt x="495" y="221"/>
                  </a:cubicBezTo>
                  <a:cubicBezTo>
                    <a:pt x="537" y="221"/>
                    <a:pt x="537" y="221"/>
                    <a:pt x="537" y="221"/>
                  </a:cubicBezTo>
                  <a:cubicBezTo>
                    <a:pt x="554" y="221"/>
                    <a:pt x="567" y="235"/>
                    <a:pt x="567" y="252"/>
                  </a:cubicBezTo>
                  <a:cubicBezTo>
                    <a:pt x="567" y="316"/>
                    <a:pt x="567" y="316"/>
                    <a:pt x="567" y="316"/>
                  </a:cubicBezTo>
                  <a:cubicBezTo>
                    <a:pt x="567" y="333"/>
                    <a:pt x="554" y="347"/>
                    <a:pt x="537" y="347"/>
                  </a:cubicBezTo>
                  <a:cubicBezTo>
                    <a:pt x="495" y="347"/>
                    <a:pt x="495" y="347"/>
                    <a:pt x="495" y="347"/>
                  </a:cubicBezTo>
                  <a:cubicBezTo>
                    <a:pt x="491" y="347"/>
                    <a:pt x="485" y="351"/>
                    <a:pt x="484" y="355"/>
                  </a:cubicBezTo>
                  <a:cubicBezTo>
                    <a:pt x="476" y="374"/>
                    <a:pt x="476" y="374"/>
                    <a:pt x="476" y="374"/>
                  </a:cubicBezTo>
                  <a:cubicBezTo>
                    <a:pt x="473" y="379"/>
                    <a:pt x="475" y="386"/>
                    <a:pt x="478" y="389"/>
                  </a:cubicBezTo>
                  <a:cubicBezTo>
                    <a:pt x="507" y="419"/>
                    <a:pt x="507" y="419"/>
                    <a:pt x="507" y="419"/>
                  </a:cubicBezTo>
                  <a:cubicBezTo>
                    <a:pt x="513" y="424"/>
                    <a:pt x="516" y="432"/>
                    <a:pt x="516" y="440"/>
                  </a:cubicBezTo>
                  <a:cubicBezTo>
                    <a:pt x="516" y="448"/>
                    <a:pt x="513" y="456"/>
                    <a:pt x="507" y="462"/>
                  </a:cubicBezTo>
                  <a:cubicBezTo>
                    <a:pt x="461" y="507"/>
                    <a:pt x="461" y="507"/>
                    <a:pt x="461" y="507"/>
                  </a:cubicBezTo>
                  <a:cubicBezTo>
                    <a:pt x="450" y="519"/>
                    <a:pt x="430" y="519"/>
                    <a:pt x="419" y="507"/>
                  </a:cubicBezTo>
                  <a:cubicBezTo>
                    <a:pt x="389" y="478"/>
                    <a:pt x="389" y="478"/>
                    <a:pt x="389" y="478"/>
                  </a:cubicBezTo>
                  <a:cubicBezTo>
                    <a:pt x="386" y="475"/>
                    <a:pt x="379" y="474"/>
                    <a:pt x="375" y="475"/>
                  </a:cubicBezTo>
                  <a:cubicBezTo>
                    <a:pt x="356" y="484"/>
                    <a:pt x="356" y="484"/>
                    <a:pt x="356" y="484"/>
                  </a:cubicBezTo>
                  <a:cubicBezTo>
                    <a:pt x="351" y="485"/>
                    <a:pt x="347" y="491"/>
                    <a:pt x="347" y="495"/>
                  </a:cubicBezTo>
                  <a:cubicBezTo>
                    <a:pt x="347" y="537"/>
                    <a:pt x="347" y="537"/>
                    <a:pt x="347" y="537"/>
                  </a:cubicBezTo>
                  <a:cubicBezTo>
                    <a:pt x="347" y="554"/>
                    <a:pt x="333" y="567"/>
                    <a:pt x="316" y="567"/>
                  </a:cubicBezTo>
                  <a:moveTo>
                    <a:pt x="225" y="226"/>
                  </a:moveTo>
                  <a:cubicBezTo>
                    <a:pt x="225" y="206"/>
                    <a:pt x="242" y="192"/>
                    <a:pt x="268" y="189"/>
                  </a:cubicBezTo>
                  <a:cubicBezTo>
                    <a:pt x="268" y="260"/>
                    <a:pt x="268" y="260"/>
                    <a:pt x="268" y="260"/>
                  </a:cubicBezTo>
                  <a:cubicBezTo>
                    <a:pt x="238" y="255"/>
                    <a:pt x="225" y="244"/>
                    <a:pt x="225" y="226"/>
                  </a:cubicBezTo>
                  <a:moveTo>
                    <a:pt x="339" y="324"/>
                  </a:moveTo>
                  <a:cubicBezTo>
                    <a:pt x="338" y="346"/>
                    <a:pt x="320" y="359"/>
                    <a:pt x="293" y="362"/>
                  </a:cubicBezTo>
                  <a:cubicBezTo>
                    <a:pt x="293" y="291"/>
                    <a:pt x="293" y="291"/>
                    <a:pt x="293" y="291"/>
                  </a:cubicBezTo>
                  <a:cubicBezTo>
                    <a:pt x="323" y="296"/>
                    <a:pt x="339" y="306"/>
                    <a:pt x="339" y="324"/>
                  </a:cubicBezTo>
                  <a:moveTo>
                    <a:pt x="268" y="131"/>
                  </a:moveTo>
                  <a:cubicBezTo>
                    <a:pt x="268" y="162"/>
                    <a:pt x="268" y="162"/>
                    <a:pt x="268" y="162"/>
                  </a:cubicBezTo>
                  <a:cubicBezTo>
                    <a:pt x="228" y="167"/>
                    <a:pt x="197" y="189"/>
                    <a:pt x="197" y="227"/>
                  </a:cubicBezTo>
                  <a:cubicBezTo>
                    <a:pt x="196" y="264"/>
                    <a:pt x="225" y="282"/>
                    <a:pt x="263" y="287"/>
                  </a:cubicBezTo>
                  <a:cubicBezTo>
                    <a:pt x="268" y="287"/>
                    <a:pt x="268" y="287"/>
                    <a:pt x="268" y="287"/>
                  </a:cubicBezTo>
                  <a:cubicBezTo>
                    <a:pt x="268" y="363"/>
                    <a:pt x="268" y="363"/>
                    <a:pt x="268" y="363"/>
                  </a:cubicBezTo>
                  <a:cubicBezTo>
                    <a:pt x="244" y="360"/>
                    <a:pt x="219" y="350"/>
                    <a:pt x="205" y="339"/>
                  </a:cubicBezTo>
                  <a:cubicBezTo>
                    <a:pt x="190" y="361"/>
                    <a:pt x="190" y="361"/>
                    <a:pt x="190" y="361"/>
                  </a:cubicBezTo>
                  <a:cubicBezTo>
                    <a:pt x="209" y="376"/>
                    <a:pt x="240" y="387"/>
                    <a:pt x="268" y="389"/>
                  </a:cubicBezTo>
                  <a:cubicBezTo>
                    <a:pt x="268" y="421"/>
                    <a:pt x="268" y="421"/>
                    <a:pt x="268" y="421"/>
                  </a:cubicBezTo>
                  <a:cubicBezTo>
                    <a:pt x="293" y="421"/>
                    <a:pt x="293" y="421"/>
                    <a:pt x="293" y="421"/>
                  </a:cubicBezTo>
                  <a:cubicBezTo>
                    <a:pt x="293" y="389"/>
                    <a:pt x="293" y="389"/>
                    <a:pt x="293" y="389"/>
                  </a:cubicBezTo>
                  <a:cubicBezTo>
                    <a:pt x="334" y="384"/>
                    <a:pt x="366" y="362"/>
                    <a:pt x="367" y="323"/>
                  </a:cubicBezTo>
                  <a:cubicBezTo>
                    <a:pt x="367" y="285"/>
                    <a:pt x="336" y="269"/>
                    <a:pt x="297" y="264"/>
                  </a:cubicBezTo>
                  <a:cubicBezTo>
                    <a:pt x="293" y="263"/>
                    <a:pt x="293" y="263"/>
                    <a:pt x="293" y="263"/>
                  </a:cubicBezTo>
                  <a:cubicBezTo>
                    <a:pt x="293" y="189"/>
                    <a:pt x="293" y="189"/>
                    <a:pt x="293" y="189"/>
                  </a:cubicBezTo>
                  <a:cubicBezTo>
                    <a:pt x="315" y="191"/>
                    <a:pt x="335" y="198"/>
                    <a:pt x="350" y="209"/>
                  </a:cubicBezTo>
                  <a:cubicBezTo>
                    <a:pt x="364" y="186"/>
                    <a:pt x="364" y="186"/>
                    <a:pt x="364" y="186"/>
                  </a:cubicBezTo>
                  <a:cubicBezTo>
                    <a:pt x="345" y="174"/>
                    <a:pt x="322" y="164"/>
                    <a:pt x="293" y="162"/>
                  </a:cubicBezTo>
                  <a:cubicBezTo>
                    <a:pt x="293" y="131"/>
                    <a:pt x="293" y="131"/>
                    <a:pt x="293" y="131"/>
                  </a:cubicBezTo>
                  <a:lnTo>
                    <a:pt x="268" y="13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Oval 2">
              <a:extLst>
                <a:ext uri="{FF2B5EF4-FFF2-40B4-BE49-F238E27FC236}">
                  <a16:creationId xmlns:a16="http://schemas.microsoft.com/office/drawing/2014/main" id="{53032265-F6A3-4224-8655-A95A7F31DD71}"/>
                </a:ext>
              </a:extLst>
            </p:cNvPr>
            <p:cNvSpPr/>
            <p:nvPr/>
          </p:nvSpPr>
          <p:spPr>
            <a:xfrm>
              <a:off x="765810" y="1700486"/>
              <a:ext cx="476568" cy="476568"/>
            </a:xfrm>
            <a:prstGeom prst="ellipse">
              <a:avLst/>
            </a:prstGeom>
            <a:solidFill>
              <a:schemeClr val="bg1"/>
            </a:solidFill>
            <a:ln w="12700">
              <a:solidFill>
                <a:schemeClr val="accent4"/>
              </a:solidFill>
            </a:ln>
          </p:spPr>
          <p:txBody>
            <a:bodyPr vert="horz" wrap="square" lIns="91440" tIns="45720" rIns="91440" bIns="45720" numCol="1" anchor="t" anchorCtr="0" compatLnSpc="1">
              <a:prstTxWarp prst="textNoShape">
                <a:avLst/>
              </a:prstTxWarp>
            </a:bodyPr>
            <a:lstStyle/>
            <a:p>
              <a:endParaRPr lang="en-US" dirty="0" err="1">
                <a:solidFill>
                  <a:schemeClr val="tx1"/>
                </a:solidFill>
              </a:endParaRPr>
            </a:p>
          </p:txBody>
        </p:sp>
      </p:grpSp>
      <p:sp>
        <p:nvSpPr>
          <p:cNvPr id="100" name="Freeform 67">
            <a:extLst>
              <a:ext uri="{FF2B5EF4-FFF2-40B4-BE49-F238E27FC236}">
                <a16:creationId xmlns:a16="http://schemas.microsoft.com/office/drawing/2014/main" id="{78748EA0-C56F-4E2D-8E3E-B748F86559FA}"/>
              </a:ext>
            </a:extLst>
          </p:cNvPr>
          <p:cNvSpPr>
            <a:spLocks noChangeAspect="1" noEditPoints="1"/>
          </p:cNvSpPr>
          <p:nvPr/>
        </p:nvSpPr>
        <p:spPr bwMode="auto">
          <a:xfrm>
            <a:off x="1717171" y="2860982"/>
            <a:ext cx="248408" cy="404732"/>
          </a:xfrm>
          <a:custGeom>
            <a:avLst/>
            <a:gdLst>
              <a:gd name="T0" fmla="*/ 184 w 487"/>
              <a:gd name="T1" fmla="*/ 761 h 794"/>
              <a:gd name="T2" fmla="*/ 243 w 487"/>
              <a:gd name="T3" fmla="*/ 794 h 794"/>
              <a:gd name="T4" fmla="*/ 295 w 487"/>
              <a:gd name="T5" fmla="*/ 771 h 794"/>
              <a:gd name="T6" fmla="*/ 318 w 487"/>
              <a:gd name="T7" fmla="*/ 720 h 794"/>
              <a:gd name="T8" fmla="*/ 195 w 487"/>
              <a:gd name="T9" fmla="*/ 694 h 794"/>
              <a:gd name="T10" fmla="*/ 170 w 487"/>
              <a:gd name="T11" fmla="*/ 728 h 794"/>
              <a:gd name="T12" fmla="*/ 243 w 487"/>
              <a:gd name="T13" fmla="*/ 764 h 794"/>
              <a:gd name="T14" fmla="*/ 391 w 487"/>
              <a:gd name="T15" fmla="*/ 618 h 794"/>
              <a:gd name="T16" fmla="*/ 340 w 487"/>
              <a:gd name="T17" fmla="*/ 576 h 794"/>
              <a:gd name="T18" fmla="*/ 232 w 487"/>
              <a:gd name="T19" fmla="*/ 576 h 794"/>
              <a:gd name="T20" fmla="*/ 143 w 487"/>
              <a:gd name="T21" fmla="*/ 576 h 794"/>
              <a:gd name="T22" fmla="*/ 112 w 487"/>
              <a:gd name="T23" fmla="*/ 660 h 794"/>
              <a:gd name="T24" fmla="*/ 340 w 487"/>
              <a:gd name="T25" fmla="*/ 674 h 794"/>
              <a:gd name="T26" fmla="*/ 392 w 487"/>
              <a:gd name="T27" fmla="*/ 625 h 794"/>
              <a:gd name="T28" fmla="*/ 362 w 487"/>
              <a:gd name="T29" fmla="*/ 625 h 794"/>
              <a:gd name="T30" fmla="*/ 340 w 487"/>
              <a:gd name="T31" fmla="*/ 643 h 794"/>
              <a:gd name="T32" fmla="*/ 232 w 487"/>
              <a:gd name="T33" fmla="*/ 644 h 794"/>
              <a:gd name="T34" fmla="*/ 146 w 487"/>
              <a:gd name="T35" fmla="*/ 643 h 794"/>
              <a:gd name="T36" fmla="*/ 125 w 487"/>
              <a:gd name="T37" fmla="*/ 625 h 794"/>
              <a:gd name="T38" fmla="*/ 148 w 487"/>
              <a:gd name="T39" fmla="*/ 606 h 794"/>
              <a:gd name="T40" fmla="*/ 356 w 487"/>
              <a:gd name="T41" fmla="*/ 612 h 794"/>
              <a:gd name="T42" fmla="*/ 359 w 487"/>
              <a:gd name="T43" fmla="*/ 608 h 794"/>
              <a:gd name="T44" fmla="*/ 360 w 487"/>
              <a:gd name="T45" fmla="*/ 607 h 794"/>
              <a:gd name="T46" fmla="*/ 487 w 487"/>
              <a:gd name="T47" fmla="*/ 235 h 794"/>
              <a:gd name="T48" fmla="*/ 487 w 487"/>
              <a:gd name="T49" fmla="*/ 234 h 794"/>
              <a:gd name="T50" fmla="*/ 243 w 487"/>
              <a:gd name="T51" fmla="*/ 0 h 794"/>
              <a:gd name="T52" fmla="*/ 0 w 487"/>
              <a:gd name="T53" fmla="*/ 234 h 794"/>
              <a:gd name="T54" fmla="*/ 0 w 487"/>
              <a:gd name="T55" fmla="*/ 237 h 794"/>
              <a:gd name="T56" fmla="*/ 0 w 487"/>
              <a:gd name="T57" fmla="*/ 243 h 794"/>
              <a:gd name="T58" fmla="*/ 2 w 487"/>
              <a:gd name="T59" fmla="*/ 268 h 794"/>
              <a:gd name="T60" fmla="*/ 61 w 487"/>
              <a:gd name="T61" fmla="*/ 394 h 794"/>
              <a:gd name="T62" fmla="*/ 121 w 487"/>
              <a:gd name="T63" fmla="*/ 528 h 794"/>
              <a:gd name="T64" fmla="*/ 338 w 487"/>
              <a:gd name="T65" fmla="*/ 555 h 794"/>
              <a:gd name="T66" fmla="*/ 366 w 487"/>
              <a:gd name="T67" fmla="*/ 526 h 794"/>
              <a:gd name="T68" fmla="*/ 483 w 487"/>
              <a:gd name="T69" fmla="*/ 279 h 794"/>
              <a:gd name="T70" fmla="*/ 486 w 487"/>
              <a:gd name="T71" fmla="*/ 263 h 794"/>
              <a:gd name="T72" fmla="*/ 487 w 487"/>
              <a:gd name="T73" fmla="*/ 243 h 794"/>
              <a:gd name="T74" fmla="*/ 292 w 487"/>
              <a:gd name="T75" fmla="*/ 455 h 794"/>
              <a:gd name="T76" fmla="*/ 292 w 487"/>
              <a:gd name="T77" fmla="*/ 370 h 794"/>
              <a:gd name="T78" fmla="*/ 243 w 487"/>
              <a:gd name="T79" fmla="*/ 318 h 794"/>
              <a:gd name="T80" fmla="*/ 195 w 487"/>
              <a:gd name="T81" fmla="*/ 366 h 794"/>
              <a:gd name="T82" fmla="*/ 151 w 487"/>
              <a:gd name="T83" fmla="*/ 525 h 794"/>
              <a:gd name="T84" fmla="*/ 86 w 487"/>
              <a:gd name="T85" fmla="*/ 378 h 794"/>
              <a:gd name="T86" fmla="*/ 31 w 487"/>
              <a:gd name="T87" fmla="*/ 261 h 794"/>
              <a:gd name="T88" fmla="*/ 30 w 487"/>
              <a:gd name="T89" fmla="*/ 242 h 794"/>
              <a:gd name="T90" fmla="*/ 30 w 487"/>
              <a:gd name="T91" fmla="*/ 237 h 794"/>
              <a:gd name="T92" fmla="*/ 30 w 487"/>
              <a:gd name="T93" fmla="*/ 234 h 794"/>
              <a:gd name="T94" fmla="*/ 457 w 487"/>
              <a:gd name="T95" fmla="*/ 234 h 794"/>
              <a:gd name="T96" fmla="*/ 457 w 487"/>
              <a:gd name="T97" fmla="*/ 237 h 794"/>
              <a:gd name="T98" fmla="*/ 457 w 487"/>
              <a:gd name="T99" fmla="*/ 242 h 794"/>
              <a:gd name="T100" fmla="*/ 456 w 487"/>
              <a:gd name="T101" fmla="*/ 258 h 794"/>
              <a:gd name="T102" fmla="*/ 456 w 487"/>
              <a:gd name="T103" fmla="*/ 261 h 794"/>
              <a:gd name="T104" fmla="*/ 401 w 487"/>
              <a:gd name="T105" fmla="*/ 377 h 794"/>
              <a:gd name="T106" fmla="*/ 336 w 487"/>
              <a:gd name="T107" fmla="*/ 525 h 794"/>
              <a:gd name="T108" fmla="*/ 225 w 487"/>
              <a:gd name="T109" fmla="*/ 454 h 794"/>
              <a:gd name="T110" fmla="*/ 225 w 487"/>
              <a:gd name="T111" fmla="*/ 369 h 794"/>
              <a:gd name="T112" fmla="*/ 225 w 487"/>
              <a:gd name="T113" fmla="*/ 368 h 794"/>
              <a:gd name="T114" fmla="*/ 244 w 487"/>
              <a:gd name="T115" fmla="*/ 348 h 794"/>
              <a:gd name="T116" fmla="*/ 262 w 487"/>
              <a:gd name="T117" fmla="*/ 370 h 794"/>
              <a:gd name="T118" fmla="*/ 225 w 487"/>
              <a:gd name="T119" fmla="*/ 455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7" h="794">
                <a:moveTo>
                  <a:pt x="170" y="729"/>
                </a:moveTo>
                <a:cubicBezTo>
                  <a:pt x="171" y="733"/>
                  <a:pt x="172" y="737"/>
                  <a:pt x="173" y="740"/>
                </a:cubicBezTo>
                <a:cubicBezTo>
                  <a:pt x="175" y="748"/>
                  <a:pt x="179" y="755"/>
                  <a:pt x="184" y="761"/>
                </a:cubicBezTo>
                <a:cubicBezTo>
                  <a:pt x="186" y="765"/>
                  <a:pt x="189" y="768"/>
                  <a:pt x="192" y="771"/>
                </a:cubicBezTo>
                <a:cubicBezTo>
                  <a:pt x="205" y="784"/>
                  <a:pt x="223" y="792"/>
                  <a:pt x="241" y="794"/>
                </a:cubicBezTo>
                <a:cubicBezTo>
                  <a:pt x="242" y="794"/>
                  <a:pt x="243" y="794"/>
                  <a:pt x="243" y="794"/>
                </a:cubicBezTo>
                <a:cubicBezTo>
                  <a:pt x="244" y="794"/>
                  <a:pt x="244" y="794"/>
                  <a:pt x="244" y="794"/>
                </a:cubicBezTo>
                <a:cubicBezTo>
                  <a:pt x="244" y="794"/>
                  <a:pt x="245" y="794"/>
                  <a:pt x="246" y="794"/>
                </a:cubicBezTo>
                <a:cubicBezTo>
                  <a:pt x="264" y="792"/>
                  <a:pt x="282" y="784"/>
                  <a:pt x="295" y="771"/>
                </a:cubicBezTo>
                <a:cubicBezTo>
                  <a:pt x="308" y="758"/>
                  <a:pt x="316" y="741"/>
                  <a:pt x="318" y="723"/>
                </a:cubicBezTo>
                <a:cubicBezTo>
                  <a:pt x="318" y="723"/>
                  <a:pt x="318" y="723"/>
                  <a:pt x="318" y="723"/>
                </a:cubicBezTo>
                <a:cubicBezTo>
                  <a:pt x="318" y="722"/>
                  <a:pt x="318" y="721"/>
                  <a:pt x="318" y="720"/>
                </a:cubicBezTo>
                <a:cubicBezTo>
                  <a:pt x="318" y="714"/>
                  <a:pt x="315" y="708"/>
                  <a:pt x="311" y="703"/>
                </a:cubicBezTo>
                <a:cubicBezTo>
                  <a:pt x="306" y="697"/>
                  <a:pt x="299" y="694"/>
                  <a:pt x="292" y="694"/>
                </a:cubicBezTo>
                <a:cubicBezTo>
                  <a:pt x="195" y="694"/>
                  <a:pt x="195" y="694"/>
                  <a:pt x="195" y="694"/>
                </a:cubicBezTo>
                <a:cubicBezTo>
                  <a:pt x="188" y="694"/>
                  <a:pt x="181" y="697"/>
                  <a:pt x="176" y="703"/>
                </a:cubicBezTo>
                <a:cubicBezTo>
                  <a:pt x="173" y="706"/>
                  <a:pt x="171" y="710"/>
                  <a:pt x="170" y="714"/>
                </a:cubicBezTo>
                <a:cubicBezTo>
                  <a:pt x="169" y="719"/>
                  <a:pt x="170" y="723"/>
                  <a:pt x="170" y="728"/>
                </a:cubicBezTo>
                <a:cubicBezTo>
                  <a:pt x="170" y="728"/>
                  <a:pt x="170" y="729"/>
                  <a:pt x="170" y="729"/>
                </a:cubicBezTo>
                <a:close/>
                <a:moveTo>
                  <a:pt x="287" y="724"/>
                </a:moveTo>
                <a:cubicBezTo>
                  <a:pt x="283" y="746"/>
                  <a:pt x="265" y="762"/>
                  <a:pt x="243" y="764"/>
                </a:cubicBezTo>
                <a:cubicBezTo>
                  <a:pt x="222" y="762"/>
                  <a:pt x="204" y="746"/>
                  <a:pt x="200" y="724"/>
                </a:cubicBezTo>
                <a:lnTo>
                  <a:pt x="287" y="724"/>
                </a:lnTo>
                <a:close/>
                <a:moveTo>
                  <a:pt x="391" y="618"/>
                </a:moveTo>
                <a:cubicBezTo>
                  <a:pt x="389" y="607"/>
                  <a:pt x="384" y="597"/>
                  <a:pt x="375" y="590"/>
                </a:cubicBezTo>
                <a:cubicBezTo>
                  <a:pt x="367" y="582"/>
                  <a:pt x="356" y="577"/>
                  <a:pt x="344" y="576"/>
                </a:cubicBezTo>
                <a:cubicBezTo>
                  <a:pt x="342" y="576"/>
                  <a:pt x="341" y="576"/>
                  <a:pt x="340" y="576"/>
                </a:cubicBezTo>
                <a:cubicBezTo>
                  <a:pt x="338" y="576"/>
                  <a:pt x="338" y="576"/>
                  <a:pt x="338" y="576"/>
                </a:cubicBezTo>
                <a:cubicBezTo>
                  <a:pt x="301" y="576"/>
                  <a:pt x="243" y="576"/>
                  <a:pt x="232" y="576"/>
                </a:cubicBezTo>
                <a:cubicBezTo>
                  <a:pt x="232" y="576"/>
                  <a:pt x="232" y="576"/>
                  <a:pt x="232" y="576"/>
                </a:cubicBezTo>
                <a:cubicBezTo>
                  <a:pt x="221" y="576"/>
                  <a:pt x="186" y="576"/>
                  <a:pt x="149" y="576"/>
                </a:cubicBezTo>
                <a:cubicBezTo>
                  <a:pt x="147" y="576"/>
                  <a:pt x="147" y="576"/>
                  <a:pt x="147" y="576"/>
                </a:cubicBezTo>
                <a:cubicBezTo>
                  <a:pt x="146" y="576"/>
                  <a:pt x="145" y="576"/>
                  <a:pt x="143" y="576"/>
                </a:cubicBezTo>
                <a:cubicBezTo>
                  <a:pt x="131" y="577"/>
                  <a:pt x="120" y="582"/>
                  <a:pt x="112" y="590"/>
                </a:cubicBezTo>
                <a:cubicBezTo>
                  <a:pt x="101" y="599"/>
                  <a:pt x="95" y="611"/>
                  <a:pt x="95" y="625"/>
                </a:cubicBezTo>
                <a:cubicBezTo>
                  <a:pt x="95" y="638"/>
                  <a:pt x="101" y="651"/>
                  <a:pt x="112" y="660"/>
                </a:cubicBezTo>
                <a:cubicBezTo>
                  <a:pt x="120" y="668"/>
                  <a:pt x="132" y="672"/>
                  <a:pt x="144" y="673"/>
                </a:cubicBezTo>
                <a:cubicBezTo>
                  <a:pt x="145" y="674"/>
                  <a:pt x="146" y="674"/>
                  <a:pt x="147" y="674"/>
                </a:cubicBezTo>
                <a:cubicBezTo>
                  <a:pt x="340" y="674"/>
                  <a:pt x="340" y="674"/>
                  <a:pt x="340" y="674"/>
                </a:cubicBezTo>
                <a:cubicBezTo>
                  <a:pt x="341" y="674"/>
                  <a:pt x="342" y="674"/>
                  <a:pt x="343" y="673"/>
                </a:cubicBezTo>
                <a:cubicBezTo>
                  <a:pt x="355" y="672"/>
                  <a:pt x="367" y="668"/>
                  <a:pt x="375" y="660"/>
                </a:cubicBezTo>
                <a:cubicBezTo>
                  <a:pt x="386" y="651"/>
                  <a:pt x="392" y="638"/>
                  <a:pt x="392" y="625"/>
                </a:cubicBezTo>
                <a:cubicBezTo>
                  <a:pt x="392" y="618"/>
                  <a:pt x="392" y="618"/>
                  <a:pt x="392" y="618"/>
                </a:cubicBezTo>
                <a:lnTo>
                  <a:pt x="391" y="618"/>
                </a:lnTo>
                <a:close/>
                <a:moveTo>
                  <a:pt x="362" y="625"/>
                </a:moveTo>
                <a:cubicBezTo>
                  <a:pt x="362" y="625"/>
                  <a:pt x="362" y="625"/>
                  <a:pt x="362" y="625"/>
                </a:cubicBezTo>
                <a:cubicBezTo>
                  <a:pt x="362" y="629"/>
                  <a:pt x="360" y="634"/>
                  <a:pt x="356" y="637"/>
                </a:cubicBezTo>
                <a:cubicBezTo>
                  <a:pt x="352" y="641"/>
                  <a:pt x="346" y="643"/>
                  <a:pt x="340" y="643"/>
                </a:cubicBezTo>
                <a:cubicBezTo>
                  <a:pt x="338" y="644"/>
                  <a:pt x="338" y="644"/>
                  <a:pt x="338" y="644"/>
                </a:cubicBezTo>
                <a:cubicBezTo>
                  <a:pt x="304" y="644"/>
                  <a:pt x="245" y="644"/>
                  <a:pt x="232" y="644"/>
                </a:cubicBezTo>
                <a:cubicBezTo>
                  <a:pt x="232" y="644"/>
                  <a:pt x="232" y="644"/>
                  <a:pt x="232" y="644"/>
                </a:cubicBezTo>
                <a:cubicBezTo>
                  <a:pt x="219" y="644"/>
                  <a:pt x="183" y="644"/>
                  <a:pt x="149" y="644"/>
                </a:cubicBezTo>
                <a:cubicBezTo>
                  <a:pt x="148" y="644"/>
                  <a:pt x="148" y="644"/>
                  <a:pt x="148" y="644"/>
                </a:cubicBezTo>
                <a:cubicBezTo>
                  <a:pt x="146" y="643"/>
                  <a:pt x="146" y="643"/>
                  <a:pt x="146" y="643"/>
                </a:cubicBezTo>
                <a:cubicBezTo>
                  <a:pt x="146" y="643"/>
                  <a:pt x="146" y="643"/>
                  <a:pt x="146" y="643"/>
                </a:cubicBezTo>
                <a:cubicBezTo>
                  <a:pt x="140" y="643"/>
                  <a:pt x="135" y="641"/>
                  <a:pt x="131" y="637"/>
                </a:cubicBezTo>
                <a:cubicBezTo>
                  <a:pt x="127" y="634"/>
                  <a:pt x="125" y="629"/>
                  <a:pt x="125" y="625"/>
                </a:cubicBezTo>
                <a:cubicBezTo>
                  <a:pt x="125" y="620"/>
                  <a:pt x="127" y="616"/>
                  <a:pt x="131" y="612"/>
                </a:cubicBezTo>
                <a:cubicBezTo>
                  <a:pt x="135" y="609"/>
                  <a:pt x="141" y="607"/>
                  <a:pt x="147" y="606"/>
                </a:cubicBezTo>
                <a:cubicBezTo>
                  <a:pt x="148" y="606"/>
                  <a:pt x="148" y="606"/>
                  <a:pt x="148" y="606"/>
                </a:cubicBezTo>
                <a:cubicBezTo>
                  <a:pt x="339" y="606"/>
                  <a:pt x="339" y="606"/>
                  <a:pt x="339" y="606"/>
                </a:cubicBezTo>
                <a:cubicBezTo>
                  <a:pt x="340" y="606"/>
                  <a:pt x="340" y="606"/>
                  <a:pt x="340" y="606"/>
                </a:cubicBezTo>
                <a:cubicBezTo>
                  <a:pt x="346" y="607"/>
                  <a:pt x="352" y="609"/>
                  <a:pt x="356" y="612"/>
                </a:cubicBezTo>
                <a:cubicBezTo>
                  <a:pt x="356" y="612"/>
                  <a:pt x="356" y="612"/>
                  <a:pt x="356" y="612"/>
                </a:cubicBezTo>
                <a:cubicBezTo>
                  <a:pt x="359" y="616"/>
                  <a:pt x="362" y="620"/>
                  <a:pt x="362" y="625"/>
                </a:cubicBezTo>
                <a:close/>
                <a:moveTo>
                  <a:pt x="359" y="608"/>
                </a:moveTo>
                <a:cubicBezTo>
                  <a:pt x="360" y="607"/>
                  <a:pt x="360" y="607"/>
                  <a:pt x="360" y="607"/>
                </a:cubicBezTo>
                <a:cubicBezTo>
                  <a:pt x="360" y="607"/>
                  <a:pt x="360" y="607"/>
                  <a:pt x="360" y="607"/>
                </a:cubicBezTo>
                <a:cubicBezTo>
                  <a:pt x="360" y="607"/>
                  <a:pt x="360" y="607"/>
                  <a:pt x="360" y="607"/>
                </a:cubicBezTo>
                <a:lnTo>
                  <a:pt x="359" y="608"/>
                </a:lnTo>
                <a:close/>
                <a:moveTo>
                  <a:pt x="487" y="237"/>
                </a:moveTo>
                <a:cubicBezTo>
                  <a:pt x="487" y="236"/>
                  <a:pt x="487" y="235"/>
                  <a:pt x="487" y="235"/>
                </a:cubicBezTo>
                <a:cubicBezTo>
                  <a:pt x="487" y="234"/>
                  <a:pt x="487" y="234"/>
                  <a:pt x="487" y="234"/>
                </a:cubicBezTo>
                <a:cubicBezTo>
                  <a:pt x="487" y="234"/>
                  <a:pt x="487" y="234"/>
                  <a:pt x="487" y="234"/>
                </a:cubicBezTo>
                <a:cubicBezTo>
                  <a:pt x="487" y="234"/>
                  <a:pt x="487" y="234"/>
                  <a:pt x="487" y="234"/>
                </a:cubicBezTo>
                <a:cubicBezTo>
                  <a:pt x="486" y="171"/>
                  <a:pt x="460" y="113"/>
                  <a:pt x="414" y="68"/>
                </a:cubicBezTo>
                <a:cubicBezTo>
                  <a:pt x="368" y="25"/>
                  <a:pt x="308" y="0"/>
                  <a:pt x="244" y="0"/>
                </a:cubicBezTo>
                <a:cubicBezTo>
                  <a:pt x="243" y="0"/>
                  <a:pt x="243" y="0"/>
                  <a:pt x="243" y="0"/>
                </a:cubicBezTo>
                <a:cubicBezTo>
                  <a:pt x="179" y="0"/>
                  <a:pt x="119" y="25"/>
                  <a:pt x="73" y="68"/>
                </a:cubicBezTo>
                <a:cubicBezTo>
                  <a:pt x="27" y="112"/>
                  <a:pt x="1" y="171"/>
                  <a:pt x="0" y="234"/>
                </a:cubicBezTo>
                <a:cubicBezTo>
                  <a:pt x="0" y="234"/>
                  <a:pt x="0" y="234"/>
                  <a:pt x="0" y="234"/>
                </a:cubicBezTo>
                <a:cubicBezTo>
                  <a:pt x="0" y="234"/>
                  <a:pt x="0" y="234"/>
                  <a:pt x="0" y="234"/>
                </a:cubicBezTo>
                <a:cubicBezTo>
                  <a:pt x="0" y="235"/>
                  <a:pt x="0" y="235"/>
                  <a:pt x="0" y="235"/>
                </a:cubicBezTo>
                <a:cubicBezTo>
                  <a:pt x="0" y="237"/>
                  <a:pt x="0" y="237"/>
                  <a:pt x="0" y="237"/>
                </a:cubicBezTo>
                <a:cubicBezTo>
                  <a:pt x="0" y="239"/>
                  <a:pt x="0" y="240"/>
                  <a:pt x="0" y="242"/>
                </a:cubicBezTo>
                <a:cubicBezTo>
                  <a:pt x="0" y="242"/>
                  <a:pt x="0" y="242"/>
                  <a:pt x="0" y="242"/>
                </a:cubicBezTo>
                <a:cubicBezTo>
                  <a:pt x="0" y="242"/>
                  <a:pt x="0" y="242"/>
                  <a:pt x="0" y="243"/>
                </a:cubicBezTo>
                <a:cubicBezTo>
                  <a:pt x="0" y="249"/>
                  <a:pt x="0" y="255"/>
                  <a:pt x="1" y="261"/>
                </a:cubicBezTo>
                <a:cubicBezTo>
                  <a:pt x="2" y="268"/>
                  <a:pt x="2" y="268"/>
                  <a:pt x="2" y="268"/>
                </a:cubicBezTo>
                <a:cubicBezTo>
                  <a:pt x="2" y="268"/>
                  <a:pt x="2" y="268"/>
                  <a:pt x="2" y="268"/>
                </a:cubicBezTo>
                <a:cubicBezTo>
                  <a:pt x="2" y="271"/>
                  <a:pt x="3" y="275"/>
                  <a:pt x="4" y="279"/>
                </a:cubicBezTo>
                <a:cubicBezTo>
                  <a:pt x="4" y="279"/>
                  <a:pt x="4" y="279"/>
                  <a:pt x="4" y="279"/>
                </a:cubicBezTo>
                <a:cubicBezTo>
                  <a:pt x="14" y="327"/>
                  <a:pt x="38" y="361"/>
                  <a:pt x="61" y="394"/>
                </a:cubicBezTo>
                <a:cubicBezTo>
                  <a:pt x="64" y="398"/>
                  <a:pt x="66" y="402"/>
                  <a:pt x="69" y="406"/>
                </a:cubicBezTo>
                <a:cubicBezTo>
                  <a:pt x="94" y="441"/>
                  <a:pt x="115" y="474"/>
                  <a:pt x="121" y="526"/>
                </a:cubicBezTo>
                <a:cubicBezTo>
                  <a:pt x="121" y="528"/>
                  <a:pt x="121" y="528"/>
                  <a:pt x="121" y="528"/>
                </a:cubicBezTo>
                <a:cubicBezTo>
                  <a:pt x="121" y="535"/>
                  <a:pt x="124" y="542"/>
                  <a:pt x="129" y="547"/>
                </a:cubicBezTo>
                <a:cubicBezTo>
                  <a:pt x="135" y="552"/>
                  <a:pt x="141" y="555"/>
                  <a:pt x="149" y="555"/>
                </a:cubicBezTo>
                <a:cubicBezTo>
                  <a:pt x="338" y="555"/>
                  <a:pt x="338" y="555"/>
                  <a:pt x="338" y="555"/>
                </a:cubicBezTo>
                <a:cubicBezTo>
                  <a:pt x="346" y="555"/>
                  <a:pt x="352" y="552"/>
                  <a:pt x="358" y="547"/>
                </a:cubicBezTo>
                <a:cubicBezTo>
                  <a:pt x="363" y="542"/>
                  <a:pt x="366" y="535"/>
                  <a:pt x="366" y="528"/>
                </a:cubicBezTo>
                <a:cubicBezTo>
                  <a:pt x="366" y="526"/>
                  <a:pt x="366" y="526"/>
                  <a:pt x="366" y="526"/>
                </a:cubicBezTo>
                <a:cubicBezTo>
                  <a:pt x="372" y="474"/>
                  <a:pt x="393" y="441"/>
                  <a:pt x="418" y="406"/>
                </a:cubicBezTo>
                <a:cubicBezTo>
                  <a:pt x="420" y="402"/>
                  <a:pt x="423" y="398"/>
                  <a:pt x="426" y="394"/>
                </a:cubicBezTo>
                <a:cubicBezTo>
                  <a:pt x="449" y="361"/>
                  <a:pt x="473" y="327"/>
                  <a:pt x="483" y="279"/>
                </a:cubicBezTo>
                <a:cubicBezTo>
                  <a:pt x="484" y="274"/>
                  <a:pt x="485" y="269"/>
                  <a:pt x="486" y="265"/>
                </a:cubicBezTo>
                <a:cubicBezTo>
                  <a:pt x="486" y="264"/>
                  <a:pt x="486" y="264"/>
                  <a:pt x="486" y="264"/>
                </a:cubicBezTo>
                <a:cubicBezTo>
                  <a:pt x="486" y="264"/>
                  <a:pt x="486" y="264"/>
                  <a:pt x="486" y="263"/>
                </a:cubicBezTo>
                <a:cubicBezTo>
                  <a:pt x="486" y="263"/>
                  <a:pt x="486" y="262"/>
                  <a:pt x="486" y="261"/>
                </a:cubicBezTo>
                <a:cubicBezTo>
                  <a:pt x="486" y="261"/>
                  <a:pt x="486" y="261"/>
                  <a:pt x="486" y="261"/>
                </a:cubicBezTo>
                <a:cubicBezTo>
                  <a:pt x="487" y="255"/>
                  <a:pt x="487" y="249"/>
                  <a:pt x="487" y="243"/>
                </a:cubicBezTo>
                <a:cubicBezTo>
                  <a:pt x="487" y="242"/>
                  <a:pt x="487" y="242"/>
                  <a:pt x="487" y="242"/>
                </a:cubicBezTo>
                <a:cubicBezTo>
                  <a:pt x="487" y="241"/>
                  <a:pt x="487" y="239"/>
                  <a:pt x="487" y="237"/>
                </a:cubicBezTo>
                <a:close/>
                <a:moveTo>
                  <a:pt x="292" y="455"/>
                </a:moveTo>
                <a:cubicBezTo>
                  <a:pt x="292" y="455"/>
                  <a:pt x="292" y="454"/>
                  <a:pt x="292" y="454"/>
                </a:cubicBezTo>
                <a:cubicBezTo>
                  <a:pt x="292" y="443"/>
                  <a:pt x="292" y="408"/>
                  <a:pt x="292" y="372"/>
                </a:cubicBezTo>
                <a:cubicBezTo>
                  <a:pt x="292" y="370"/>
                  <a:pt x="292" y="370"/>
                  <a:pt x="292" y="370"/>
                </a:cubicBezTo>
                <a:cubicBezTo>
                  <a:pt x="292" y="369"/>
                  <a:pt x="292" y="367"/>
                  <a:pt x="292" y="366"/>
                </a:cubicBezTo>
                <a:cubicBezTo>
                  <a:pt x="291" y="354"/>
                  <a:pt x="286" y="343"/>
                  <a:pt x="279" y="334"/>
                </a:cubicBezTo>
                <a:cubicBezTo>
                  <a:pt x="270" y="324"/>
                  <a:pt x="257" y="318"/>
                  <a:pt x="243" y="318"/>
                </a:cubicBezTo>
                <a:cubicBezTo>
                  <a:pt x="243" y="318"/>
                  <a:pt x="243" y="318"/>
                  <a:pt x="243" y="318"/>
                </a:cubicBezTo>
                <a:cubicBezTo>
                  <a:pt x="230" y="318"/>
                  <a:pt x="217" y="324"/>
                  <a:pt x="208" y="334"/>
                </a:cubicBezTo>
                <a:cubicBezTo>
                  <a:pt x="201" y="343"/>
                  <a:pt x="196" y="354"/>
                  <a:pt x="195" y="366"/>
                </a:cubicBezTo>
                <a:cubicBezTo>
                  <a:pt x="195" y="368"/>
                  <a:pt x="195" y="369"/>
                  <a:pt x="195" y="370"/>
                </a:cubicBezTo>
                <a:cubicBezTo>
                  <a:pt x="195" y="525"/>
                  <a:pt x="195" y="525"/>
                  <a:pt x="195" y="525"/>
                </a:cubicBezTo>
                <a:cubicBezTo>
                  <a:pt x="151" y="525"/>
                  <a:pt x="151" y="525"/>
                  <a:pt x="151" y="525"/>
                </a:cubicBezTo>
                <a:cubicBezTo>
                  <a:pt x="151" y="524"/>
                  <a:pt x="151" y="524"/>
                  <a:pt x="151" y="524"/>
                </a:cubicBezTo>
                <a:cubicBezTo>
                  <a:pt x="144" y="464"/>
                  <a:pt x="120" y="426"/>
                  <a:pt x="94" y="388"/>
                </a:cubicBezTo>
                <a:cubicBezTo>
                  <a:pt x="91" y="385"/>
                  <a:pt x="89" y="381"/>
                  <a:pt x="86" y="378"/>
                </a:cubicBezTo>
                <a:cubicBezTo>
                  <a:pt x="63" y="345"/>
                  <a:pt x="42" y="315"/>
                  <a:pt x="33" y="273"/>
                </a:cubicBezTo>
                <a:cubicBezTo>
                  <a:pt x="33" y="273"/>
                  <a:pt x="33" y="273"/>
                  <a:pt x="33" y="273"/>
                </a:cubicBezTo>
                <a:cubicBezTo>
                  <a:pt x="32" y="269"/>
                  <a:pt x="32" y="265"/>
                  <a:pt x="31" y="261"/>
                </a:cubicBezTo>
                <a:cubicBezTo>
                  <a:pt x="31" y="260"/>
                  <a:pt x="31" y="259"/>
                  <a:pt x="31" y="258"/>
                </a:cubicBezTo>
                <a:cubicBezTo>
                  <a:pt x="31" y="258"/>
                  <a:pt x="31" y="258"/>
                  <a:pt x="31" y="258"/>
                </a:cubicBezTo>
                <a:cubicBezTo>
                  <a:pt x="30" y="253"/>
                  <a:pt x="30" y="248"/>
                  <a:pt x="30" y="242"/>
                </a:cubicBezTo>
                <a:cubicBezTo>
                  <a:pt x="30" y="242"/>
                  <a:pt x="30" y="242"/>
                  <a:pt x="30" y="242"/>
                </a:cubicBezTo>
                <a:cubicBezTo>
                  <a:pt x="30" y="241"/>
                  <a:pt x="30" y="240"/>
                  <a:pt x="30" y="239"/>
                </a:cubicBezTo>
                <a:cubicBezTo>
                  <a:pt x="30" y="239"/>
                  <a:pt x="30" y="238"/>
                  <a:pt x="30" y="237"/>
                </a:cubicBezTo>
                <a:cubicBezTo>
                  <a:pt x="30" y="237"/>
                  <a:pt x="30" y="237"/>
                  <a:pt x="30" y="237"/>
                </a:cubicBezTo>
                <a:cubicBezTo>
                  <a:pt x="30" y="236"/>
                  <a:pt x="30" y="236"/>
                  <a:pt x="30" y="235"/>
                </a:cubicBezTo>
                <a:cubicBezTo>
                  <a:pt x="30" y="234"/>
                  <a:pt x="30" y="234"/>
                  <a:pt x="30" y="234"/>
                </a:cubicBezTo>
                <a:cubicBezTo>
                  <a:pt x="31" y="122"/>
                  <a:pt x="127" y="31"/>
                  <a:pt x="243" y="30"/>
                </a:cubicBezTo>
                <a:cubicBezTo>
                  <a:pt x="244" y="30"/>
                  <a:pt x="244" y="30"/>
                  <a:pt x="244" y="30"/>
                </a:cubicBezTo>
                <a:cubicBezTo>
                  <a:pt x="360" y="31"/>
                  <a:pt x="455" y="122"/>
                  <a:pt x="457" y="234"/>
                </a:cubicBezTo>
                <a:cubicBezTo>
                  <a:pt x="457" y="235"/>
                  <a:pt x="457" y="235"/>
                  <a:pt x="457" y="236"/>
                </a:cubicBezTo>
                <a:cubicBezTo>
                  <a:pt x="457" y="236"/>
                  <a:pt x="457" y="237"/>
                  <a:pt x="457" y="237"/>
                </a:cubicBezTo>
                <a:cubicBezTo>
                  <a:pt x="457" y="237"/>
                  <a:pt x="457" y="237"/>
                  <a:pt x="457" y="237"/>
                </a:cubicBezTo>
                <a:cubicBezTo>
                  <a:pt x="457" y="237"/>
                  <a:pt x="457" y="237"/>
                  <a:pt x="457" y="237"/>
                </a:cubicBezTo>
                <a:cubicBezTo>
                  <a:pt x="457" y="238"/>
                  <a:pt x="457" y="239"/>
                  <a:pt x="457" y="239"/>
                </a:cubicBezTo>
                <a:cubicBezTo>
                  <a:pt x="457" y="240"/>
                  <a:pt x="457" y="241"/>
                  <a:pt x="457" y="242"/>
                </a:cubicBezTo>
                <a:cubicBezTo>
                  <a:pt x="457" y="242"/>
                  <a:pt x="457" y="242"/>
                  <a:pt x="457" y="242"/>
                </a:cubicBezTo>
                <a:cubicBezTo>
                  <a:pt x="457" y="248"/>
                  <a:pt x="457" y="253"/>
                  <a:pt x="456" y="258"/>
                </a:cubicBezTo>
                <a:cubicBezTo>
                  <a:pt x="456" y="258"/>
                  <a:pt x="456" y="258"/>
                  <a:pt x="456" y="258"/>
                </a:cubicBezTo>
                <a:cubicBezTo>
                  <a:pt x="456" y="258"/>
                  <a:pt x="456" y="259"/>
                  <a:pt x="456" y="259"/>
                </a:cubicBezTo>
                <a:cubicBezTo>
                  <a:pt x="456" y="259"/>
                  <a:pt x="456" y="260"/>
                  <a:pt x="456" y="261"/>
                </a:cubicBezTo>
                <a:cubicBezTo>
                  <a:pt x="456" y="261"/>
                  <a:pt x="456" y="261"/>
                  <a:pt x="456" y="261"/>
                </a:cubicBezTo>
                <a:cubicBezTo>
                  <a:pt x="455" y="265"/>
                  <a:pt x="455" y="269"/>
                  <a:pt x="454" y="273"/>
                </a:cubicBezTo>
                <a:cubicBezTo>
                  <a:pt x="454" y="273"/>
                  <a:pt x="454" y="273"/>
                  <a:pt x="454" y="273"/>
                </a:cubicBezTo>
                <a:cubicBezTo>
                  <a:pt x="445" y="315"/>
                  <a:pt x="424" y="345"/>
                  <a:pt x="401" y="377"/>
                </a:cubicBezTo>
                <a:cubicBezTo>
                  <a:pt x="398" y="381"/>
                  <a:pt x="396" y="385"/>
                  <a:pt x="393" y="388"/>
                </a:cubicBezTo>
                <a:cubicBezTo>
                  <a:pt x="367" y="426"/>
                  <a:pt x="343" y="464"/>
                  <a:pt x="336" y="524"/>
                </a:cubicBezTo>
                <a:cubicBezTo>
                  <a:pt x="336" y="525"/>
                  <a:pt x="336" y="525"/>
                  <a:pt x="336" y="525"/>
                </a:cubicBezTo>
                <a:cubicBezTo>
                  <a:pt x="292" y="525"/>
                  <a:pt x="292" y="525"/>
                  <a:pt x="292" y="525"/>
                </a:cubicBezTo>
                <a:cubicBezTo>
                  <a:pt x="292" y="495"/>
                  <a:pt x="292" y="463"/>
                  <a:pt x="292" y="455"/>
                </a:cubicBezTo>
                <a:close/>
                <a:moveTo>
                  <a:pt x="225" y="454"/>
                </a:moveTo>
                <a:cubicBezTo>
                  <a:pt x="225" y="441"/>
                  <a:pt x="225" y="406"/>
                  <a:pt x="225" y="372"/>
                </a:cubicBezTo>
                <a:cubicBezTo>
                  <a:pt x="225" y="370"/>
                  <a:pt x="225" y="370"/>
                  <a:pt x="225" y="370"/>
                </a:cubicBezTo>
                <a:cubicBezTo>
                  <a:pt x="225" y="369"/>
                  <a:pt x="225" y="369"/>
                  <a:pt x="225" y="369"/>
                </a:cubicBezTo>
                <a:cubicBezTo>
                  <a:pt x="225" y="369"/>
                  <a:pt x="225" y="369"/>
                  <a:pt x="225" y="369"/>
                </a:cubicBezTo>
                <a:cubicBezTo>
                  <a:pt x="225" y="368"/>
                  <a:pt x="225" y="368"/>
                  <a:pt x="225" y="368"/>
                </a:cubicBezTo>
                <a:cubicBezTo>
                  <a:pt x="225" y="368"/>
                  <a:pt x="225" y="368"/>
                  <a:pt x="225" y="368"/>
                </a:cubicBezTo>
                <a:cubicBezTo>
                  <a:pt x="226" y="362"/>
                  <a:pt x="228" y="358"/>
                  <a:pt x="231" y="354"/>
                </a:cubicBezTo>
                <a:cubicBezTo>
                  <a:pt x="234" y="350"/>
                  <a:pt x="239" y="348"/>
                  <a:pt x="243" y="348"/>
                </a:cubicBezTo>
                <a:cubicBezTo>
                  <a:pt x="244" y="348"/>
                  <a:pt x="244" y="348"/>
                  <a:pt x="244" y="348"/>
                </a:cubicBezTo>
                <a:cubicBezTo>
                  <a:pt x="248" y="348"/>
                  <a:pt x="253" y="350"/>
                  <a:pt x="256" y="354"/>
                </a:cubicBezTo>
                <a:cubicBezTo>
                  <a:pt x="259" y="358"/>
                  <a:pt x="262" y="363"/>
                  <a:pt x="262" y="369"/>
                </a:cubicBezTo>
                <a:cubicBezTo>
                  <a:pt x="262" y="370"/>
                  <a:pt x="262" y="370"/>
                  <a:pt x="262" y="370"/>
                </a:cubicBezTo>
                <a:cubicBezTo>
                  <a:pt x="262" y="525"/>
                  <a:pt x="262" y="525"/>
                  <a:pt x="262" y="525"/>
                </a:cubicBezTo>
                <a:cubicBezTo>
                  <a:pt x="225" y="525"/>
                  <a:pt x="225" y="525"/>
                  <a:pt x="225" y="525"/>
                </a:cubicBezTo>
                <a:cubicBezTo>
                  <a:pt x="225" y="455"/>
                  <a:pt x="225" y="455"/>
                  <a:pt x="225" y="455"/>
                </a:cubicBezTo>
                <a:cubicBezTo>
                  <a:pt x="225" y="455"/>
                  <a:pt x="225" y="454"/>
                  <a:pt x="225" y="4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5153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1990EA1E-0F3C-44BE-A88D-EDBD7C9272B6}"/>
              </a:ext>
            </a:extLst>
          </p:cNvPr>
          <p:cNvGrpSpPr/>
          <p:nvPr/>
        </p:nvGrpSpPr>
        <p:grpSpPr>
          <a:xfrm flipH="1">
            <a:off x="8715923" y="3617197"/>
            <a:ext cx="426973" cy="1501523"/>
            <a:chOff x="7428752" y="3741888"/>
            <a:chExt cx="278143" cy="1501523"/>
          </a:xfrm>
        </p:grpSpPr>
        <p:sp>
          <p:nvSpPr>
            <p:cNvPr id="77" name="Freeform: Shape 76">
              <a:extLst>
                <a:ext uri="{FF2B5EF4-FFF2-40B4-BE49-F238E27FC236}">
                  <a16:creationId xmlns:a16="http://schemas.microsoft.com/office/drawing/2014/main" id="{8B3B429F-2D00-490B-8AF7-8A08F1FC5636}"/>
                </a:ext>
              </a:extLst>
            </p:cNvPr>
            <p:cNvSpPr/>
            <p:nvPr/>
          </p:nvSpPr>
          <p:spPr>
            <a:xfrm>
              <a:off x="7430574" y="3741888"/>
              <a:ext cx="276321" cy="726109"/>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8" name="Freeform: Shape 77">
              <a:extLst>
                <a:ext uri="{FF2B5EF4-FFF2-40B4-BE49-F238E27FC236}">
                  <a16:creationId xmlns:a16="http://schemas.microsoft.com/office/drawing/2014/main" id="{02B97EDB-7113-4B84-BA88-5FB286C2CDD7}"/>
                </a:ext>
              </a:extLst>
            </p:cNvPr>
            <p:cNvSpPr/>
            <p:nvPr/>
          </p:nvSpPr>
          <p:spPr>
            <a:xfrm flipV="1">
              <a:off x="7428752" y="4457697"/>
              <a:ext cx="27814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71" name="Freeform: Shape 70">
            <a:extLst>
              <a:ext uri="{FF2B5EF4-FFF2-40B4-BE49-F238E27FC236}">
                <a16:creationId xmlns:a16="http://schemas.microsoft.com/office/drawing/2014/main" id="{C3C111C5-5713-4CDC-96CA-893E23415E70}"/>
              </a:ext>
            </a:extLst>
          </p:cNvPr>
          <p:cNvSpPr/>
          <p:nvPr/>
        </p:nvSpPr>
        <p:spPr>
          <a:xfrm flipV="1">
            <a:off x="2441418" y="4325267"/>
            <a:ext cx="2027689" cy="0"/>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 name="Title 1"/>
          <p:cNvSpPr>
            <a:spLocks noGrp="1"/>
          </p:cNvSpPr>
          <p:nvPr>
            <p:ph type="title"/>
          </p:nvPr>
        </p:nvSpPr>
        <p:spPr>
          <a:xfrm>
            <a:off x="546521" y="554669"/>
            <a:ext cx="8565811" cy="449354"/>
          </a:xfrm>
        </p:spPr>
        <p:txBody>
          <a:bodyPr/>
          <a:lstStyle/>
          <a:p>
            <a:r>
              <a:rPr lang="en-US" dirty="0"/>
              <a:t>Multiple ONAP services construct the use case</a:t>
            </a:r>
          </a:p>
        </p:txBody>
      </p:sp>
      <p:sp>
        <p:nvSpPr>
          <p:cNvPr id="109" name="Rectangle 108"/>
          <p:cNvSpPr/>
          <p:nvPr/>
        </p:nvSpPr>
        <p:spPr>
          <a:xfrm>
            <a:off x="10663959" y="565046"/>
            <a:ext cx="964453" cy="2845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Infrastructure</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10" name="Rectangle 109"/>
          <p:cNvSpPr/>
          <p:nvPr/>
        </p:nvSpPr>
        <p:spPr>
          <a:xfrm>
            <a:off x="10658452" y="992833"/>
            <a:ext cx="964453" cy="276956"/>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Per Customer</a:t>
            </a:r>
          </a:p>
        </p:txBody>
      </p:sp>
      <p:sp>
        <p:nvSpPr>
          <p:cNvPr id="130" name="TextBox 129"/>
          <p:cNvSpPr txBox="1"/>
          <p:nvPr/>
        </p:nvSpPr>
        <p:spPr>
          <a:xfrm>
            <a:off x="9316824" y="537808"/>
            <a:ext cx="66396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02E45"/>
                </a:solidFill>
                <a:effectLst/>
                <a:uLnTx/>
                <a:uFillTx/>
                <a:latin typeface="Century Gothic" panose="020F0302020204030204"/>
                <a:ea typeface="+mn-ea"/>
                <a:cs typeface="+mn-cs"/>
              </a:rPr>
              <a:t>Control</a:t>
            </a:r>
          </a:p>
        </p:txBody>
      </p:sp>
      <p:cxnSp>
        <p:nvCxnSpPr>
          <p:cNvPr id="131" name="Straight Connector 130"/>
          <p:cNvCxnSpPr/>
          <p:nvPr/>
        </p:nvCxnSpPr>
        <p:spPr>
          <a:xfrm>
            <a:off x="9402549" y="1268536"/>
            <a:ext cx="111471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9316824" y="1017571"/>
            <a:ext cx="114807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entury Gothic" panose="020F0302020204030204"/>
                <a:ea typeface="+mn-ea"/>
                <a:cs typeface="+mn-cs"/>
              </a:rPr>
              <a:t>Data + Control</a:t>
            </a:r>
          </a:p>
        </p:txBody>
      </p:sp>
      <p:sp>
        <p:nvSpPr>
          <p:cNvPr id="59" name="Freeform: Shape 58">
            <a:extLst>
              <a:ext uri="{FF2B5EF4-FFF2-40B4-BE49-F238E27FC236}">
                <a16:creationId xmlns:a16="http://schemas.microsoft.com/office/drawing/2014/main" id="{FA21C52C-3220-468F-8067-C5F77DE1A9C7}"/>
              </a:ext>
            </a:extLst>
          </p:cNvPr>
          <p:cNvSpPr/>
          <p:nvPr/>
        </p:nvSpPr>
        <p:spPr>
          <a:xfrm rot="5400000">
            <a:off x="9959482" y="246593"/>
            <a:ext cx="0" cy="1115568"/>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nvGrpSpPr>
          <p:cNvPr id="9" name="Group 8">
            <a:extLst>
              <a:ext uri="{FF2B5EF4-FFF2-40B4-BE49-F238E27FC236}">
                <a16:creationId xmlns:a16="http://schemas.microsoft.com/office/drawing/2014/main" id="{3E58A88D-6D40-47CB-A32F-ADDB048234B0}"/>
              </a:ext>
            </a:extLst>
          </p:cNvPr>
          <p:cNvGrpSpPr/>
          <p:nvPr/>
        </p:nvGrpSpPr>
        <p:grpSpPr>
          <a:xfrm>
            <a:off x="1449506" y="3617197"/>
            <a:ext cx="618196" cy="1401611"/>
            <a:chOff x="2514600" y="3741888"/>
            <a:chExt cx="1870624" cy="1401611"/>
          </a:xfrm>
        </p:grpSpPr>
        <p:sp>
          <p:nvSpPr>
            <p:cNvPr id="76" name="Freeform: Shape 75">
              <a:extLst>
                <a:ext uri="{FF2B5EF4-FFF2-40B4-BE49-F238E27FC236}">
                  <a16:creationId xmlns:a16="http://schemas.microsoft.com/office/drawing/2014/main" id="{11E95346-B64C-482C-8BB7-8FD15A34EC2A}"/>
                </a:ext>
              </a:extLst>
            </p:cNvPr>
            <p:cNvSpPr/>
            <p:nvPr/>
          </p:nvSpPr>
          <p:spPr>
            <a:xfrm flipV="1">
              <a:off x="2514600" y="4451261"/>
              <a:ext cx="1870624" cy="692238"/>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6" name="Freeform: Shape 15">
              <a:extLst>
                <a:ext uri="{FF2B5EF4-FFF2-40B4-BE49-F238E27FC236}">
                  <a16:creationId xmlns:a16="http://schemas.microsoft.com/office/drawing/2014/main" id="{A8F8137C-CCCE-449A-B48C-F8DE1BC157FF}"/>
                </a:ext>
              </a:extLst>
            </p:cNvPr>
            <p:cNvSpPr/>
            <p:nvPr/>
          </p:nvSpPr>
          <p:spPr>
            <a:xfrm>
              <a:off x="2516445" y="3741888"/>
              <a:ext cx="1862173" cy="709373"/>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1" name="Group 10">
            <a:extLst>
              <a:ext uri="{FF2B5EF4-FFF2-40B4-BE49-F238E27FC236}">
                <a16:creationId xmlns:a16="http://schemas.microsoft.com/office/drawing/2014/main" id="{02B13F34-22AB-4724-9F1F-86CE27C0BD98}"/>
              </a:ext>
            </a:extLst>
          </p:cNvPr>
          <p:cNvGrpSpPr/>
          <p:nvPr/>
        </p:nvGrpSpPr>
        <p:grpSpPr>
          <a:xfrm>
            <a:off x="7428752" y="3617197"/>
            <a:ext cx="426973" cy="1501523"/>
            <a:chOff x="7428752" y="3741888"/>
            <a:chExt cx="278143" cy="1501523"/>
          </a:xfrm>
        </p:grpSpPr>
        <p:sp>
          <p:nvSpPr>
            <p:cNvPr id="18" name="Freeform: Shape 17">
              <a:extLst>
                <a:ext uri="{FF2B5EF4-FFF2-40B4-BE49-F238E27FC236}">
                  <a16:creationId xmlns:a16="http://schemas.microsoft.com/office/drawing/2014/main" id="{7A03059B-5D2F-48C5-8338-E8ED6E37A64E}"/>
                </a:ext>
              </a:extLst>
            </p:cNvPr>
            <p:cNvSpPr/>
            <p:nvPr/>
          </p:nvSpPr>
          <p:spPr>
            <a:xfrm>
              <a:off x="7430574" y="3741888"/>
              <a:ext cx="276321" cy="726109"/>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9" name="Freeform: Shape 78">
              <a:extLst>
                <a:ext uri="{FF2B5EF4-FFF2-40B4-BE49-F238E27FC236}">
                  <a16:creationId xmlns:a16="http://schemas.microsoft.com/office/drawing/2014/main" id="{406DD7E9-9852-4D75-B045-27367E284F3A}"/>
                </a:ext>
              </a:extLst>
            </p:cNvPr>
            <p:cNvSpPr/>
            <p:nvPr/>
          </p:nvSpPr>
          <p:spPr>
            <a:xfrm flipV="1">
              <a:off x="7428752" y="4457697"/>
              <a:ext cx="27814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68" name="Rectangle 67"/>
          <p:cNvSpPr/>
          <p:nvPr/>
        </p:nvSpPr>
        <p:spPr>
          <a:xfrm>
            <a:off x="7819322"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7" name="Rectangle 6"/>
          <p:cNvSpPr/>
          <p:nvPr/>
        </p:nvSpPr>
        <p:spPr>
          <a:xfrm>
            <a:off x="7819322"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6" name="Rectangle 5"/>
          <p:cNvSpPr/>
          <p:nvPr/>
        </p:nvSpPr>
        <p:spPr>
          <a:xfrm>
            <a:off x="2820027" y="400522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vBNG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17" name="Freeform: Shape 16">
            <a:extLst>
              <a:ext uri="{FF2B5EF4-FFF2-40B4-BE49-F238E27FC236}">
                <a16:creationId xmlns:a16="http://schemas.microsoft.com/office/drawing/2014/main" id="{3AB59D3C-79CF-4A1E-B8F2-DB4CCB8EEC79}"/>
              </a:ext>
            </a:extLst>
          </p:cNvPr>
          <p:cNvSpPr/>
          <p:nvPr/>
        </p:nvSpPr>
        <p:spPr>
          <a:xfrm flipV="1">
            <a:off x="4601239" y="4283907"/>
            <a:ext cx="2463575" cy="45719"/>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0" name="Rectangle 49"/>
          <p:cNvSpPr/>
          <p:nvPr/>
        </p:nvSpPr>
        <p:spPr>
          <a:xfrm>
            <a:off x="5771805" y="400522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 MUX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61" name="Rectangle 60">
            <a:extLst>
              <a:ext uri="{FF2B5EF4-FFF2-40B4-BE49-F238E27FC236}">
                <a16:creationId xmlns:a16="http://schemas.microsoft.com/office/drawing/2014/main" id="{4EDC1569-8504-40DB-9A3A-E8982EBEB87E}"/>
              </a:ext>
            </a:extLst>
          </p:cNvPr>
          <p:cNvSpPr/>
          <p:nvPr/>
        </p:nvSpPr>
        <p:spPr>
          <a:xfrm>
            <a:off x="2065519" y="3699351"/>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BRG_BNG</a:t>
            </a:r>
          </a:p>
          <a:p>
            <a:pPr algn="ctr"/>
            <a:r>
              <a:rPr lang="en-US" sz="1050" dirty="0">
                <a:solidFill>
                  <a:srgbClr val="302E45"/>
                </a:solidFill>
                <a:latin typeface="Century Gothic" panose="020F0302020204030204"/>
              </a:rPr>
              <a:t>Neutron Network</a:t>
            </a:r>
            <a:endParaRPr lang="en-US" sz="1100" dirty="0">
              <a:solidFill>
                <a:srgbClr val="302E45"/>
              </a:solidFill>
              <a:latin typeface="Century Gothic" panose="020F0302020204030204"/>
            </a:endParaRPr>
          </a:p>
        </p:txBody>
      </p:sp>
      <p:sp>
        <p:nvSpPr>
          <p:cNvPr id="67" name="Rectangle 66">
            <a:extLst>
              <a:ext uri="{FF2B5EF4-FFF2-40B4-BE49-F238E27FC236}">
                <a16:creationId xmlns:a16="http://schemas.microsoft.com/office/drawing/2014/main" id="{A8525661-BE90-491E-85D6-2059AC3906AA}"/>
              </a:ext>
            </a:extLst>
          </p:cNvPr>
          <p:cNvSpPr/>
          <p:nvPr/>
        </p:nvSpPr>
        <p:spPr>
          <a:xfrm>
            <a:off x="4113036" y="4146270"/>
            <a:ext cx="1280160" cy="366713"/>
          </a:xfrm>
          <a:prstGeom prst="rect">
            <a:avLst/>
          </a:prstGeom>
          <a:solidFill>
            <a:schemeClr val="bg1"/>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BNG_MUX</a:t>
            </a:r>
          </a:p>
          <a:p>
            <a:pPr algn="ctr"/>
            <a:r>
              <a:rPr lang="en-US" sz="1050" dirty="0">
                <a:solidFill>
                  <a:srgbClr val="302E45"/>
                </a:solidFill>
                <a:latin typeface="Century Gothic" panose="020F0302020204030204"/>
              </a:rPr>
              <a:t>Neutron Network</a:t>
            </a:r>
          </a:p>
        </p:txBody>
      </p:sp>
      <p:sp>
        <p:nvSpPr>
          <p:cNvPr id="69" name="Rectangle 68">
            <a:extLst>
              <a:ext uri="{FF2B5EF4-FFF2-40B4-BE49-F238E27FC236}">
                <a16:creationId xmlns:a16="http://schemas.microsoft.com/office/drawing/2014/main" id="{3BE27268-0068-46AB-A4D4-E7AEFF04F68D}"/>
              </a:ext>
            </a:extLst>
          </p:cNvPr>
          <p:cNvSpPr/>
          <p:nvPr/>
        </p:nvSpPr>
        <p:spPr>
          <a:xfrm>
            <a:off x="7064814" y="3688960"/>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MUX_GW</a:t>
            </a:r>
          </a:p>
          <a:p>
            <a:pPr algn="ctr"/>
            <a:r>
              <a:rPr lang="en-US" sz="1050" dirty="0">
                <a:solidFill>
                  <a:srgbClr val="302E45"/>
                </a:solidFill>
                <a:latin typeface="Century Gothic" panose="020F0302020204030204"/>
              </a:rPr>
              <a:t>Neutron Network</a:t>
            </a:r>
          </a:p>
        </p:txBody>
      </p:sp>
      <p:sp>
        <p:nvSpPr>
          <p:cNvPr id="58" name="Rectangle 57"/>
          <p:cNvSpPr/>
          <p:nvPr/>
        </p:nvSpPr>
        <p:spPr>
          <a:xfrm>
            <a:off x="564836"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5" name="Rectangle 4"/>
          <p:cNvSpPr/>
          <p:nvPr/>
        </p:nvSpPr>
        <p:spPr>
          <a:xfrm>
            <a:off x="564837"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1</a:t>
            </a:r>
            <a:b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b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72" name="Freeform: Shape 71">
            <a:extLst>
              <a:ext uri="{FF2B5EF4-FFF2-40B4-BE49-F238E27FC236}">
                <a16:creationId xmlns:a16="http://schemas.microsoft.com/office/drawing/2014/main" id="{C86A174D-B8CA-44A2-BB6B-5589C83DFD8D}"/>
              </a:ext>
            </a:extLst>
          </p:cNvPr>
          <p:cNvSpPr/>
          <p:nvPr/>
        </p:nvSpPr>
        <p:spPr>
          <a:xfrm>
            <a:off x="3269389" y="3564834"/>
            <a:ext cx="0" cy="440394"/>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20" name="Rectangle 19">
            <a:extLst>
              <a:ext uri="{FF2B5EF4-FFF2-40B4-BE49-F238E27FC236}">
                <a16:creationId xmlns:a16="http://schemas.microsoft.com/office/drawing/2014/main" id="{4CE8DBBD-CB29-4D45-8B50-5F84D1208B55}"/>
              </a:ext>
            </a:extLst>
          </p:cNvPr>
          <p:cNvSpPr/>
          <p:nvPr/>
        </p:nvSpPr>
        <p:spPr>
          <a:xfrm>
            <a:off x="446809" y="1812597"/>
            <a:ext cx="11367655" cy="363224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nvGrpSpPr>
          <p:cNvPr id="10" name="Group 9">
            <a:extLst>
              <a:ext uri="{FF2B5EF4-FFF2-40B4-BE49-F238E27FC236}">
                <a16:creationId xmlns:a16="http://schemas.microsoft.com/office/drawing/2014/main" id="{3CBB1010-AF2A-42C3-A814-AE6F49B7E413}"/>
              </a:ext>
            </a:extLst>
          </p:cNvPr>
          <p:cNvGrpSpPr/>
          <p:nvPr/>
        </p:nvGrpSpPr>
        <p:grpSpPr>
          <a:xfrm>
            <a:off x="1900079" y="2646244"/>
            <a:ext cx="2632947" cy="547175"/>
            <a:chOff x="3467477" y="2770935"/>
            <a:chExt cx="2632947" cy="1271007"/>
          </a:xfrm>
        </p:grpSpPr>
        <p:sp>
          <p:nvSpPr>
            <p:cNvPr id="15" name="Freeform: Shape 14">
              <a:extLst>
                <a:ext uri="{FF2B5EF4-FFF2-40B4-BE49-F238E27FC236}">
                  <a16:creationId xmlns:a16="http://schemas.microsoft.com/office/drawing/2014/main" id="{9B831D1B-0B35-46E6-AC35-4A1CF02C2843}"/>
                </a:ext>
              </a:extLst>
            </p:cNvPr>
            <p:cNvSpPr/>
            <p:nvPr/>
          </p:nvSpPr>
          <p:spPr>
            <a:xfrm>
              <a:off x="3467477" y="2777285"/>
              <a:ext cx="1353190" cy="126465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66" name="Freeform: Shape 65">
              <a:extLst>
                <a:ext uri="{FF2B5EF4-FFF2-40B4-BE49-F238E27FC236}">
                  <a16:creationId xmlns:a16="http://schemas.microsoft.com/office/drawing/2014/main" id="{FDDC7151-97C7-4343-B87A-C96801360E60}"/>
                </a:ext>
              </a:extLst>
            </p:cNvPr>
            <p:cNvSpPr/>
            <p:nvPr/>
          </p:nvSpPr>
          <p:spPr>
            <a:xfrm flipH="1">
              <a:off x="4820667" y="2770935"/>
              <a:ext cx="1279757" cy="127100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sp>
        <p:nvSpPr>
          <p:cNvPr id="8" name="Rectangle 7"/>
          <p:cNvSpPr/>
          <p:nvPr/>
        </p:nvSpPr>
        <p:spPr>
          <a:xfrm>
            <a:off x="338220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Authorization, Authentication, Accounting</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2" name="Rectangle 11"/>
          <p:cNvSpPr/>
          <p:nvPr/>
        </p:nvSpPr>
        <p:spPr>
          <a:xfrm>
            <a:off x="76999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vDHCP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Dynamic Host Config Protocol</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70" name="Rectangle 69">
            <a:extLst>
              <a:ext uri="{FF2B5EF4-FFF2-40B4-BE49-F238E27FC236}">
                <a16:creationId xmlns:a16="http://schemas.microsoft.com/office/drawing/2014/main" id="{9D62C9E8-FA0E-4083-80EF-428B80DCCA36}"/>
              </a:ext>
            </a:extLst>
          </p:cNvPr>
          <p:cNvSpPr/>
          <p:nvPr/>
        </p:nvSpPr>
        <p:spPr>
          <a:xfrm>
            <a:off x="2626004" y="3172958"/>
            <a:ext cx="1286770" cy="366713"/>
          </a:xfrm>
          <a:prstGeom prst="rect">
            <a:avLst/>
          </a:prstGeom>
          <a:solidFill>
            <a:schemeClr val="bg1"/>
          </a:solidFill>
          <a:ln w="222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CPE_SIGNAL</a:t>
            </a:r>
          </a:p>
          <a:p>
            <a:pPr algn="ctr"/>
            <a:r>
              <a:rPr lang="en-US" sz="1050" dirty="0">
                <a:solidFill>
                  <a:srgbClr val="302E45"/>
                </a:solidFill>
                <a:latin typeface="Century Gothic" panose="020F0302020204030204"/>
              </a:rPr>
              <a:t>Neutron Network</a:t>
            </a:r>
          </a:p>
        </p:txBody>
      </p:sp>
      <p:sp>
        <p:nvSpPr>
          <p:cNvPr id="3" name="Freeform: Shape 2">
            <a:extLst>
              <a:ext uri="{FF2B5EF4-FFF2-40B4-BE49-F238E27FC236}">
                <a16:creationId xmlns:a16="http://schemas.microsoft.com/office/drawing/2014/main" id="{2EDAB639-51AE-46FE-8A33-05B8FEB92BFE}"/>
              </a:ext>
            </a:extLst>
          </p:cNvPr>
          <p:cNvSpPr/>
          <p:nvPr/>
        </p:nvSpPr>
        <p:spPr>
          <a:xfrm>
            <a:off x="9811025" y="2639291"/>
            <a:ext cx="0" cy="1174173"/>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108" name="Freeform: Shape 107">
            <a:extLst>
              <a:ext uri="{FF2B5EF4-FFF2-40B4-BE49-F238E27FC236}">
                <a16:creationId xmlns:a16="http://schemas.microsoft.com/office/drawing/2014/main" id="{09B161C4-6B73-4CD1-A84E-B699CB6D578C}"/>
              </a:ext>
            </a:extLst>
          </p:cNvPr>
          <p:cNvSpPr/>
          <p:nvPr/>
        </p:nvSpPr>
        <p:spPr>
          <a:xfrm>
            <a:off x="10353105" y="4300368"/>
            <a:ext cx="548640" cy="0"/>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1" name="Rectangle 80"/>
          <p:cNvSpPr/>
          <p:nvPr/>
        </p:nvSpPr>
        <p:spPr>
          <a:xfrm>
            <a:off x="10701784" y="3990537"/>
            <a:ext cx="914400" cy="640080"/>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1" i="0" u="none" strike="noStrike" kern="1200" cap="none" spc="0" normalizeH="0" baseline="0" noProof="0">
                <a:ln>
                  <a:noFill/>
                </a:ln>
                <a:solidFill>
                  <a:srgbClr val="302E45"/>
                </a:solidFill>
                <a:effectLst/>
                <a:uLnTx/>
                <a:uFillTx/>
                <a:latin typeface="Century Gothic" panose="020F0302020204030204"/>
                <a:ea typeface="+mn-ea"/>
                <a:cs typeface="+mn-cs"/>
              </a:rPr>
              <a:t>Web Server</a:t>
            </a:r>
            <a:endParaRPr kumimoji="0" lang="is-IS" sz="1200" b="1" i="0" u="none" strike="noStrike" kern="1200" cap="none" spc="0" normalizeH="0" baseline="0" noProof="0" dirty="0">
              <a:ln>
                <a:noFill/>
              </a:ln>
              <a:solidFill>
                <a:srgbClr val="302E45"/>
              </a:solidFill>
              <a:effectLst/>
              <a:uLnTx/>
              <a:uFillTx/>
              <a:latin typeface="Century Gothic" panose="020F0302020204030204"/>
              <a:ea typeface="+mn-ea"/>
              <a:cs typeface="+mn-cs"/>
            </a:endParaRPr>
          </a:p>
        </p:txBody>
      </p:sp>
      <p:sp>
        <p:nvSpPr>
          <p:cNvPr id="88" name="Rectangle 87"/>
          <p:cNvSpPr/>
          <p:nvPr/>
        </p:nvSpPr>
        <p:spPr>
          <a:xfrm>
            <a:off x="8668025"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vDNS + vPDHCP</a:t>
            </a:r>
          </a:p>
        </p:txBody>
      </p:sp>
      <p:sp>
        <p:nvSpPr>
          <p:cNvPr id="46" name="Oval 45">
            <a:extLst>
              <a:ext uri="{FF2B5EF4-FFF2-40B4-BE49-F238E27FC236}">
                <a16:creationId xmlns:a16="http://schemas.microsoft.com/office/drawing/2014/main" id="{455F7CC5-AFE7-4884-8FD0-6912D50E24A8}"/>
              </a:ext>
            </a:extLst>
          </p:cNvPr>
          <p:cNvSpPr/>
          <p:nvPr/>
        </p:nvSpPr>
        <p:spPr>
          <a:xfrm>
            <a:off x="9144942" y="4151920"/>
            <a:ext cx="581046" cy="5404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grpSp>
        <p:nvGrpSpPr>
          <p:cNvPr id="45" name="Group 44">
            <a:extLst>
              <a:ext uri="{FF2B5EF4-FFF2-40B4-BE49-F238E27FC236}">
                <a16:creationId xmlns:a16="http://schemas.microsoft.com/office/drawing/2014/main" id="{7F5B5C6C-943C-4FD9-B175-D71B74B434FA}"/>
              </a:ext>
            </a:extLst>
          </p:cNvPr>
          <p:cNvGrpSpPr/>
          <p:nvPr/>
        </p:nvGrpSpPr>
        <p:grpSpPr>
          <a:xfrm>
            <a:off x="9112332" y="3735908"/>
            <a:ext cx="1397387" cy="936767"/>
            <a:chOff x="9329736" y="4851566"/>
            <a:chExt cx="1397387" cy="936767"/>
          </a:xfrm>
        </p:grpSpPr>
        <p:sp>
          <p:nvSpPr>
            <p:cNvPr id="36" name="Freeform 9">
              <a:extLst>
                <a:ext uri="{FF2B5EF4-FFF2-40B4-BE49-F238E27FC236}">
                  <a16:creationId xmlns:a16="http://schemas.microsoft.com/office/drawing/2014/main" id="{BABE3BB4-F79B-4B57-BFAF-C6953429C2FB}"/>
                </a:ext>
              </a:extLst>
            </p:cNvPr>
            <p:cNvSpPr>
              <a:spLocks noEditPoints="1"/>
            </p:cNvSpPr>
            <p:nvPr/>
          </p:nvSpPr>
          <p:spPr bwMode="auto">
            <a:xfrm flipH="1">
              <a:off x="9329736" y="4851566"/>
              <a:ext cx="1397387" cy="936767"/>
            </a:xfrm>
            <a:custGeom>
              <a:avLst/>
              <a:gdLst>
                <a:gd name="T0" fmla="*/ 214 w 240"/>
                <a:gd name="T1" fmla="*/ 68 h 160"/>
                <a:gd name="T2" fmla="*/ 214 w 240"/>
                <a:gd name="T3" fmla="*/ 62 h 160"/>
                <a:gd name="T4" fmla="*/ 154 w 240"/>
                <a:gd name="T5" fmla="*/ 0 h 160"/>
                <a:gd name="T6" fmla="*/ 97 w 240"/>
                <a:gd name="T7" fmla="*/ 45 h 160"/>
                <a:gd name="T8" fmla="*/ 77 w 240"/>
                <a:gd name="T9" fmla="*/ 40 h 160"/>
                <a:gd name="T10" fmla="*/ 34 w 240"/>
                <a:gd name="T11" fmla="*/ 84 h 160"/>
                <a:gd name="T12" fmla="*/ 35 w 240"/>
                <a:gd name="T13" fmla="*/ 89 h 160"/>
                <a:gd name="T14" fmla="*/ 34 w 240"/>
                <a:gd name="T15" fmla="*/ 89 h 160"/>
                <a:gd name="T16" fmla="*/ 0 w 240"/>
                <a:gd name="T17" fmla="*/ 125 h 160"/>
                <a:gd name="T18" fmla="*/ 34 w 240"/>
                <a:gd name="T19" fmla="*/ 160 h 160"/>
                <a:gd name="T20" fmla="*/ 193 w 240"/>
                <a:gd name="T21" fmla="*/ 160 h 160"/>
                <a:gd name="T22" fmla="*/ 240 w 240"/>
                <a:gd name="T23" fmla="*/ 111 h 160"/>
                <a:gd name="T24" fmla="*/ 214 w 240"/>
                <a:gd name="T25" fmla="*/ 68 h 160"/>
                <a:gd name="T26" fmla="*/ 193 w 240"/>
                <a:gd name="T27" fmla="*/ 152 h 160"/>
                <a:gd name="T28" fmla="*/ 34 w 240"/>
                <a:gd name="T29" fmla="*/ 152 h 160"/>
                <a:gd name="T30" fmla="*/ 8 w 240"/>
                <a:gd name="T31" fmla="*/ 125 h 160"/>
                <a:gd name="T32" fmla="*/ 34 w 240"/>
                <a:gd name="T33" fmla="*/ 97 h 160"/>
                <a:gd name="T34" fmla="*/ 39 w 240"/>
                <a:gd name="T35" fmla="*/ 98 h 160"/>
                <a:gd name="T36" fmla="*/ 42 w 240"/>
                <a:gd name="T37" fmla="*/ 97 h 160"/>
                <a:gd name="T38" fmla="*/ 43 w 240"/>
                <a:gd name="T39" fmla="*/ 93 h 160"/>
                <a:gd name="T40" fmla="*/ 42 w 240"/>
                <a:gd name="T41" fmla="*/ 84 h 160"/>
                <a:gd name="T42" fmla="*/ 77 w 240"/>
                <a:gd name="T43" fmla="*/ 48 h 160"/>
                <a:gd name="T44" fmla="*/ 97 w 240"/>
                <a:gd name="T45" fmla="*/ 55 h 160"/>
                <a:gd name="T46" fmla="*/ 101 w 240"/>
                <a:gd name="T47" fmla="*/ 55 h 160"/>
                <a:gd name="T48" fmla="*/ 103 w 240"/>
                <a:gd name="T49" fmla="*/ 52 h 160"/>
                <a:gd name="T50" fmla="*/ 154 w 240"/>
                <a:gd name="T51" fmla="*/ 8 h 160"/>
                <a:gd name="T52" fmla="*/ 206 w 240"/>
                <a:gd name="T53" fmla="*/ 62 h 160"/>
                <a:gd name="T54" fmla="*/ 206 w 240"/>
                <a:gd name="T55" fmla="*/ 70 h 160"/>
                <a:gd name="T56" fmla="*/ 208 w 240"/>
                <a:gd name="T57" fmla="*/ 74 h 160"/>
                <a:gd name="T58" fmla="*/ 232 w 240"/>
                <a:gd name="T59" fmla="*/ 111 h 160"/>
                <a:gd name="T60" fmla="*/ 193 w 240"/>
                <a:gd name="T61"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60">
                  <a:moveTo>
                    <a:pt x="214" y="68"/>
                  </a:moveTo>
                  <a:cubicBezTo>
                    <a:pt x="214" y="66"/>
                    <a:pt x="214" y="64"/>
                    <a:pt x="214" y="62"/>
                  </a:cubicBezTo>
                  <a:cubicBezTo>
                    <a:pt x="214" y="28"/>
                    <a:pt x="188" y="0"/>
                    <a:pt x="154" y="0"/>
                  </a:cubicBezTo>
                  <a:cubicBezTo>
                    <a:pt x="127" y="0"/>
                    <a:pt x="104" y="19"/>
                    <a:pt x="97" y="45"/>
                  </a:cubicBezTo>
                  <a:cubicBezTo>
                    <a:pt x="91" y="42"/>
                    <a:pt x="84" y="40"/>
                    <a:pt x="77" y="40"/>
                  </a:cubicBezTo>
                  <a:cubicBezTo>
                    <a:pt x="53" y="40"/>
                    <a:pt x="34" y="60"/>
                    <a:pt x="34" y="84"/>
                  </a:cubicBezTo>
                  <a:cubicBezTo>
                    <a:pt x="34" y="86"/>
                    <a:pt x="34" y="88"/>
                    <a:pt x="35" y="89"/>
                  </a:cubicBezTo>
                  <a:cubicBezTo>
                    <a:pt x="34" y="89"/>
                    <a:pt x="34" y="89"/>
                    <a:pt x="34" y="89"/>
                  </a:cubicBezTo>
                  <a:cubicBezTo>
                    <a:pt x="15" y="89"/>
                    <a:pt x="0" y="105"/>
                    <a:pt x="0" y="125"/>
                  </a:cubicBezTo>
                  <a:cubicBezTo>
                    <a:pt x="0" y="144"/>
                    <a:pt x="15" y="160"/>
                    <a:pt x="34" y="160"/>
                  </a:cubicBezTo>
                  <a:cubicBezTo>
                    <a:pt x="193" y="160"/>
                    <a:pt x="193" y="160"/>
                    <a:pt x="193" y="160"/>
                  </a:cubicBezTo>
                  <a:cubicBezTo>
                    <a:pt x="219" y="160"/>
                    <a:pt x="240" y="138"/>
                    <a:pt x="240" y="111"/>
                  </a:cubicBezTo>
                  <a:cubicBezTo>
                    <a:pt x="240" y="92"/>
                    <a:pt x="229" y="76"/>
                    <a:pt x="214" y="68"/>
                  </a:cubicBezTo>
                  <a:close/>
                  <a:moveTo>
                    <a:pt x="193" y="152"/>
                  </a:moveTo>
                  <a:cubicBezTo>
                    <a:pt x="34" y="152"/>
                    <a:pt x="34" y="152"/>
                    <a:pt x="34" y="152"/>
                  </a:cubicBezTo>
                  <a:cubicBezTo>
                    <a:pt x="20" y="152"/>
                    <a:pt x="8" y="140"/>
                    <a:pt x="8" y="125"/>
                  </a:cubicBezTo>
                  <a:cubicBezTo>
                    <a:pt x="8" y="110"/>
                    <a:pt x="20" y="97"/>
                    <a:pt x="34" y="97"/>
                  </a:cubicBezTo>
                  <a:cubicBezTo>
                    <a:pt x="36" y="97"/>
                    <a:pt x="37" y="98"/>
                    <a:pt x="39" y="98"/>
                  </a:cubicBezTo>
                  <a:cubicBezTo>
                    <a:pt x="40" y="98"/>
                    <a:pt x="41" y="98"/>
                    <a:pt x="42" y="97"/>
                  </a:cubicBezTo>
                  <a:cubicBezTo>
                    <a:pt x="43" y="96"/>
                    <a:pt x="44" y="94"/>
                    <a:pt x="43" y="93"/>
                  </a:cubicBezTo>
                  <a:cubicBezTo>
                    <a:pt x="43" y="90"/>
                    <a:pt x="42" y="87"/>
                    <a:pt x="42" y="84"/>
                  </a:cubicBezTo>
                  <a:cubicBezTo>
                    <a:pt x="42" y="64"/>
                    <a:pt x="58" y="48"/>
                    <a:pt x="77" y="48"/>
                  </a:cubicBezTo>
                  <a:cubicBezTo>
                    <a:pt x="85" y="48"/>
                    <a:pt x="91" y="51"/>
                    <a:pt x="97" y="55"/>
                  </a:cubicBezTo>
                  <a:cubicBezTo>
                    <a:pt x="98" y="56"/>
                    <a:pt x="100" y="56"/>
                    <a:pt x="101" y="55"/>
                  </a:cubicBezTo>
                  <a:cubicBezTo>
                    <a:pt x="102" y="55"/>
                    <a:pt x="103" y="54"/>
                    <a:pt x="103" y="52"/>
                  </a:cubicBezTo>
                  <a:cubicBezTo>
                    <a:pt x="108" y="27"/>
                    <a:pt x="129" y="8"/>
                    <a:pt x="154" y="8"/>
                  </a:cubicBezTo>
                  <a:cubicBezTo>
                    <a:pt x="183" y="8"/>
                    <a:pt x="206" y="32"/>
                    <a:pt x="206" y="62"/>
                  </a:cubicBezTo>
                  <a:cubicBezTo>
                    <a:pt x="206" y="65"/>
                    <a:pt x="206" y="67"/>
                    <a:pt x="206" y="70"/>
                  </a:cubicBezTo>
                  <a:cubicBezTo>
                    <a:pt x="205" y="71"/>
                    <a:pt x="206" y="73"/>
                    <a:pt x="208" y="74"/>
                  </a:cubicBezTo>
                  <a:cubicBezTo>
                    <a:pt x="222" y="80"/>
                    <a:pt x="232" y="94"/>
                    <a:pt x="232" y="111"/>
                  </a:cubicBezTo>
                  <a:cubicBezTo>
                    <a:pt x="232" y="134"/>
                    <a:pt x="214" y="152"/>
                    <a:pt x="193" y="152"/>
                  </a:cubicBezTo>
                  <a:close/>
                </a:path>
              </a:pathLst>
            </a:custGeom>
            <a:solidFill>
              <a:schemeClr val="bg2">
                <a:lumMod val="25000"/>
              </a:schemeClr>
            </a:solidFill>
            <a:ln w="158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3" name="TextBox 102">
              <a:extLst>
                <a:ext uri="{FF2B5EF4-FFF2-40B4-BE49-F238E27FC236}">
                  <a16:creationId xmlns:a16="http://schemas.microsoft.com/office/drawing/2014/main" id="{7D460B6A-D329-4DEE-A3DD-6DB8CEB8B917}"/>
                </a:ext>
              </a:extLst>
            </p:cNvPr>
            <p:cNvSpPr txBox="1"/>
            <p:nvPr/>
          </p:nvSpPr>
          <p:spPr>
            <a:xfrm>
              <a:off x="9506947" y="5152124"/>
              <a:ext cx="1064955"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302E45"/>
                  </a:solidFill>
                  <a:effectLst/>
                  <a:uLnTx/>
                  <a:uFillTx/>
                  <a:latin typeface="Century Gothic" panose="020F0302020204030204"/>
                  <a:ea typeface="+mn-ea"/>
                  <a:cs typeface="+mn-cs"/>
                </a:rPr>
                <a:t>CPE_Public</a:t>
              </a:r>
              <a:r>
                <a:rPr kumimoji="0" lang="en-US" sz="1100" b="0" i="0" u="none" strike="noStrike" kern="1200" cap="none" spc="0" normalizeH="0" baseline="0" noProof="0" dirty="0">
                  <a:ln>
                    <a:noFill/>
                  </a:ln>
                  <a:solidFill>
                    <a:srgbClr val="302E45"/>
                  </a:solidFill>
                  <a:effectLst/>
                  <a:uLnTx/>
                  <a:uFillTx/>
                  <a:latin typeface="Century Gothic" panose="020F0302020204030204"/>
                  <a:ea typeface="+mn-ea"/>
                  <a:cs typeface="+mn-cs"/>
                </a:rPr>
                <a:t> Neutron Network</a:t>
              </a:r>
            </a:p>
          </p:txBody>
        </p:sp>
      </p:grpSp>
      <p:sp>
        <p:nvSpPr>
          <p:cNvPr id="21" name="Rectangle 20">
            <a:extLst>
              <a:ext uri="{FF2B5EF4-FFF2-40B4-BE49-F238E27FC236}">
                <a16:creationId xmlns:a16="http://schemas.microsoft.com/office/drawing/2014/main" id="{429898E1-0FB5-423A-80D9-FD8DB66F5E45}"/>
              </a:ext>
            </a:extLst>
          </p:cNvPr>
          <p:cNvSpPr/>
          <p:nvPr/>
        </p:nvSpPr>
        <p:spPr>
          <a:xfrm>
            <a:off x="546521" y="1217151"/>
            <a:ext cx="6096000" cy="435426"/>
          </a:xfrm>
          <a:prstGeom prst="rect">
            <a:avLst/>
          </a:prstGeom>
        </p:spPr>
        <p:txBody>
          <a:bodyPr vert="horz" lIns="0" tIns="0" rIns="0" bIns="0" rtlCol="0">
            <a:noAutofit/>
          </a:bodyPr>
          <a:lstStyle/>
          <a:p>
            <a:pPr>
              <a:spcBef>
                <a:spcPts val="1000"/>
              </a:spcBef>
            </a:pPr>
            <a:r>
              <a:rPr lang="en-US" sz="2400" dirty="0"/>
              <a:t>GenInfra Service</a:t>
            </a:r>
          </a:p>
        </p:txBody>
      </p:sp>
    </p:spTree>
    <p:extLst>
      <p:ext uri="{BB962C8B-B14F-4D97-AF65-F5344CB8AC3E}">
        <p14:creationId xmlns:p14="http://schemas.microsoft.com/office/powerpoint/2010/main" val="417808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1990EA1E-0F3C-44BE-A88D-EDBD7C9272B6}"/>
              </a:ext>
            </a:extLst>
          </p:cNvPr>
          <p:cNvGrpSpPr/>
          <p:nvPr/>
        </p:nvGrpSpPr>
        <p:grpSpPr>
          <a:xfrm flipH="1">
            <a:off x="8715923" y="3617197"/>
            <a:ext cx="426973" cy="1501523"/>
            <a:chOff x="7428752" y="3741888"/>
            <a:chExt cx="278143" cy="1501523"/>
          </a:xfrm>
        </p:grpSpPr>
        <p:sp>
          <p:nvSpPr>
            <p:cNvPr id="77" name="Freeform: Shape 76">
              <a:extLst>
                <a:ext uri="{FF2B5EF4-FFF2-40B4-BE49-F238E27FC236}">
                  <a16:creationId xmlns:a16="http://schemas.microsoft.com/office/drawing/2014/main" id="{8B3B429F-2D00-490B-8AF7-8A08F1FC5636}"/>
                </a:ext>
              </a:extLst>
            </p:cNvPr>
            <p:cNvSpPr/>
            <p:nvPr/>
          </p:nvSpPr>
          <p:spPr>
            <a:xfrm>
              <a:off x="7430574" y="3741888"/>
              <a:ext cx="276321" cy="726109"/>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8" name="Freeform: Shape 77">
              <a:extLst>
                <a:ext uri="{FF2B5EF4-FFF2-40B4-BE49-F238E27FC236}">
                  <a16:creationId xmlns:a16="http://schemas.microsoft.com/office/drawing/2014/main" id="{02B97EDB-7113-4B84-BA88-5FB286C2CDD7}"/>
                </a:ext>
              </a:extLst>
            </p:cNvPr>
            <p:cNvSpPr/>
            <p:nvPr/>
          </p:nvSpPr>
          <p:spPr>
            <a:xfrm flipV="1">
              <a:off x="7428752" y="4457697"/>
              <a:ext cx="27814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3" name="Freeform: Shape 2">
            <a:extLst>
              <a:ext uri="{FF2B5EF4-FFF2-40B4-BE49-F238E27FC236}">
                <a16:creationId xmlns:a16="http://schemas.microsoft.com/office/drawing/2014/main" id="{2EDAB639-51AE-46FE-8A33-05B8FEB92BFE}"/>
              </a:ext>
            </a:extLst>
          </p:cNvPr>
          <p:cNvSpPr/>
          <p:nvPr/>
        </p:nvSpPr>
        <p:spPr>
          <a:xfrm>
            <a:off x="9811025" y="2639291"/>
            <a:ext cx="0" cy="1174173"/>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108" name="Freeform: Shape 107">
            <a:extLst>
              <a:ext uri="{FF2B5EF4-FFF2-40B4-BE49-F238E27FC236}">
                <a16:creationId xmlns:a16="http://schemas.microsoft.com/office/drawing/2014/main" id="{09B161C4-6B73-4CD1-A84E-B699CB6D578C}"/>
              </a:ext>
            </a:extLst>
          </p:cNvPr>
          <p:cNvSpPr/>
          <p:nvPr/>
        </p:nvSpPr>
        <p:spPr>
          <a:xfrm>
            <a:off x="10353105" y="4300368"/>
            <a:ext cx="548640" cy="0"/>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1" name="Rectangle 80"/>
          <p:cNvSpPr/>
          <p:nvPr/>
        </p:nvSpPr>
        <p:spPr>
          <a:xfrm>
            <a:off x="10701784" y="3990537"/>
            <a:ext cx="914400" cy="640080"/>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1" i="0" u="none" strike="noStrike" kern="1200" cap="none" spc="0" normalizeH="0" baseline="0" noProof="0">
                <a:ln>
                  <a:noFill/>
                </a:ln>
                <a:solidFill>
                  <a:srgbClr val="302E45"/>
                </a:solidFill>
                <a:effectLst/>
                <a:uLnTx/>
                <a:uFillTx/>
                <a:latin typeface="Century Gothic" panose="020F0302020204030204"/>
                <a:ea typeface="+mn-ea"/>
                <a:cs typeface="+mn-cs"/>
              </a:rPr>
              <a:t>Web Server</a:t>
            </a:r>
            <a:endParaRPr kumimoji="0" lang="is-IS" sz="1200" b="1" i="0" u="none" strike="noStrike" kern="1200" cap="none" spc="0" normalizeH="0" baseline="0" noProof="0" dirty="0">
              <a:ln>
                <a:noFill/>
              </a:ln>
              <a:solidFill>
                <a:srgbClr val="302E45"/>
              </a:solidFill>
              <a:effectLst/>
              <a:uLnTx/>
              <a:uFillTx/>
              <a:latin typeface="Century Gothic" panose="020F0302020204030204"/>
              <a:ea typeface="+mn-ea"/>
              <a:cs typeface="+mn-cs"/>
            </a:endParaRPr>
          </a:p>
        </p:txBody>
      </p:sp>
      <p:sp>
        <p:nvSpPr>
          <p:cNvPr id="88" name="Rectangle 87"/>
          <p:cNvSpPr/>
          <p:nvPr/>
        </p:nvSpPr>
        <p:spPr>
          <a:xfrm>
            <a:off x="8668025"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vDNS + vPDHCP</a:t>
            </a:r>
          </a:p>
        </p:txBody>
      </p:sp>
      <p:sp>
        <p:nvSpPr>
          <p:cNvPr id="46" name="Oval 45">
            <a:extLst>
              <a:ext uri="{FF2B5EF4-FFF2-40B4-BE49-F238E27FC236}">
                <a16:creationId xmlns:a16="http://schemas.microsoft.com/office/drawing/2014/main" id="{455F7CC5-AFE7-4884-8FD0-6912D50E24A8}"/>
              </a:ext>
            </a:extLst>
          </p:cNvPr>
          <p:cNvSpPr/>
          <p:nvPr/>
        </p:nvSpPr>
        <p:spPr>
          <a:xfrm>
            <a:off x="9144942" y="4151920"/>
            <a:ext cx="581046" cy="5404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grpSp>
        <p:nvGrpSpPr>
          <p:cNvPr id="45" name="Group 44">
            <a:extLst>
              <a:ext uri="{FF2B5EF4-FFF2-40B4-BE49-F238E27FC236}">
                <a16:creationId xmlns:a16="http://schemas.microsoft.com/office/drawing/2014/main" id="{7F5B5C6C-943C-4FD9-B175-D71B74B434FA}"/>
              </a:ext>
            </a:extLst>
          </p:cNvPr>
          <p:cNvGrpSpPr/>
          <p:nvPr/>
        </p:nvGrpSpPr>
        <p:grpSpPr>
          <a:xfrm>
            <a:off x="9112332" y="3735908"/>
            <a:ext cx="1397387" cy="936767"/>
            <a:chOff x="9329736" y="4851566"/>
            <a:chExt cx="1397387" cy="936767"/>
          </a:xfrm>
        </p:grpSpPr>
        <p:sp>
          <p:nvSpPr>
            <p:cNvPr id="36" name="Freeform 9">
              <a:extLst>
                <a:ext uri="{FF2B5EF4-FFF2-40B4-BE49-F238E27FC236}">
                  <a16:creationId xmlns:a16="http://schemas.microsoft.com/office/drawing/2014/main" id="{BABE3BB4-F79B-4B57-BFAF-C6953429C2FB}"/>
                </a:ext>
              </a:extLst>
            </p:cNvPr>
            <p:cNvSpPr>
              <a:spLocks noEditPoints="1"/>
            </p:cNvSpPr>
            <p:nvPr/>
          </p:nvSpPr>
          <p:spPr bwMode="auto">
            <a:xfrm flipH="1">
              <a:off x="9329736" y="4851566"/>
              <a:ext cx="1397387" cy="936767"/>
            </a:xfrm>
            <a:custGeom>
              <a:avLst/>
              <a:gdLst>
                <a:gd name="T0" fmla="*/ 214 w 240"/>
                <a:gd name="T1" fmla="*/ 68 h 160"/>
                <a:gd name="T2" fmla="*/ 214 w 240"/>
                <a:gd name="T3" fmla="*/ 62 h 160"/>
                <a:gd name="T4" fmla="*/ 154 w 240"/>
                <a:gd name="T5" fmla="*/ 0 h 160"/>
                <a:gd name="T6" fmla="*/ 97 w 240"/>
                <a:gd name="T7" fmla="*/ 45 h 160"/>
                <a:gd name="T8" fmla="*/ 77 w 240"/>
                <a:gd name="T9" fmla="*/ 40 h 160"/>
                <a:gd name="T10" fmla="*/ 34 w 240"/>
                <a:gd name="T11" fmla="*/ 84 h 160"/>
                <a:gd name="T12" fmla="*/ 35 w 240"/>
                <a:gd name="T13" fmla="*/ 89 h 160"/>
                <a:gd name="T14" fmla="*/ 34 w 240"/>
                <a:gd name="T15" fmla="*/ 89 h 160"/>
                <a:gd name="T16" fmla="*/ 0 w 240"/>
                <a:gd name="T17" fmla="*/ 125 h 160"/>
                <a:gd name="T18" fmla="*/ 34 w 240"/>
                <a:gd name="T19" fmla="*/ 160 h 160"/>
                <a:gd name="T20" fmla="*/ 193 w 240"/>
                <a:gd name="T21" fmla="*/ 160 h 160"/>
                <a:gd name="T22" fmla="*/ 240 w 240"/>
                <a:gd name="T23" fmla="*/ 111 h 160"/>
                <a:gd name="T24" fmla="*/ 214 w 240"/>
                <a:gd name="T25" fmla="*/ 68 h 160"/>
                <a:gd name="T26" fmla="*/ 193 w 240"/>
                <a:gd name="T27" fmla="*/ 152 h 160"/>
                <a:gd name="T28" fmla="*/ 34 w 240"/>
                <a:gd name="T29" fmla="*/ 152 h 160"/>
                <a:gd name="T30" fmla="*/ 8 w 240"/>
                <a:gd name="T31" fmla="*/ 125 h 160"/>
                <a:gd name="T32" fmla="*/ 34 w 240"/>
                <a:gd name="T33" fmla="*/ 97 h 160"/>
                <a:gd name="T34" fmla="*/ 39 w 240"/>
                <a:gd name="T35" fmla="*/ 98 h 160"/>
                <a:gd name="T36" fmla="*/ 42 w 240"/>
                <a:gd name="T37" fmla="*/ 97 h 160"/>
                <a:gd name="T38" fmla="*/ 43 w 240"/>
                <a:gd name="T39" fmla="*/ 93 h 160"/>
                <a:gd name="T40" fmla="*/ 42 w 240"/>
                <a:gd name="T41" fmla="*/ 84 h 160"/>
                <a:gd name="T42" fmla="*/ 77 w 240"/>
                <a:gd name="T43" fmla="*/ 48 h 160"/>
                <a:gd name="T44" fmla="*/ 97 w 240"/>
                <a:gd name="T45" fmla="*/ 55 h 160"/>
                <a:gd name="T46" fmla="*/ 101 w 240"/>
                <a:gd name="T47" fmla="*/ 55 h 160"/>
                <a:gd name="T48" fmla="*/ 103 w 240"/>
                <a:gd name="T49" fmla="*/ 52 h 160"/>
                <a:gd name="T50" fmla="*/ 154 w 240"/>
                <a:gd name="T51" fmla="*/ 8 h 160"/>
                <a:gd name="T52" fmla="*/ 206 w 240"/>
                <a:gd name="T53" fmla="*/ 62 h 160"/>
                <a:gd name="T54" fmla="*/ 206 w 240"/>
                <a:gd name="T55" fmla="*/ 70 h 160"/>
                <a:gd name="T56" fmla="*/ 208 w 240"/>
                <a:gd name="T57" fmla="*/ 74 h 160"/>
                <a:gd name="T58" fmla="*/ 232 w 240"/>
                <a:gd name="T59" fmla="*/ 111 h 160"/>
                <a:gd name="T60" fmla="*/ 193 w 240"/>
                <a:gd name="T61"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60">
                  <a:moveTo>
                    <a:pt x="214" y="68"/>
                  </a:moveTo>
                  <a:cubicBezTo>
                    <a:pt x="214" y="66"/>
                    <a:pt x="214" y="64"/>
                    <a:pt x="214" y="62"/>
                  </a:cubicBezTo>
                  <a:cubicBezTo>
                    <a:pt x="214" y="28"/>
                    <a:pt x="188" y="0"/>
                    <a:pt x="154" y="0"/>
                  </a:cubicBezTo>
                  <a:cubicBezTo>
                    <a:pt x="127" y="0"/>
                    <a:pt x="104" y="19"/>
                    <a:pt x="97" y="45"/>
                  </a:cubicBezTo>
                  <a:cubicBezTo>
                    <a:pt x="91" y="42"/>
                    <a:pt x="84" y="40"/>
                    <a:pt x="77" y="40"/>
                  </a:cubicBezTo>
                  <a:cubicBezTo>
                    <a:pt x="53" y="40"/>
                    <a:pt x="34" y="60"/>
                    <a:pt x="34" y="84"/>
                  </a:cubicBezTo>
                  <a:cubicBezTo>
                    <a:pt x="34" y="86"/>
                    <a:pt x="34" y="88"/>
                    <a:pt x="35" y="89"/>
                  </a:cubicBezTo>
                  <a:cubicBezTo>
                    <a:pt x="34" y="89"/>
                    <a:pt x="34" y="89"/>
                    <a:pt x="34" y="89"/>
                  </a:cubicBezTo>
                  <a:cubicBezTo>
                    <a:pt x="15" y="89"/>
                    <a:pt x="0" y="105"/>
                    <a:pt x="0" y="125"/>
                  </a:cubicBezTo>
                  <a:cubicBezTo>
                    <a:pt x="0" y="144"/>
                    <a:pt x="15" y="160"/>
                    <a:pt x="34" y="160"/>
                  </a:cubicBezTo>
                  <a:cubicBezTo>
                    <a:pt x="193" y="160"/>
                    <a:pt x="193" y="160"/>
                    <a:pt x="193" y="160"/>
                  </a:cubicBezTo>
                  <a:cubicBezTo>
                    <a:pt x="219" y="160"/>
                    <a:pt x="240" y="138"/>
                    <a:pt x="240" y="111"/>
                  </a:cubicBezTo>
                  <a:cubicBezTo>
                    <a:pt x="240" y="92"/>
                    <a:pt x="229" y="76"/>
                    <a:pt x="214" y="68"/>
                  </a:cubicBezTo>
                  <a:close/>
                  <a:moveTo>
                    <a:pt x="193" y="152"/>
                  </a:moveTo>
                  <a:cubicBezTo>
                    <a:pt x="34" y="152"/>
                    <a:pt x="34" y="152"/>
                    <a:pt x="34" y="152"/>
                  </a:cubicBezTo>
                  <a:cubicBezTo>
                    <a:pt x="20" y="152"/>
                    <a:pt x="8" y="140"/>
                    <a:pt x="8" y="125"/>
                  </a:cubicBezTo>
                  <a:cubicBezTo>
                    <a:pt x="8" y="110"/>
                    <a:pt x="20" y="97"/>
                    <a:pt x="34" y="97"/>
                  </a:cubicBezTo>
                  <a:cubicBezTo>
                    <a:pt x="36" y="97"/>
                    <a:pt x="37" y="98"/>
                    <a:pt x="39" y="98"/>
                  </a:cubicBezTo>
                  <a:cubicBezTo>
                    <a:pt x="40" y="98"/>
                    <a:pt x="41" y="98"/>
                    <a:pt x="42" y="97"/>
                  </a:cubicBezTo>
                  <a:cubicBezTo>
                    <a:pt x="43" y="96"/>
                    <a:pt x="44" y="94"/>
                    <a:pt x="43" y="93"/>
                  </a:cubicBezTo>
                  <a:cubicBezTo>
                    <a:pt x="43" y="90"/>
                    <a:pt x="42" y="87"/>
                    <a:pt x="42" y="84"/>
                  </a:cubicBezTo>
                  <a:cubicBezTo>
                    <a:pt x="42" y="64"/>
                    <a:pt x="58" y="48"/>
                    <a:pt x="77" y="48"/>
                  </a:cubicBezTo>
                  <a:cubicBezTo>
                    <a:pt x="85" y="48"/>
                    <a:pt x="91" y="51"/>
                    <a:pt x="97" y="55"/>
                  </a:cubicBezTo>
                  <a:cubicBezTo>
                    <a:pt x="98" y="56"/>
                    <a:pt x="100" y="56"/>
                    <a:pt x="101" y="55"/>
                  </a:cubicBezTo>
                  <a:cubicBezTo>
                    <a:pt x="102" y="55"/>
                    <a:pt x="103" y="54"/>
                    <a:pt x="103" y="52"/>
                  </a:cubicBezTo>
                  <a:cubicBezTo>
                    <a:pt x="108" y="27"/>
                    <a:pt x="129" y="8"/>
                    <a:pt x="154" y="8"/>
                  </a:cubicBezTo>
                  <a:cubicBezTo>
                    <a:pt x="183" y="8"/>
                    <a:pt x="206" y="32"/>
                    <a:pt x="206" y="62"/>
                  </a:cubicBezTo>
                  <a:cubicBezTo>
                    <a:pt x="206" y="65"/>
                    <a:pt x="206" y="67"/>
                    <a:pt x="206" y="70"/>
                  </a:cubicBezTo>
                  <a:cubicBezTo>
                    <a:pt x="205" y="71"/>
                    <a:pt x="206" y="73"/>
                    <a:pt x="208" y="74"/>
                  </a:cubicBezTo>
                  <a:cubicBezTo>
                    <a:pt x="222" y="80"/>
                    <a:pt x="232" y="94"/>
                    <a:pt x="232" y="111"/>
                  </a:cubicBezTo>
                  <a:cubicBezTo>
                    <a:pt x="232" y="134"/>
                    <a:pt x="214" y="152"/>
                    <a:pt x="193" y="152"/>
                  </a:cubicBezTo>
                  <a:close/>
                </a:path>
              </a:pathLst>
            </a:custGeom>
            <a:solidFill>
              <a:schemeClr val="bg2">
                <a:lumMod val="25000"/>
              </a:schemeClr>
            </a:solidFill>
            <a:ln w="158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3" name="TextBox 102">
              <a:extLst>
                <a:ext uri="{FF2B5EF4-FFF2-40B4-BE49-F238E27FC236}">
                  <a16:creationId xmlns:a16="http://schemas.microsoft.com/office/drawing/2014/main" id="{7D460B6A-D329-4DEE-A3DD-6DB8CEB8B917}"/>
                </a:ext>
              </a:extLst>
            </p:cNvPr>
            <p:cNvSpPr txBox="1"/>
            <p:nvPr/>
          </p:nvSpPr>
          <p:spPr>
            <a:xfrm>
              <a:off x="9506947" y="5152124"/>
              <a:ext cx="1064955"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302E45"/>
                  </a:solidFill>
                  <a:effectLst/>
                  <a:uLnTx/>
                  <a:uFillTx/>
                  <a:latin typeface="Century Gothic" panose="020F0302020204030204"/>
                  <a:ea typeface="+mn-ea"/>
                  <a:cs typeface="+mn-cs"/>
                </a:rPr>
                <a:t>CPE_Public</a:t>
              </a:r>
              <a:r>
                <a:rPr kumimoji="0" lang="en-US" sz="1100" b="0" i="0" u="none" strike="noStrike" kern="1200" cap="none" spc="0" normalizeH="0" baseline="0" noProof="0" dirty="0">
                  <a:ln>
                    <a:noFill/>
                  </a:ln>
                  <a:solidFill>
                    <a:srgbClr val="302E45"/>
                  </a:solidFill>
                  <a:effectLst/>
                  <a:uLnTx/>
                  <a:uFillTx/>
                  <a:latin typeface="Century Gothic" panose="020F0302020204030204"/>
                  <a:ea typeface="+mn-ea"/>
                  <a:cs typeface="+mn-cs"/>
                </a:rPr>
                <a:t> Neutron Network</a:t>
              </a:r>
            </a:p>
          </p:txBody>
        </p:sp>
      </p:grpSp>
      <p:grpSp>
        <p:nvGrpSpPr>
          <p:cNvPr id="10" name="Group 9">
            <a:extLst>
              <a:ext uri="{FF2B5EF4-FFF2-40B4-BE49-F238E27FC236}">
                <a16:creationId xmlns:a16="http://schemas.microsoft.com/office/drawing/2014/main" id="{3CBB1010-AF2A-42C3-A814-AE6F49B7E413}"/>
              </a:ext>
            </a:extLst>
          </p:cNvPr>
          <p:cNvGrpSpPr/>
          <p:nvPr/>
        </p:nvGrpSpPr>
        <p:grpSpPr>
          <a:xfrm>
            <a:off x="1900079" y="2646244"/>
            <a:ext cx="2632947" cy="547175"/>
            <a:chOff x="3467477" y="2770935"/>
            <a:chExt cx="2632947" cy="1271007"/>
          </a:xfrm>
        </p:grpSpPr>
        <p:sp>
          <p:nvSpPr>
            <p:cNvPr id="15" name="Freeform: Shape 14">
              <a:extLst>
                <a:ext uri="{FF2B5EF4-FFF2-40B4-BE49-F238E27FC236}">
                  <a16:creationId xmlns:a16="http://schemas.microsoft.com/office/drawing/2014/main" id="{9B831D1B-0B35-46E6-AC35-4A1CF02C2843}"/>
                </a:ext>
              </a:extLst>
            </p:cNvPr>
            <p:cNvSpPr/>
            <p:nvPr/>
          </p:nvSpPr>
          <p:spPr>
            <a:xfrm>
              <a:off x="3467477" y="2777285"/>
              <a:ext cx="1353190" cy="126465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66" name="Freeform: Shape 65">
              <a:extLst>
                <a:ext uri="{FF2B5EF4-FFF2-40B4-BE49-F238E27FC236}">
                  <a16:creationId xmlns:a16="http://schemas.microsoft.com/office/drawing/2014/main" id="{FDDC7151-97C7-4343-B87A-C96801360E60}"/>
                </a:ext>
              </a:extLst>
            </p:cNvPr>
            <p:cNvSpPr/>
            <p:nvPr/>
          </p:nvSpPr>
          <p:spPr>
            <a:xfrm flipH="1">
              <a:off x="4820667" y="2770935"/>
              <a:ext cx="1279757" cy="127100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sp>
        <p:nvSpPr>
          <p:cNvPr id="8" name="Rectangle 7"/>
          <p:cNvSpPr/>
          <p:nvPr/>
        </p:nvSpPr>
        <p:spPr>
          <a:xfrm>
            <a:off x="338220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Authorization, Authentication, Accounting</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2" name="Rectangle 11"/>
          <p:cNvSpPr/>
          <p:nvPr/>
        </p:nvSpPr>
        <p:spPr>
          <a:xfrm>
            <a:off x="76999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vDHCP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Dynamic Host Config Protocol</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70" name="Rectangle 69">
            <a:extLst>
              <a:ext uri="{FF2B5EF4-FFF2-40B4-BE49-F238E27FC236}">
                <a16:creationId xmlns:a16="http://schemas.microsoft.com/office/drawing/2014/main" id="{9D62C9E8-FA0E-4083-80EF-428B80DCCA36}"/>
              </a:ext>
            </a:extLst>
          </p:cNvPr>
          <p:cNvSpPr/>
          <p:nvPr/>
        </p:nvSpPr>
        <p:spPr>
          <a:xfrm>
            <a:off x="2626004" y="3172958"/>
            <a:ext cx="1286770" cy="366713"/>
          </a:xfrm>
          <a:prstGeom prst="rect">
            <a:avLst/>
          </a:prstGeom>
          <a:solidFill>
            <a:schemeClr val="bg1"/>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CPE_SIGNAL</a:t>
            </a:r>
          </a:p>
          <a:p>
            <a:pPr algn="ctr"/>
            <a:r>
              <a:rPr lang="en-US" sz="1050" dirty="0">
                <a:solidFill>
                  <a:srgbClr val="302E45"/>
                </a:solidFill>
                <a:latin typeface="Century Gothic" panose="020F0302020204030204"/>
              </a:rPr>
              <a:t>Neutron Network</a:t>
            </a:r>
          </a:p>
        </p:txBody>
      </p:sp>
      <p:sp>
        <p:nvSpPr>
          <p:cNvPr id="71" name="Freeform: Shape 70">
            <a:extLst>
              <a:ext uri="{FF2B5EF4-FFF2-40B4-BE49-F238E27FC236}">
                <a16:creationId xmlns:a16="http://schemas.microsoft.com/office/drawing/2014/main" id="{C3C111C5-5713-4CDC-96CA-893E23415E70}"/>
              </a:ext>
            </a:extLst>
          </p:cNvPr>
          <p:cNvSpPr/>
          <p:nvPr/>
        </p:nvSpPr>
        <p:spPr>
          <a:xfrm flipV="1">
            <a:off x="2441418" y="4325267"/>
            <a:ext cx="2027689" cy="0"/>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 name="Title 1"/>
          <p:cNvSpPr>
            <a:spLocks noGrp="1"/>
          </p:cNvSpPr>
          <p:nvPr>
            <p:ph type="title"/>
          </p:nvPr>
        </p:nvSpPr>
        <p:spPr>
          <a:xfrm>
            <a:off x="546521" y="554669"/>
            <a:ext cx="8565811" cy="449354"/>
          </a:xfrm>
        </p:spPr>
        <p:txBody>
          <a:bodyPr/>
          <a:lstStyle/>
          <a:p>
            <a:r>
              <a:rPr lang="en-US" dirty="0"/>
              <a:t>Multiple ONAP services construct the use case</a:t>
            </a:r>
          </a:p>
        </p:txBody>
      </p:sp>
      <p:sp>
        <p:nvSpPr>
          <p:cNvPr id="109" name="Rectangle 108"/>
          <p:cNvSpPr/>
          <p:nvPr/>
        </p:nvSpPr>
        <p:spPr>
          <a:xfrm>
            <a:off x="10663959" y="565046"/>
            <a:ext cx="964453" cy="2845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Infrastructure</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10" name="Rectangle 109"/>
          <p:cNvSpPr/>
          <p:nvPr/>
        </p:nvSpPr>
        <p:spPr>
          <a:xfrm>
            <a:off x="10658452" y="992833"/>
            <a:ext cx="964453" cy="276956"/>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Per Customer</a:t>
            </a:r>
          </a:p>
        </p:txBody>
      </p:sp>
      <p:sp>
        <p:nvSpPr>
          <p:cNvPr id="130" name="TextBox 129"/>
          <p:cNvSpPr txBox="1"/>
          <p:nvPr/>
        </p:nvSpPr>
        <p:spPr>
          <a:xfrm>
            <a:off x="9316824" y="537808"/>
            <a:ext cx="66396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02E45"/>
                </a:solidFill>
                <a:effectLst/>
                <a:uLnTx/>
                <a:uFillTx/>
                <a:latin typeface="Century Gothic" panose="020F0302020204030204"/>
                <a:ea typeface="+mn-ea"/>
                <a:cs typeface="+mn-cs"/>
              </a:rPr>
              <a:t>Control</a:t>
            </a:r>
          </a:p>
        </p:txBody>
      </p:sp>
      <p:cxnSp>
        <p:nvCxnSpPr>
          <p:cNvPr id="131" name="Straight Connector 130"/>
          <p:cNvCxnSpPr/>
          <p:nvPr/>
        </p:nvCxnSpPr>
        <p:spPr>
          <a:xfrm>
            <a:off x="9402549" y="1268536"/>
            <a:ext cx="111471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9316824" y="1017571"/>
            <a:ext cx="114807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entury Gothic" panose="020F0302020204030204"/>
                <a:ea typeface="+mn-ea"/>
                <a:cs typeface="+mn-cs"/>
              </a:rPr>
              <a:t>Data + Control</a:t>
            </a:r>
          </a:p>
        </p:txBody>
      </p:sp>
      <p:sp>
        <p:nvSpPr>
          <p:cNvPr id="59" name="Freeform: Shape 58">
            <a:extLst>
              <a:ext uri="{FF2B5EF4-FFF2-40B4-BE49-F238E27FC236}">
                <a16:creationId xmlns:a16="http://schemas.microsoft.com/office/drawing/2014/main" id="{FA21C52C-3220-468F-8067-C5F77DE1A9C7}"/>
              </a:ext>
            </a:extLst>
          </p:cNvPr>
          <p:cNvSpPr/>
          <p:nvPr/>
        </p:nvSpPr>
        <p:spPr>
          <a:xfrm rot="5400000">
            <a:off x="9959482" y="246593"/>
            <a:ext cx="0" cy="1115568"/>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nvGrpSpPr>
          <p:cNvPr id="9" name="Group 8">
            <a:extLst>
              <a:ext uri="{FF2B5EF4-FFF2-40B4-BE49-F238E27FC236}">
                <a16:creationId xmlns:a16="http://schemas.microsoft.com/office/drawing/2014/main" id="{3E58A88D-6D40-47CB-A32F-ADDB048234B0}"/>
              </a:ext>
            </a:extLst>
          </p:cNvPr>
          <p:cNvGrpSpPr/>
          <p:nvPr/>
        </p:nvGrpSpPr>
        <p:grpSpPr>
          <a:xfrm>
            <a:off x="1449506" y="3617197"/>
            <a:ext cx="618196" cy="1401611"/>
            <a:chOff x="2514600" y="3741888"/>
            <a:chExt cx="1870624" cy="1401611"/>
          </a:xfrm>
        </p:grpSpPr>
        <p:sp>
          <p:nvSpPr>
            <p:cNvPr id="76" name="Freeform: Shape 75">
              <a:extLst>
                <a:ext uri="{FF2B5EF4-FFF2-40B4-BE49-F238E27FC236}">
                  <a16:creationId xmlns:a16="http://schemas.microsoft.com/office/drawing/2014/main" id="{11E95346-B64C-482C-8BB7-8FD15A34EC2A}"/>
                </a:ext>
              </a:extLst>
            </p:cNvPr>
            <p:cNvSpPr/>
            <p:nvPr/>
          </p:nvSpPr>
          <p:spPr>
            <a:xfrm flipV="1">
              <a:off x="2514600" y="4451261"/>
              <a:ext cx="1870624" cy="692238"/>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6" name="Freeform: Shape 15">
              <a:extLst>
                <a:ext uri="{FF2B5EF4-FFF2-40B4-BE49-F238E27FC236}">
                  <a16:creationId xmlns:a16="http://schemas.microsoft.com/office/drawing/2014/main" id="{A8F8137C-CCCE-449A-B48C-F8DE1BC157FF}"/>
                </a:ext>
              </a:extLst>
            </p:cNvPr>
            <p:cNvSpPr/>
            <p:nvPr/>
          </p:nvSpPr>
          <p:spPr>
            <a:xfrm>
              <a:off x="2516445" y="3741888"/>
              <a:ext cx="1862173" cy="709373"/>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1" name="Group 10">
            <a:extLst>
              <a:ext uri="{FF2B5EF4-FFF2-40B4-BE49-F238E27FC236}">
                <a16:creationId xmlns:a16="http://schemas.microsoft.com/office/drawing/2014/main" id="{02B13F34-22AB-4724-9F1F-86CE27C0BD98}"/>
              </a:ext>
            </a:extLst>
          </p:cNvPr>
          <p:cNvGrpSpPr/>
          <p:nvPr/>
        </p:nvGrpSpPr>
        <p:grpSpPr>
          <a:xfrm>
            <a:off x="7428752" y="3617197"/>
            <a:ext cx="426973" cy="1501523"/>
            <a:chOff x="7428752" y="3741888"/>
            <a:chExt cx="278143" cy="1501523"/>
          </a:xfrm>
        </p:grpSpPr>
        <p:sp>
          <p:nvSpPr>
            <p:cNvPr id="18" name="Freeform: Shape 17">
              <a:extLst>
                <a:ext uri="{FF2B5EF4-FFF2-40B4-BE49-F238E27FC236}">
                  <a16:creationId xmlns:a16="http://schemas.microsoft.com/office/drawing/2014/main" id="{7A03059B-5D2F-48C5-8338-E8ED6E37A64E}"/>
                </a:ext>
              </a:extLst>
            </p:cNvPr>
            <p:cNvSpPr/>
            <p:nvPr/>
          </p:nvSpPr>
          <p:spPr>
            <a:xfrm>
              <a:off x="7430574" y="3741888"/>
              <a:ext cx="276321" cy="726109"/>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9" name="Freeform: Shape 78">
              <a:extLst>
                <a:ext uri="{FF2B5EF4-FFF2-40B4-BE49-F238E27FC236}">
                  <a16:creationId xmlns:a16="http://schemas.microsoft.com/office/drawing/2014/main" id="{406DD7E9-9852-4D75-B045-27367E284F3A}"/>
                </a:ext>
              </a:extLst>
            </p:cNvPr>
            <p:cNvSpPr/>
            <p:nvPr/>
          </p:nvSpPr>
          <p:spPr>
            <a:xfrm flipV="1">
              <a:off x="7428752" y="4457697"/>
              <a:ext cx="27814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68" name="Rectangle 67"/>
          <p:cNvSpPr/>
          <p:nvPr/>
        </p:nvSpPr>
        <p:spPr>
          <a:xfrm>
            <a:off x="7819322"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7" name="Rectangle 6"/>
          <p:cNvSpPr/>
          <p:nvPr/>
        </p:nvSpPr>
        <p:spPr>
          <a:xfrm>
            <a:off x="7819322"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6" name="Rectangle 5"/>
          <p:cNvSpPr/>
          <p:nvPr/>
        </p:nvSpPr>
        <p:spPr>
          <a:xfrm>
            <a:off x="2820027" y="400522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vBNG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17" name="Freeform: Shape 16">
            <a:extLst>
              <a:ext uri="{FF2B5EF4-FFF2-40B4-BE49-F238E27FC236}">
                <a16:creationId xmlns:a16="http://schemas.microsoft.com/office/drawing/2014/main" id="{3AB59D3C-79CF-4A1E-B8F2-DB4CCB8EEC79}"/>
              </a:ext>
            </a:extLst>
          </p:cNvPr>
          <p:cNvSpPr/>
          <p:nvPr/>
        </p:nvSpPr>
        <p:spPr>
          <a:xfrm flipV="1">
            <a:off x="4601239" y="4283907"/>
            <a:ext cx="2463575" cy="45719"/>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0" name="Rectangle 49"/>
          <p:cNvSpPr/>
          <p:nvPr/>
        </p:nvSpPr>
        <p:spPr>
          <a:xfrm>
            <a:off x="5771805" y="400522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 MUX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61" name="Rectangle 60">
            <a:extLst>
              <a:ext uri="{FF2B5EF4-FFF2-40B4-BE49-F238E27FC236}">
                <a16:creationId xmlns:a16="http://schemas.microsoft.com/office/drawing/2014/main" id="{4EDC1569-8504-40DB-9A3A-E8982EBEB87E}"/>
              </a:ext>
            </a:extLst>
          </p:cNvPr>
          <p:cNvSpPr/>
          <p:nvPr/>
        </p:nvSpPr>
        <p:spPr>
          <a:xfrm>
            <a:off x="2065519" y="3699351"/>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BRG_BNG</a:t>
            </a:r>
          </a:p>
          <a:p>
            <a:pPr algn="ctr"/>
            <a:r>
              <a:rPr lang="en-US" sz="1050" dirty="0">
                <a:solidFill>
                  <a:srgbClr val="302E45"/>
                </a:solidFill>
                <a:latin typeface="Century Gothic" panose="020F0302020204030204"/>
              </a:rPr>
              <a:t>Neutron Network</a:t>
            </a:r>
            <a:endParaRPr lang="en-US" sz="1100" dirty="0">
              <a:solidFill>
                <a:srgbClr val="302E45"/>
              </a:solidFill>
              <a:latin typeface="Century Gothic" panose="020F0302020204030204"/>
            </a:endParaRPr>
          </a:p>
        </p:txBody>
      </p:sp>
      <p:sp>
        <p:nvSpPr>
          <p:cNvPr id="69" name="Rectangle 68">
            <a:extLst>
              <a:ext uri="{FF2B5EF4-FFF2-40B4-BE49-F238E27FC236}">
                <a16:creationId xmlns:a16="http://schemas.microsoft.com/office/drawing/2014/main" id="{3BE27268-0068-46AB-A4D4-E7AEFF04F68D}"/>
              </a:ext>
            </a:extLst>
          </p:cNvPr>
          <p:cNvSpPr/>
          <p:nvPr/>
        </p:nvSpPr>
        <p:spPr>
          <a:xfrm>
            <a:off x="7064814" y="3688960"/>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MUX_GW</a:t>
            </a:r>
          </a:p>
          <a:p>
            <a:pPr algn="ctr"/>
            <a:r>
              <a:rPr lang="en-US" sz="1050" dirty="0">
                <a:solidFill>
                  <a:srgbClr val="302E45"/>
                </a:solidFill>
                <a:latin typeface="Century Gothic" panose="020F0302020204030204"/>
              </a:rPr>
              <a:t>Neutron Network</a:t>
            </a:r>
          </a:p>
        </p:txBody>
      </p:sp>
      <p:sp>
        <p:nvSpPr>
          <p:cNvPr id="58" name="Rectangle 57"/>
          <p:cNvSpPr/>
          <p:nvPr/>
        </p:nvSpPr>
        <p:spPr>
          <a:xfrm>
            <a:off x="564836"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5" name="Rectangle 4"/>
          <p:cNvSpPr/>
          <p:nvPr/>
        </p:nvSpPr>
        <p:spPr>
          <a:xfrm>
            <a:off x="564837"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1</a:t>
            </a:r>
            <a:b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b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72" name="Freeform: Shape 71">
            <a:extLst>
              <a:ext uri="{FF2B5EF4-FFF2-40B4-BE49-F238E27FC236}">
                <a16:creationId xmlns:a16="http://schemas.microsoft.com/office/drawing/2014/main" id="{C86A174D-B8CA-44A2-BB6B-5589C83DFD8D}"/>
              </a:ext>
            </a:extLst>
          </p:cNvPr>
          <p:cNvSpPr/>
          <p:nvPr/>
        </p:nvSpPr>
        <p:spPr>
          <a:xfrm>
            <a:off x="3269389" y="3564834"/>
            <a:ext cx="0" cy="440394"/>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20" name="Rectangle 19">
            <a:extLst>
              <a:ext uri="{FF2B5EF4-FFF2-40B4-BE49-F238E27FC236}">
                <a16:creationId xmlns:a16="http://schemas.microsoft.com/office/drawing/2014/main" id="{4CE8DBBD-CB29-4D45-8B50-5F84D1208B55}"/>
              </a:ext>
            </a:extLst>
          </p:cNvPr>
          <p:cNvSpPr/>
          <p:nvPr/>
        </p:nvSpPr>
        <p:spPr>
          <a:xfrm>
            <a:off x="411827" y="1812597"/>
            <a:ext cx="11367655" cy="363224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Rectangle 20">
            <a:extLst>
              <a:ext uri="{FF2B5EF4-FFF2-40B4-BE49-F238E27FC236}">
                <a16:creationId xmlns:a16="http://schemas.microsoft.com/office/drawing/2014/main" id="{429898E1-0FB5-423A-80D9-FD8DB66F5E45}"/>
              </a:ext>
            </a:extLst>
          </p:cNvPr>
          <p:cNvSpPr/>
          <p:nvPr/>
        </p:nvSpPr>
        <p:spPr>
          <a:xfrm>
            <a:off x="546521" y="1217151"/>
            <a:ext cx="6096000" cy="435426"/>
          </a:xfrm>
          <a:prstGeom prst="rect">
            <a:avLst/>
          </a:prstGeom>
        </p:spPr>
        <p:txBody>
          <a:bodyPr vert="horz" lIns="0" tIns="0" rIns="0" bIns="0" rtlCol="0">
            <a:noAutofit/>
          </a:bodyPr>
          <a:lstStyle/>
          <a:p>
            <a:pPr>
              <a:spcBef>
                <a:spcPts val="1000"/>
              </a:spcBef>
            </a:pPr>
            <a:r>
              <a:rPr lang="en-US" sz="2400" dirty="0"/>
              <a:t>BNG_MUX Service</a:t>
            </a:r>
          </a:p>
        </p:txBody>
      </p:sp>
      <p:sp>
        <p:nvSpPr>
          <p:cNvPr id="67" name="Rectangle 66">
            <a:extLst>
              <a:ext uri="{FF2B5EF4-FFF2-40B4-BE49-F238E27FC236}">
                <a16:creationId xmlns:a16="http://schemas.microsoft.com/office/drawing/2014/main" id="{A8525661-BE90-491E-85D6-2059AC3906AA}"/>
              </a:ext>
            </a:extLst>
          </p:cNvPr>
          <p:cNvSpPr/>
          <p:nvPr/>
        </p:nvSpPr>
        <p:spPr>
          <a:xfrm>
            <a:off x="4113036" y="4146270"/>
            <a:ext cx="1280160" cy="366713"/>
          </a:xfrm>
          <a:prstGeom prst="rect">
            <a:avLst/>
          </a:prstGeom>
          <a:solidFill>
            <a:schemeClr val="bg1"/>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BNG_MUX</a:t>
            </a:r>
          </a:p>
          <a:p>
            <a:pPr algn="ctr"/>
            <a:r>
              <a:rPr lang="en-US" sz="1050" dirty="0">
                <a:solidFill>
                  <a:srgbClr val="302E45"/>
                </a:solidFill>
                <a:latin typeface="Century Gothic" panose="020F0302020204030204"/>
              </a:rPr>
              <a:t>Neutron Network</a:t>
            </a:r>
          </a:p>
        </p:txBody>
      </p:sp>
    </p:spTree>
    <p:extLst>
      <p:ext uri="{BB962C8B-B14F-4D97-AF65-F5344CB8AC3E}">
        <p14:creationId xmlns:p14="http://schemas.microsoft.com/office/powerpoint/2010/main" val="315593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1990EA1E-0F3C-44BE-A88D-EDBD7C9272B6}"/>
              </a:ext>
            </a:extLst>
          </p:cNvPr>
          <p:cNvGrpSpPr/>
          <p:nvPr/>
        </p:nvGrpSpPr>
        <p:grpSpPr>
          <a:xfrm flipH="1">
            <a:off x="8715923" y="3617197"/>
            <a:ext cx="426973" cy="1501523"/>
            <a:chOff x="7428752" y="3741888"/>
            <a:chExt cx="278143" cy="1501523"/>
          </a:xfrm>
        </p:grpSpPr>
        <p:sp>
          <p:nvSpPr>
            <p:cNvPr id="77" name="Freeform: Shape 76">
              <a:extLst>
                <a:ext uri="{FF2B5EF4-FFF2-40B4-BE49-F238E27FC236}">
                  <a16:creationId xmlns:a16="http://schemas.microsoft.com/office/drawing/2014/main" id="{8B3B429F-2D00-490B-8AF7-8A08F1FC5636}"/>
                </a:ext>
              </a:extLst>
            </p:cNvPr>
            <p:cNvSpPr/>
            <p:nvPr/>
          </p:nvSpPr>
          <p:spPr>
            <a:xfrm>
              <a:off x="7430574" y="3741888"/>
              <a:ext cx="276321" cy="726109"/>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8" name="Freeform: Shape 77">
              <a:extLst>
                <a:ext uri="{FF2B5EF4-FFF2-40B4-BE49-F238E27FC236}">
                  <a16:creationId xmlns:a16="http://schemas.microsoft.com/office/drawing/2014/main" id="{02B97EDB-7113-4B84-BA88-5FB286C2CDD7}"/>
                </a:ext>
              </a:extLst>
            </p:cNvPr>
            <p:cNvSpPr/>
            <p:nvPr/>
          </p:nvSpPr>
          <p:spPr>
            <a:xfrm flipV="1">
              <a:off x="7428752" y="4457697"/>
              <a:ext cx="27814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3" name="Freeform: Shape 2">
            <a:extLst>
              <a:ext uri="{FF2B5EF4-FFF2-40B4-BE49-F238E27FC236}">
                <a16:creationId xmlns:a16="http://schemas.microsoft.com/office/drawing/2014/main" id="{2EDAB639-51AE-46FE-8A33-05B8FEB92BFE}"/>
              </a:ext>
            </a:extLst>
          </p:cNvPr>
          <p:cNvSpPr/>
          <p:nvPr/>
        </p:nvSpPr>
        <p:spPr>
          <a:xfrm>
            <a:off x="9811025" y="2639291"/>
            <a:ext cx="0" cy="1174173"/>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108" name="Freeform: Shape 107">
            <a:extLst>
              <a:ext uri="{FF2B5EF4-FFF2-40B4-BE49-F238E27FC236}">
                <a16:creationId xmlns:a16="http://schemas.microsoft.com/office/drawing/2014/main" id="{09B161C4-6B73-4CD1-A84E-B699CB6D578C}"/>
              </a:ext>
            </a:extLst>
          </p:cNvPr>
          <p:cNvSpPr/>
          <p:nvPr/>
        </p:nvSpPr>
        <p:spPr>
          <a:xfrm>
            <a:off x="10353105" y="4300368"/>
            <a:ext cx="548640" cy="0"/>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1" name="Rectangle 80"/>
          <p:cNvSpPr/>
          <p:nvPr/>
        </p:nvSpPr>
        <p:spPr>
          <a:xfrm>
            <a:off x="10701784" y="3990537"/>
            <a:ext cx="914400" cy="640080"/>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1" i="0" u="none" strike="noStrike" kern="1200" cap="none" spc="0" normalizeH="0" baseline="0" noProof="0">
                <a:ln>
                  <a:noFill/>
                </a:ln>
                <a:solidFill>
                  <a:srgbClr val="302E45"/>
                </a:solidFill>
                <a:effectLst/>
                <a:uLnTx/>
                <a:uFillTx/>
                <a:latin typeface="Century Gothic" panose="020F0302020204030204"/>
                <a:ea typeface="+mn-ea"/>
                <a:cs typeface="+mn-cs"/>
              </a:rPr>
              <a:t>Web Server</a:t>
            </a:r>
            <a:endParaRPr kumimoji="0" lang="is-IS" sz="1200" b="1" i="0" u="none" strike="noStrike" kern="1200" cap="none" spc="0" normalizeH="0" baseline="0" noProof="0" dirty="0">
              <a:ln>
                <a:noFill/>
              </a:ln>
              <a:solidFill>
                <a:srgbClr val="302E45"/>
              </a:solidFill>
              <a:effectLst/>
              <a:uLnTx/>
              <a:uFillTx/>
              <a:latin typeface="Century Gothic" panose="020F0302020204030204"/>
              <a:ea typeface="+mn-ea"/>
              <a:cs typeface="+mn-cs"/>
            </a:endParaRPr>
          </a:p>
        </p:txBody>
      </p:sp>
      <p:sp>
        <p:nvSpPr>
          <p:cNvPr id="88" name="Rectangle 87"/>
          <p:cNvSpPr/>
          <p:nvPr/>
        </p:nvSpPr>
        <p:spPr>
          <a:xfrm>
            <a:off x="8668025"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vDNS + vPDHCP</a:t>
            </a:r>
          </a:p>
        </p:txBody>
      </p:sp>
      <p:sp>
        <p:nvSpPr>
          <p:cNvPr id="46" name="Oval 45">
            <a:extLst>
              <a:ext uri="{FF2B5EF4-FFF2-40B4-BE49-F238E27FC236}">
                <a16:creationId xmlns:a16="http://schemas.microsoft.com/office/drawing/2014/main" id="{455F7CC5-AFE7-4884-8FD0-6912D50E24A8}"/>
              </a:ext>
            </a:extLst>
          </p:cNvPr>
          <p:cNvSpPr/>
          <p:nvPr/>
        </p:nvSpPr>
        <p:spPr>
          <a:xfrm>
            <a:off x="9144942" y="4151920"/>
            <a:ext cx="581046" cy="5404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grpSp>
        <p:nvGrpSpPr>
          <p:cNvPr id="45" name="Group 44">
            <a:extLst>
              <a:ext uri="{FF2B5EF4-FFF2-40B4-BE49-F238E27FC236}">
                <a16:creationId xmlns:a16="http://schemas.microsoft.com/office/drawing/2014/main" id="{7F5B5C6C-943C-4FD9-B175-D71B74B434FA}"/>
              </a:ext>
            </a:extLst>
          </p:cNvPr>
          <p:cNvGrpSpPr/>
          <p:nvPr/>
        </p:nvGrpSpPr>
        <p:grpSpPr>
          <a:xfrm>
            <a:off x="9112332" y="3735908"/>
            <a:ext cx="1397387" cy="936767"/>
            <a:chOff x="9329736" y="4851566"/>
            <a:chExt cx="1397387" cy="936767"/>
          </a:xfrm>
        </p:grpSpPr>
        <p:sp>
          <p:nvSpPr>
            <p:cNvPr id="36" name="Freeform 9">
              <a:extLst>
                <a:ext uri="{FF2B5EF4-FFF2-40B4-BE49-F238E27FC236}">
                  <a16:creationId xmlns:a16="http://schemas.microsoft.com/office/drawing/2014/main" id="{BABE3BB4-F79B-4B57-BFAF-C6953429C2FB}"/>
                </a:ext>
              </a:extLst>
            </p:cNvPr>
            <p:cNvSpPr>
              <a:spLocks noEditPoints="1"/>
            </p:cNvSpPr>
            <p:nvPr/>
          </p:nvSpPr>
          <p:spPr bwMode="auto">
            <a:xfrm flipH="1">
              <a:off x="9329736" y="4851566"/>
              <a:ext cx="1397387" cy="936767"/>
            </a:xfrm>
            <a:custGeom>
              <a:avLst/>
              <a:gdLst>
                <a:gd name="T0" fmla="*/ 214 w 240"/>
                <a:gd name="T1" fmla="*/ 68 h 160"/>
                <a:gd name="T2" fmla="*/ 214 w 240"/>
                <a:gd name="T3" fmla="*/ 62 h 160"/>
                <a:gd name="T4" fmla="*/ 154 w 240"/>
                <a:gd name="T5" fmla="*/ 0 h 160"/>
                <a:gd name="T6" fmla="*/ 97 w 240"/>
                <a:gd name="T7" fmla="*/ 45 h 160"/>
                <a:gd name="T8" fmla="*/ 77 w 240"/>
                <a:gd name="T9" fmla="*/ 40 h 160"/>
                <a:gd name="T10" fmla="*/ 34 w 240"/>
                <a:gd name="T11" fmla="*/ 84 h 160"/>
                <a:gd name="T12" fmla="*/ 35 w 240"/>
                <a:gd name="T13" fmla="*/ 89 h 160"/>
                <a:gd name="T14" fmla="*/ 34 w 240"/>
                <a:gd name="T15" fmla="*/ 89 h 160"/>
                <a:gd name="T16" fmla="*/ 0 w 240"/>
                <a:gd name="T17" fmla="*/ 125 h 160"/>
                <a:gd name="T18" fmla="*/ 34 w 240"/>
                <a:gd name="T19" fmla="*/ 160 h 160"/>
                <a:gd name="T20" fmla="*/ 193 w 240"/>
                <a:gd name="T21" fmla="*/ 160 h 160"/>
                <a:gd name="T22" fmla="*/ 240 w 240"/>
                <a:gd name="T23" fmla="*/ 111 h 160"/>
                <a:gd name="T24" fmla="*/ 214 w 240"/>
                <a:gd name="T25" fmla="*/ 68 h 160"/>
                <a:gd name="T26" fmla="*/ 193 w 240"/>
                <a:gd name="T27" fmla="*/ 152 h 160"/>
                <a:gd name="T28" fmla="*/ 34 w 240"/>
                <a:gd name="T29" fmla="*/ 152 h 160"/>
                <a:gd name="T30" fmla="*/ 8 w 240"/>
                <a:gd name="T31" fmla="*/ 125 h 160"/>
                <a:gd name="T32" fmla="*/ 34 w 240"/>
                <a:gd name="T33" fmla="*/ 97 h 160"/>
                <a:gd name="T34" fmla="*/ 39 w 240"/>
                <a:gd name="T35" fmla="*/ 98 h 160"/>
                <a:gd name="T36" fmla="*/ 42 w 240"/>
                <a:gd name="T37" fmla="*/ 97 h 160"/>
                <a:gd name="T38" fmla="*/ 43 w 240"/>
                <a:gd name="T39" fmla="*/ 93 h 160"/>
                <a:gd name="T40" fmla="*/ 42 w 240"/>
                <a:gd name="T41" fmla="*/ 84 h 160"/>
                <a:gd name="T42" fmla="*/ 77 w 240"/>
                <a:gd name="T43" fmla="*/ 48 h 160"/>
                <a:gd name="T44" fmla="*/ 97 w 240"/>
                <a:gd name="T45" fmla="*/ 55 h 160"/>
                <a:gd name="T46" fmla="*/ 101 w 240"/>
                <a:gd name="T47" fmla="*/ 55 h 160"/>
                <a:gd name="T48" fmla="*/ 103 w 240"/>
                <a:gd name="T49" fmla="*/ 52 h 160"/>
                <a:gd name="T50" fmla="*/ 154 w 240"/>
                <a:gd name="T51" fmla="*/ 8 h 160"/>
                <a:gd name="T52" fmla="*/ 206 w 240"/>
                <a:gd name="T53" fmla="*/ 62 h 160"/>
                <a:gd name="T54" fmla="*/ 206 w 240"/>
                <a:gd name="T55" fmla="*/ 70 h 160"/>
                <a:gd name="T56" fmla="*/ 208 w 240"/>
                <a:gd name="T57" fmla="*/ 74 h 160"/>
                <a:gd name="T58" fmla="*/ 232 w 240"/>
                <a:gd name="T59" fmla="*/ 111 h 160"/>
                <a:gd name="T60" fmla="*/ 193 w 240"/>
                <a:gd name="T61"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60">
                  <a:moveTo>
                    <a:pt x="214" y="68"/>
                  </a:moveTo>
                  <a:cubicBezTo>
                    <a:pt x="214" y="66"/>
                    <a:pt x="214" y="64"/>
                    <a:pt x="214" y="62"/>
                  </a:cubicBezTo>
                  <a:cubicBezTo>
                    <a:pt x="214" y="28"/>
                    <a:pt x="188" y="0"/>
                    <a:pt x="154" y="0"/>
                  </a:cubicBezTo>
                  <a:cubicBezTo>
                    <a:pt x="127" y="0"/>
                    <a:pt x="104" y="19"/>
                    <a:pt x="97" y="45"/>
                  </a:cubicBezTo>
                  <a:cubicBezTo>
                    <a:pt x="91" y="42"/>
                    <a:pt x="84" y="40"/>
                    <a:pt x="77" y="40"/>
                  </a:cubicBezTo>
                  <a:cubicBezTo>
                    <a:pt x="53" y="40"/>
                    <a:pt x="34" y="60"/>
                    <a:pt x="34" y="84"/>
                  </a:cubicBezTo>
                  <a:cubicBezTo>
                    <a:pt x="34" y="86"/>
                    <a:pt x="34" y="88"/>
                    <a:pt x="35" y="89"/>
                  </a:cubicBezTo>
                  <a:cubicBezTo>
                    <a:pt x="34" y="89"/>
                    <a:pt x="34" y="89"/>
                    <a:pt x="34" y="89"/>
                  </a:cubicBezTo>
                  <a:cubicBezTo>
                    <a:pt x="15" y="89"/>
                    <a:pt x="0" y="105"/>
                    <a:pt x="0" y="125"/>
                  </a:cubicBezTo>
                  <a:cubicBezTo>
                    <a:pt x="0" y="144"/>
                    <a:pt x="15" y="160"/>
                    <a:pt x="34" y="160"/>
                  </a:cubicBezTo>
                  <a:cubicBezTo>
                    <a:pt x="193" y="160"/>
                    <a:pt x="193" y="160"/>
                    <a:pt x="193" y="160"/>
                  </a:cubicBezTo>
                  <a:cubicBezTo>
                    <a:pt x="219" y="160"/>
                    <a:pt x="240" y="138"/>
                    <a:pt x="240" y="111"/>
                  </a:cubicBezTo>
                  <a:cubicBezTo>
                    <a:pt x="240" y="92"/>
                    <a:pt x="229" y="76"/>
                    <a:pt x="214" y="68"/>
                  </a:cubicBezTo>
                  <a:close/>
                  <a:moveTo>
                    <a:pt x="193" y="152"/>
                  </a:moveTo>
                  <a:cubicBezTo>
                    <a:pt x="34" y="152"/>
                    <a:pt x="34" y="152"/>
                    <a:pt x="34" y="152"/>
                  </a:cubicBezTo>
                  <a:cubicBezTo>
                    <a:pt x="20" y="152"/>
                    <a:pt x="8" y="140"/>
                    <a:pt x="8" y="125"/>
                  </a:cubicBezTo>
                  <a:cubicBezTo>
                    <a:pt x="8" y="110"/>
                    <a:pt x="20" y="97"/>
                    <a:pt x="34" y="97"/>
                  </a:cubicBezTo>
                  <a:cubicBezTo>
                    <a:pt x="36" y="97"/>
                    <a:pt x="37" y="98"/>
                    <a:pt x="39" y="98"/>
                  </a:cubicBezTo>
                  <a:cubicBezTo>
                    <a:pt x="40" y="98"/>
                    <a:pt x="41" y="98"/>
                    <a:pt x="42" y="97"/>
                  </a:cubicBezTo>
                  <a:cubicBezTo>
                    <a:pt x="43" y="96"/>
                    <a:pt x="44" y="94"/>
                    <a:pt x="43" y="93"/>
                  </a:cubicBezTo>
                  <a:cubicBezTo>
                    <a:pt x="43" y="90"/>
                    <a:pt x="42" y="87"/>
                    <a:pt x="42" y="84"/>
                  </a:cubicBezTo>
                  <a:cubicBezTo>
                    <a:pt x="42" y="64"/>
                    <a:pt x="58" y="48"/>
                    <a:pt x="77" y="48"/>
                  </a:cubicBezTo>
                  <a:cubicBezTo>
                    <a:pt x="85" y="48"/>
                    <a:pt x="91" y="51"/>
                    <a:pt x="97" y="55"/>
                  </a:cubicBezTo>
                  <a:cubicBezTo>
                    <a:pt x="98" y="56"/>
                    <a:pt x="100" y="56"/>
                    <a:pt x="101" y="55"/>
                  </a:cubicBezTo>
                  <a:cubicBezTo>
                    <a:pt x="102" y="55"/>
                    <a:pt x="103" y="54"/>
                    <a:pt x="103" y="52"/>
                  </a:cubicBezTo>
                  <a:cubicBezTo>
                    <a:pt x="108" y="27"/>
                    <a:pt x="129" y="8"/>
                    <a:pt x="154" y="8"/>
                  </a:cubicBezTo>
                  <a:cubicBezTo>
                    <a:pt x="183" y="8"/>
                    <a:pt x="206" y="32"/>
                    <a:pt x="206" y="62"/>
                  </a:cubicBezTo>
                  <a:cubicBezTo>
                    <a:pt x="206" y="65"/>
                    <a:pt x="206" y="67"/>
                    <a:pt x="206" y="70"/>
                  </a:cubicBezTo>
                  <a:cubicBezTo>
                    <a:pt x="205" y="71"/>
                    <a:pt x="206" y="73"/>
                    <a:pt x="208" y="74"/>
                  </a:cubicBezTo>
                  <a:cubicBezTo>
                    <a:pt x="222" y="80"/>
                    <a:pt x="232" y="94"/>
                    <a:pt x="232" y="111"/>
                  </a:cubicBezTo>
                  <a:cubicBezTo>
                    <a:pt x="232" y="134"/>
                    <a:pt x="214" y="152"/>
                    <a:pt x="193" y="152"/>
                  </a:cubicBezTo>
                  <a:close/>
                </a:path>
              </a:pathLst>
            </a:custGeom>
            <a:solidFill>
              <a:schemeClr val="bg2">
                <a:lumMod val="25000"/>
              </a:schemeClr>
            </a:solidFill>
            <a:ln w="158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entury Gothic" panose="020F0302020204030204"/>
                <a:ea typeface="+mn-ea"/>
                <a:cs typeface="+mn-cs"/>
              </a:endParaRPr>
            </a:p>
          </p:txBody>
        </p:sp>
        <p:sp>
          <p:nvSpPr>
            <p:cNvPr id="103" name="TextBox 102">
              <a:extLst>
                <a:ext uri="{FF2B5EF4-FFF2-40B4-BE49-F238E27FC236}">
                  <a16:creationId xmlns:a16="http://schemas.microsoft.com/office/drawing/2014/main" id="{7D460B6A-D329-4DEE-A3DD-6DB8CEB8B917}"/>
                </a:ext>
              </a:extLst>
            </p:cNvPr>
            <p:cNvSpPr txBox="1"/>
            <p:nvPr/>
          </p:nvSpPr>
          <p:spPr>
            <a:xfrm>
              <a:off x="9506947" y="5152124"/>
              <a:ext cx="1064955"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302E45"/>
                  </a:solidFill>
                  <a:effectLst/>
                  <a:uLnTx/>
                  <a:uFillTx/>
                  <a:latin typeface="Century Gothic" panose="020F0302020204030204"/>
                  <a:ea typeface="+mn-ea"/>
                  <a:cs typeface="+mn-cs"/>
                </a:rPr>
                <a:t>CPE_Public</a:t>
              </a:r>
              <a:r>
                <a:rPr kumimoji="0" lang="en-US" sz="1100" b="0" i="0" u="none" strike="noStrike" kern="1200" cap="none" spc="0" normalizeH="0" baseline="0" noProof="0" dirty="0">
                  <a:ln>
                    <a:noFill/>
                  </a:ln>
                  <a:solidFill>
                    <a:srgbClr val="302E45"/>
                  </a:solidFill>
                  <a:effectLst/>
                  <a:uLnTx/>
                  <a:uFillTx/>
                  <a:latin typeface="Century Gothic" panose="020F0302020204030204"/>
                  <a:ea typeface="+mn-ea"/>
                  <a:cs typeface="+mn-cs"/>
                </a:rPr>
                <a:t> Neutron Network</a:t>
              </a:r>
            </a:p>
          </p:txBody>
        </p:sp>
      </p:grpSp>
      <p:grpSp>
        <p:nvGrpSpPr>
          <p:cNvPr id="10" name="Group 9">
            <a:extLst>
              <a:ext uri="{FF2B5EF4-FFF2-40B4-BE49-F238E27FC236}">
                <a16:creationId xmlns:a16="http://schemas.microsoft.com/office/drawing/2014/main" id="{3CBB1010-AF2A-42C3-A814-AE6F49B7E413}"/>
              </a:ext>
            </a:extLst>
          </p:cNvPr>
          <p:cNvGrpSpPr/>
          <p:nvPr/>
        </p:nvGrpSpPr>
        <p:grpSpPr>
          <a:xfrm>
            <a:off x="1900079" y="2646244"/>
            <a:ext cx="2632947" cy="547175"/>
            <a:chOff x="3467477" y="2770935"/>
            <a:chExt cx="2632947" cy="1271007"/>
          </a:xfrm>
        </p:grpSpPr>
        <p:sp>
          <p:nvSpPr>
            <p:cNvPr id="15" name="Freeform: Shape 14">
              <a:extLst>
                <a:ext uri="{FF2B5EF4-FFF2-40B4-BE49-F238E27FC236}">
                  <a16:creationId xmlns:a16="http://schemas.microsoft.com/office/drawing/2014/main" id="{9B831D1B-0B35-46E6-AC35-4A1CF02C2843}"/>
                </a:ext>
              </a:extLst>
            </p:cNvPr>
            <p:cNvSpPr/>
            <p:nvPr/>
          </p:nvSpPr>
          <p:spPr>
            <a:xfrm>
              <a:off x="3467477" y="2777285"/>
              <a:ext cx="1353190" cy="126465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66" name="Freeform: Shape 65">
              <a:extLst>
                <a:ext uri="{FF2B5EF4-FFF2-40B4-BE49-F238E27FC236}">
                  <a16:creationId xmlns:a16="http://schemas.microsoft.com/office/drawing/2014/main" id="{FDDC7151-97C7-4343-B87A-C96801360E60}"/>
                </a:ext>
              </a:extLst>
            </p:cNvPr>
            <p:cNvSpPr/>
            <p:nvPr/>
          </p:nvSpPr>
          <p:spPr>
            <a:xfrm flipH="1">
              <a:off x="4820667" y="2770935"/>
              <a:ext cx="1279757" cy="127100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sp>
        <p:nvSpPr>
          <p:cNvPr id="8" name="Rectangle 7"/>
          <p:cNvSpPr/>
          <p:nvPr/>
        </p:nvSpPr>
        <p:spPr>
          <a:xfrm>
            <a:off x="338220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Authorization, Authentication, Accounting</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2" name="Rectangle 11"/>
          <p:cNvSpPr/>
          <p:nvPr/>
        </p:nvSpPr>
        <p:spPr>
          <a:xfrm>
            <a:off x="76999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vDHCP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Dynamic Host Config Protocol</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70" name="Rectangle 69">
            <a:extLst>
              <a:ext uri="{FF2B5EF4-FFF2-40B4-BE49-F238E27FC236}">
                <a16:creationId xmlns:a16="http://schemas.microsoft.com/office/drawing/2014/main" id="{9D62C9E8-FA0E-4083-80EF-428B80DCCA36}"/>
              </a:ext>
            </a:extLst>
          </p:cNvPr>
          <p:cNvSpPr/>
          <p:nvPr/>
        </p:nvSpPr>
        <p:spPr>
          <a:xfrm>
            <a:off x="2626004" y="3172958"/>
            <a:ext cx="1286770" cy="366713"/>
          </a:xfrm>
          <a:prstGeom prst="rect">
            <a:avLst/>
          </a:prstGeom>
          <a:solidFill>
            <a:schemeClr val="bg1"/>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CPE_SIGNAL</a:t>
            </a:r>
          </a:p>
          <a:p>
            <a:pPr algn="ctr"/>
            <a:r>
              <a:rPr lang="en-US" sz="1050" dirty="0">
                <a:solidFill>
                  <a:srgbClr val="302E45"/>
                </a:solidFill>
                <a:latin typeface="Century Gothic" panose="020F0302020204030204"/>
              </a:rPr>
              <a:t>Neutron Network</a:t>
            </a:r>
          </a:p>
        </p:txBody>
      </p:sp>
      <p:sp>
        <p:nvSpPr>
          <p:cNvPr id="71" name="Freeform: Shape 70">
            <a:extLst>
              <a:ext uri="{FF2B5EF4-FFF2-40B4-BE49-F238E27FC236}">
                <a16:creationId xmlns:a16="http://schemas.microsoft.com/office/drawing/2014/main" id="{C3C111C5-5713-4CDC-96CA-893E23415E70}"/>
              </a:ext>
            </a:extLst>
          </p:cNvPr>
          <p:cNvSpPr/>
          <p:nvPr/>
        </p:nvSpPr>
        <p:spPr>
          <a:xfrm flipV="1">
            <a:off x="2441418" y="4325267"/>
            <a:ext cx="2027689" cy="0"/>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9" name="Group 8">
            <a:extLst>
              <a:ext uri="{FF2B5EF4-FFF2-40B4-BE49-F238E27FC236}">
                <a16:creationId xmlns:a16="http://schemas.microsoft.com/office/drawing/2014/main" id="{3E58A88D-6D40-47CB-A32F-ADDB048234B0}"/>
              </a:ext>
            </a:extLst>
          </p:cNvPr>
          <p:cNvGrpSpPr/>
          <p:nvPr/>
        </p:nvGrpSpPr>
        <p:grpSpPr>
          <a:xfrm>
            <a:off x="1449506" y="3617197"/>
            <a:ext cx="618196" cy="1401611"/>
            <a:chOff x="2514600" y="3741888"/>
            <a:chExt cx="1870624" cy="1401611"/>
          </a:xfrm>
        </p:grpSpPr>
        <p:sp>
          <p:nvSpPr>
            <p:cNvPr id="76" name="Freeform: Shape 75">
              <a:extLst>
                <a:ext uri="{FF2B5EF4-FFF2-40B4-BE49-F238E27FC236}">
                  <a16:creationId xmlns:a16="http://schemas.microsoft.com/office/drawing/2014/main" id="{11E95346-B64C-482C-8BB7-8FD15A34EC2A}"/>
                </a:ext>
              </a:extLst>
            </p:cNvPr>
            <p:cNvSpPr/>
            <p:nvPr/>
          </p:nvSpPr>
          <p:spPr>
            <a:xfrm flipV="1">
              <a:off x="2514600" y="4451261"/>
              <a:ext cx="1870624" cy="692238"/>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6" name="Freeform: Shape 15">
              <a:extLst>
                <a:ext uri="{FF2B5EF4-FFF2-40B4-BE49-F238E27FC236}">
                  <a16:creationId xmlns:a16="http://schemas.microsoft.com/office/drawing/2014/main" id="{A8F8137C-CCCE-449A-B48C-F8DE1BC157FF}"/>
                </a:ext>
              </a:extLst>
            </p:cNvPr>
            <p:cNvSpPr/>
            <p:nvPr/>
          </p:nvSpPr>
          <p:spPr>
            <a:xfrm>
              <a:off x="2516445" y="3741888"/>
              <a:ext cx="1862173" cy="709373"/>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1" name="Group 10">
            <a:extLst>
              <a:ext uri="{FF2B5EF4-FFF2-40B4-BE49-F238E27FC236}">
                <a16:creationId xmlns:a16="http://schemas.microsoft.com/office/drawing/2014/main" id="{02B13F34-22AB-4724-9F1F-86CE27C0BD98}"/>
              </a:ext>
            </a:extLst>
          </p:cNvPr>
          <p:cNvGrpSpPr/>
          <p:nvPr/>
        </p:nvGrpSpPr>
        <p:grpSpPr>
          <a:xfrm>
            <a:off x="7428752" y="3617197"/>
            <a:ext cx="426973" cy="1501523"/>
            <a:chOff x="7428752" y="3741888"/>
            <a:chExt cx="278143" cy="1501523"/>
          </a:xfrm>
        </p:grpSpPr>
        <p:sp>
          <p:nvSpPr>
            <p:cNvPr id="18" name="Freeform: Shape 17">
              <a:extLst>
                <a:ext uri="{FF2B5EF4-FFF2-40B4-BE49-F238E27FC236}">
                  <a16:creationId xmlns:a16="http://schemas.microsoft.com/office/drawing/2014/main" id="{7A03059B-5D2F-48C5-8338-E8ED6E37A64E}"/>
                </a:ext>
              </a:extLst>
            </p:cNvPr>
            <p:cNvSpPr/>
            <p:nvPr/>
          </p:nvSpPr>
          <p:spPr>
            <a:xfrm>
              <a:off x="7430574" y="3741888"/>
              <a:ext cx="276321" cy="726109"/>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9" name="Freeform: Shape 78">
              <a:extLst>
                <a:ext uri="{FF2B5EF4-FFF2-40B4-BE49-F238E27FC236}">
                  <a16:creationId xmlns:a16="http://schemas.microsoft.com/office/drawing/2014/main" id="{406DD7E9-9852-4D75-B045-27367E284F3A}"/>
                </a:ext>
              </a:extLst>
            </p:cNvPr>
            <p:cNvSpPr/>
            <p:nvPr/>
          </p:nvSpPr>
          <p:spPr>
            <a:xfrm flipV="1">
              <a:off x="7428752" y="4457697"/>
              <a:ext cx="27814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68" name="Rectangle 67"/>
          <p:cNvSpPr/>
          <p:nvPr/>
        </p:nvSpPr>
        <p:spPr>
          <a:xfrm>
            <a:off x="7819322"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7" name="Rectangle 6"/>
          <p:cNvSpPr/>
          <p:nvPr/>
        </p:nvSpPr>
        <p:spPr>
          <a:xfrm>
            <a:off x="7819322"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6" name="Rectangle 5"/>
          <p:cNvSpPr/>
          <p:nvPr/>
        </p:nvSpPr>
        <p:spPr>
          <a:xfrm>
            <a:off x="2820027" y="400522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vBNG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61" name="Rectangle 60">
            <a:extLst>
              <a:ext uri="{FF2B5EF4-FFF2-40B4-BE49-F238E27FC236}">
                <a16:creationId xmlns:a16="http://schemas.microsoft.com/office/drawing/2014/main" id="{4EDC1569-8504-40DB-9A3A-E8982EBEB87E}"/>
              </a:ext>
            </a:extLst>
          </p:cNvPr>
          <p:cNvSpPr/>
          <p:nvPr/>
        </p:nvSpPr>
        <p:spPr>
          <a:xfrm>
            <a:off x="2065519" y="3699351"/>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BRG_BNG</a:t>
            </a:r>
          </a:p>
          <a:p>
            <a:pPr algn="ctr"/>
            <a:r>
              <a:rPr lang="en-US" sz="1050" dirty="0">
                <a:solidFill>
                  <a:srgbClr val="302E45"/>
                </a:solidFill>
                <a:latin typeface="Century Gothic" panose="020F0302020204030204"/>
              </a:rPr>
              <a:t>Neutron Network</a:t>
            </a:r>
            <a:endParaRPr lang="en-US" sz="1100" dirty="0">
              <a:solidFill>
                <a:srgbClr val="302E45"/>
              </a:solidFill>
              <a:latin typeface="Century Gothic" panose="020F0302020204030204"/>
            </a:endParaRPr>
          </a:p>
        </p:txBody>
      </p:sp>
      <p:sp>
        <p:nvSpPr>
          <p:cNvPr id="58" name="Rectangle 57"/>
          <p:cNvSpPr/>
          <p:nvPr/>
        </p:nvSpPr>
        <p:spPr>
          <a:xfrm>
            <a:off x="564836"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5" name="Rectangle 4"/>
          <p:cNvSpPr/>
          <p:nvPr/>
        </p:nvSpPr>
        <p:spPr>
          <a:xfrm>
            <a:off x="564837"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1</a:t>
            </a:r>
            <a:b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b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72" name="Freeform: Shape 71">
            <a:extLst>
              <a:ext uri="{FF2B5EF4-FFF2-40B4-BE49-F238E27FC236}">
                <a16:creationId xmlns:a16="http://schemas.microsoft.com/office/drawing/2014/main" id="{C86A174D-B8CA-44A2-BB6B-5589C83DFD8D}"/>
              </a:ext>
            </a:extLst>
          </p:cNvPr>
          <p:cNvSpPr/>
          <p:nvPr/>
        </p:nvSpPr>
        <p:spPr>
          <a:xfrm>
            <a:off x="3269389" y="3564834"/>
            <a:ext cx="0" cy="440394"/>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67" name="Rectangle 66">
            <a:extLst>
              <a:ext uri="{FF2B5EF4-FFF2-40B4-BE49-F238E27FC236}">
                <a16:creationId xmlns:a16="http://schemas.microsoft.com/office/drawing/2014/main" id="{A8525661-BE90-491E-85D6-2059AC3906AA}"/>
              </a:ext>
            </a:extLst>
          </p:cNvPr>
          <p:cNvSpPr/>
          <p:nvPr/>
        </p:nvSpPr>
        <p:spPr>
          <a:xfrm>
            <a:off x="4113036" y="4146270"/>
            <a:ext cx="1280160" cy="366713"/>
          </a:xfrm>
          <a:prstGeom prst="rect">
            <a:avLst/>
          </a:prstGeom>
          <a:solidFill>
            <a:schemeClr val="bg1"/>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BNG_MUX</a:t>
            </a:r>
          </a:p>
          <a:p>
            <a:pPr algn="ctr"/>
            <a:r>
              <a:rPr lang="en-US" sz="1050" dirty="0">
                <a:solidFill>
                  <a:srgbClr val="302E45"/>
                </a:solidFill>
                <a:latin typeface="Century Gothic" panose="020F0302020204030204"/>
              </a:rPr>
              <a:t>Neutron Network</a:t>
            </a:r>
          </a:p>
        </p:txBody>
      </p:sp>
      <p:sp>
        <p:nvSpPr>
          <p:cNvPr id="2" name="Title 1"/>
          <p:cNvSpPr>
            <a:spLocks noGrp="1"/>
          </p:cNvSpPr>
          <p:nvPr>
            <p:ph type="title"/>
          </p:nvPr>
        </p:nvSpPr>
        <p:spPr>
          <a:xfrm>
            <a:off x="546521" y="554669"/>
            <a:ext cx="8565811" cy="449354"/>
          </a:xfrm>
        </p:spPr>
        <p:txBody>
          <a:bodyPr/>
          <a:lstStyle/>
          <a:p>
            <a:r>
              <a:rPr lang="en-US" dirty="0"/>
              <a:t>Multiple ONAP services construct the use case</a:t>
            </a:r>
          </a:p>
        </p:txBody>
      </p:sp>
      <p:sp>
        <p:nvSpPr>
          <p:cNvPr id="109" name="Rectangle 108"/>
          <p:cNvSpPr/>
          <p:nvPr/>
        </p:nvSpPr>
        <p:spPr>
          <a:xfrm>
            <a:off x="10663959" y="565046"/>
            <a:ext cx="964453" cy="2845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Infrastructure</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10" name="Rectangle 109"/>
          <p:cNvSpPr/>
          <p:nvPr/>
        </p:nvSpPr>
        <p:spPr>
          <a:xfrm>
            <a:off x="10658452" y="992833"/>
            <a:ext cx="964453" cy="276956"/>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Per Customer</a:t>
            </a:r>
          </a:p>
        </p:txBody>
      </p:sp>
      <p:sp>
        <p:nvSpPr>
          <p:cNvPr id="130" name="TextBox 129"/>
          <p:cNvSpPr txBox="1"/>
          <p:nvPr/>
        </p:nvSpPr>
        <p:spPr>
          <a:xfrm>
            <a:off x="9316824" y="537808"/>
            <a:ext cx="66396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02E45"/>
                </a:solidFill>
                <a:effectLst/>
                <a:uLnTx/>
                <a:uFillTx/>
                <a:latin typeface="Century Gothic" panose="020F0302020204030204"/>
                <a:ea typeface="+mn-ea"/>
                <a:cs typeface="+mn-cs"/>
              </a:rPr>
              <a:t>Control</a:t>
            </a:r>
          </a:p>
        </p:txBody>
      </p:sp>
      <p:cxnSp>
        <p:nvCxnSpPr>
          <p:cNvPr id="131" name="Straight Connector 130"/>
          <p:cNvCxnSpPr/>
          <p:nvPr/>
        </p:nvCxnSpPr>
        <p:spPr>
          <a:xfrm>
            <a:off x="9402549" y="1268536"/>
            <a:ext cx="111471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9316824" y="1017571"/>
            <a:ext cx="114807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entury Gothic" panose="020F0302020204030204"/>
                <a:ea typeface="+mn-ea"/>
                <a:cs typeface="+mn-cs"/>
              </a:rPr>
              <a:t>Data + Control</a:t>
            </a:r>
          </a:p>
        </p:txBody>
      </p:sp>
      <p:sp>
        <p:nvSpPr>
          <p:cNvPr id="59" name="Freeform: Shape 58">
            <a:extLst>
              <a:ext uri="{FF2B5EF4-FFF2-40B4-BE49-F238E27FC236}">
                <a16:creationId xmlns:a16="http://schemas.microsoft.com/office/drawing/2014/main" id="{FA21C52C-3220-468F-8067-C5F77DE1A9C7}"/>
              </a:ext>
            </a:extLst>
          </p:cNvPr>
          <p:cNvSpPr/>
          <p:nvPr/>
        </p:nvSpPr>
        <p:spPr>
          <a:xfrm rot="5400000">
            <a:off x="9959482" y="246593"/>
            <a:ext cx="0" cy="1115568"/>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0" name="Rectangle 19">
            <a:extLst>
              <a:ext uri="{FF2B5EF4-FFF2-40B4-BE49-F238E27FC236}">
                <a16:creationId xmlns:a16="http://schemas.microsoft.com/office/drawing/2014/main" id="{4CE8DBBD-CB29-4D45-8B50-5F84D1208B55}"/>
              </a:ext>
            </a:extLst>
          </p:cNvPr>
          <p:cNvSpPr/>
          <p:nvPr/>
        </p:nvSpPr>
        <p:spPr>
          <a:xfrm>
            <a:off x="382319" y="1812597"/>
            <a:ext cx="11367655" cy="363224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Rectangle 20">
            <a:extLst>
              <a:ext uri="{FF2B5EF4-FFF2-40B4-BE49-F238E27FC236}">
                <a16:creationId xmlns:a16="http://schemas.microsoft.com/office/drawing/2014/main" id="{429898E1-0FB5-423A-80D9-FD8DB66F5E45}"/>
              </a:ext>
            </a:extLst>
          </p:cNvPr>
          <p:cNvSpPr/>
          <p:nvPr/>
        </p:nvSpPr>
        <p:spPr>
          <a:xfrm>
            <a:off x="546521" y="1217151"/>
            <a:ext cx="6096000" cy="435426"/>
          </a:xfrm>
          <a:prstGeom prst="rect">
            <a:avLst/>
          </a:prstGeom>
        </p:spPr>
        <p:txBody>
          <a:bodyPr vert="horz" lIns="0" tIns="0" rIns="0" bIns="0" rtlCol="0">
            <a:noAutofit/>
          </a:bodyPr>
          <a:lstStyle/>
          <a:p>
            <a:pPr>
              <a:spcBef>
                <a:spcPts val="1000"/>
              </a:spcBef>
            </a:pPr>
            <a:r>
              <a:rPr lang="en-US" sz="2400" dirty="0" err="1"/>
              <a:t>vG_MUX</a:t>
            </a:r>
            <a:r>
              <a:rPr lang="en-US" sz="2400" dirty="0"/>
              <a:t> Service</a:t>
            </a:r>
          </a:p>
        </p:txBody>
      </p:sp>
      <p:sp>
        <p:nvSpPr>
          <p:cNvPr id="17" name="Freeform: Shape 16">
            <a:extLst>
              <a:ext uri="{FF2B5EF4-FFF2-40B4-BE49-F238E27FC236}">
                <a16:creationId xmlns:a16="http://schemas.microsoft.com/office/drawing/2014/main" id="{3AB59D3C-79CF-4A1E-B8F2-DB4CCB8EEC79}"/>
              </a:ext>
            </a:extLst>
          </p:cNvPr>
          <p:cNvSpPr/>
          <p:nvPr/>
        </p:nvSpPr>
        <p:spPr>
          <a:xfrm flipV="1">
            <a:off x="5405438" y="4283906"/>
            <a:ext cx="1659376" cy="45719"/>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0" name="Rectangle 49"/>
          <p:cNvSpPr/>
          <p:nvPr/>
        </p:nvSpPr>
        <p:spPr>
          <a:xfrm>
            <a:off x="5771805" y="400522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 MUX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69" name="Rectangle 68">
            <a:extLst>
              <a:ext uri="{FF2B5EF4-FFF2-40B4-BE49-F238E27FC236}">
                <a16:creationId xmlns:a16="http://schemas.microsoft.com/office/drawing/2014/main" id="{3BE27268-0068-46AB-A4D4-E7AEFF04F68D}"/>
              </a:ext>
            </a:extLst>
          </p:cNvPr>
          <p:cNvSpPr/>
          <p:nvPr/>
        </p:nvSpPr>
        <p:spPr>
          <a:xfrm>
            <a:off x="7064814" y="3688960"/>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MUX_GW</a:t>
            </a:r>
          </a:p>
          <a:p>
            <a:pPr algn="ctr"/>
            <a:r>
              <a:rPr lang="en-US" sz="1050" dirty="0">
                <a:solidFill>
                  <a:srgbClr val="302E45"/>
                </a:solidFill>
                <a:latin typeface="Century Gothic" panose="020F0302020204030204"/>
              </a:rPr>
              <a:t>Neutron Network</a:t>
            </a:r>
          </a:p>
        </p:txBody>
      </p:sp>
    </p:spTree>
    <p:extLst>
      <p:ext uri="{BB962C8B-B14F-4D97-AF65-F5344CB8AC3E}">
        <p14:creationId xmlns:p14="http://schemas.microsoft.com/office/powerpoint/2010/main" val="191975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Introduction  — Amsterdam Release 1 use cases</a:t>
            </a:r>
            <a:endParaRPr lang="en-US" dirty="0"/>
          </a:p>
        </p:txBody>
      </p:sp>
      <p:sp>
        <p:nvSpPr>
          <p:cNvPr id="7" name="Rectangle 6">
            <a:extLst>
              <a:ext uri="{FF2B5EF4-FFF2-40B4-BE49-F238E27FC236}">
                <a16:creationId xmlns:a16="http://schemas.microsoft.com/office/drawing/2014/main" id="{57E64E89-0D7E-41BD-A468-68A82C8CB788}"/>
              </a:ext>
            </a:extLst>
          </p:cNvPr>
          <p:cNvSpPr/>
          <p:nvPr/>
        </p:nvSpPr>
        <p:spPr>
          <a:xfrm>
            <a:off x="546522" y="2257425"/>
            <a:ext cx="364452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8" name="Rectangle 7">
            <a:extLst>
              <a:ext uri="{FF2B5EF4-FFF2-40B4-BE49-F238E27FC236}">
                <a16:creationId xmlns:a16="http://schemas.microsoft.com/office/drawing/2014/main" id="{11983BE1-5B76-49D4-B5B8-0004FFE237DC}"/>
              </a:ext>
            </a:extLst>
          </p:cNvPr>
          <p:cNvSpPr/>
          <p:nvPr/>
        </p:nvSpPr>
        <p:spPr>
          <a:xfrm>
            <a:off x="4272364" y="2257425"/>
            <a:ext cx="364452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Rectangle 8">
            <a:extLst>
              <a:ext uri="{FF2B5EF4-FFF2-40B4-BE49-F238E27FC236}">
                <a16:creationId xmlns:a16="http://schemas.microsoft.com/office/drawing/2014/main" id="{940AF25A-7E14-4440-A9FB-5EE23B9E0AB1}"/>
              </a:ext>
            </a:extLst>
          </p:cNvPr>
          <p:cNvSpPr/>
          <p:nvPr/>
        </p:nvSpPr>
        <p:spPr>
          <a:xfrm>
            <a:off x="7998206" y="2257425"/>
            <a:ext cx="364452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nvGrpSpPr>
          <p:cNvPr id="4" name="Group 3">
            <a:extLst>
              <a:ext uri="{FF2B5EF4-FFF2-40B4-BE49-F238E27FC236}">
                <a16:creationId xmlns:a16="http://schemas.microsoft.com/office/drawing/2014/main" id="{5236833A-F6E3-4A60-8F09-1C00E0194F0F}"/>
              </a:ext>
            </a:extLst>
          </p:cNvPr>
          <p:cNvGrpSpPr/>
          <p:nvPr/>
        </p:nvGrpSpPr>
        <p:grpSpPr>
          <a:xfrm>
            <a:off x="4270680" y="2368951"/>
            <a:ext cx="3643354" cy="1948277"/>
            <a:chOff x="4270680" y="2368951"/>
            <a:chExt cx="3643354" cy="1948277"/>
          </a:xfrm>
        </p:grpSpPr>
        <p:sp>
          <p:nvSpPr>
            <p:cNvPr id="12" name="Rectangle 11">
              <a:extLst>
                <a:ext uri="{FF2B5EF4-FFF2-40B4-BE49-F238E27FC236}">
                  <a16:creationId xmlns:a16="http://schemas.microsoft.com/office/drawing/2014/main" id="{98E03AFB-ED8F-42D3-A083-DEE90248B01B}"/>
                </a:ext>
              </a:extLst>
            </p:cNvPr>
            <p:cNvSpPr/>
            <p:nvPr/>
          </p:nvSpPr>
          <p:spPr>
            <a:xfrm>
              <a:off x="4270680" y="2368951"/>
              <a:ext cx="3643354" cy="19482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0" rtlCol="0" anchor="b"/>
            <a:lstStyle/>
            <a:p>
              <a:pPr algn="ctr"/>
              <a:r>
                <a:rPr lang="en-US" sz="2800" dirty="0" err="1">
                  <a:solidFill>
                    <a:schemeClr val="tx2"/>
                  </a:solidFill>
                </a:rPr>
                <a:t>vVoLTE</a:t>
              </a:r>
              <a:endParaRPr lang="en-US" sz="2800" dirty="0">
                <a:solidFill>
                  <a:schemeClr val="tx2"/>
                </a:solidFill>
              </a:endParaRPr>
            </a:p>
          </p:txBody>
        </p:sp>
        <p:sp>
          <p:nvSpPr>
            <p:cNvPr id="16" name="Freeform 13">
              <a:extLst>
                <a:ext uri="{FF2B5EF4-FFF2-40B4-BE49-F238E27FC236}">
                  <a16:creationId xmlns:a16="http://schemas.microsoft.com/office/drawing/2014/main" id="{C417EA91-A0C0-414B-B98C-7CF7F18D6F8D}"/>
                </a:ext>
              </a:extLst>
            </p:cNvPr>
            <p:cNvSpPr>
              <a:spLocks noChangeAspect="1" noEditPoints="1"/>
            </p:cNvSpPr>
            <p:nvPr/>
          </p:nvSpPr>
          <p:spPr bwMode="auto">
            <a:xfrm>
              <a:off x="5933873" y="2622949"/>
              <a:ext cx="316968" cy="596650"/>
            </a:xfrm>
            <a:custGeom>
              <a:avLst/>
              <a:gdLst>
                <a:gd name="T0" fmla="*/ 299 w 362"/>
                <a:gd name="T1" fmla="*/ 681 h 681"/>
                <a:gd name="T2" fmla="*/ 63 w 362"/>
                <a:gd name="T3" fmla="*/ 681 h 681"/>
                <a:gd name="T4" fmla="*/ 0 w 362"/>
                <a:gd name="T5" fmla="*/ 617 h 681"/>
                <a:gd name="T6" fmla="*/ 0 w 362"/>
                <a:gd name="T7" fmla="*/ 64 h 681"/>
                <a:gd name="T8" fmla="*/ 63 w 362"/>
                <a:gd name="T9" fmla="*/ 0 h 681"/>
                <a:gd name="T10" fmla="*/ 299 w 362"/>
                <a:gd name="T11" fmla="*/ 0 h 681"/>
                <a:gd name="T12" fmla="*/ 362 w 362"/>
                <a:gd name="T13" fmla="*/ 64 h 681"/>
                <a:gd name="T14" fmla="*/ 362 w 362"/>
                <a:gd name="T15" fmla="*/ 617 h 681"/>
                <a:gd name="T16" fmla="*/ 299 w 362"/>
                <a:gd name="T17" fmla="*/ 681 h 681"/>
                <a:gd name="T18" fmla="*/ 26 w 362"/>
                <a:gd name="T19" fmla="*/ 571 h 681"/>
                <a:gd name="T20" fmla="*/ 26 w 362"/>
                <a:gd name="T21" fmla="*/ 617 h 681"/>
                <a:gd name="T22" fmla="*/ 63 w 362"/>
                <a:gd name="T23" fmla="*/ 655 h 681"/>
                <a:gd name="T24" fmla="*/ 299 w 362"/>
                <a:gd name="T25" fmla="*/ 655 h 681"/>
                <a:gd name="T26" fmla="*/ 336 w 362"/>
                <a:gd name="T27" fmla="*/ 617 h 681"/>
                <a:gd name="T28" fmla="*/ 336 w 362"/>
                <a:gd name="T29" fmla="*/ 571 h 681"/>
                <a:gd name="T30" fmla="*/ 26 w 362"/>
                <a:gd name="T31" fmla="*/ 571 h 681"/>
                <a:gd name="T32" fmla="*/ 26 w 362"/>
                <a:gd name="T33" fmla="*/ 545 h 681"/>
                <a:gd name="T34" fmla="*/ 336 w 362"/>
                <a:gd name="T35" fmla="*/ 545 h 681"/>
                <a:gd name="T36" fmla="*/ 336 w 362"/>
                <a:gd name="T37" fmla="*/ 107 h 681"/>
                <a:gd name="T38" fmla="*/ 26 w 362"/>
                <a:gd name="T39" fmla="*/ 107 h 681"/>
                <a:gd name="T40" fmla="*/ 26 w 362"/>
                <a:gd name="T41" fmla="*/ 545 h 681"/>
                <a:gd name="T42" fmla="*/ 26 w 362"/>
                <a:gd name="T43" fmla="*/ 81 h 681"/>
                <a:gd name="T44" fmla="*/ 336 w 362"/>
                <a:gd name="T45" fmla="*/ 81 h 681"/>
                <a:gd name="T46" fmla="*/ 336 w 362"/>
                <a:gd name="T47" fmla="*/ 64 h 681"/>
                <a:gd name="T48" fmla="*/ 299 w 362"/>
                <a:gd name="T49" fmla="*/ 27 h 681"/>
                <a:gd name="T50" fmla="*/ 63 w 362"/>
                <a:gd name="T51" fmla="*/ 27 h 681"/>
                <a:gd name="T52" fmla="*/ 26 w 362"/>
                <a:gd name="T53" fmla="*/ 64 h 681"/>
                <a:gd name="T54" fmla="*/ 26 w 362"/>
                <a:gd name="T55" fmla="*/ 81 h 681"/>
                <a:gd name="T56" fmla="*/ 225 w 362"/>
                <a:gd name="T57" fmla="*/ 60 h 681"/>
                <a:gd name="T58" fmla="*/ 137 w 362"/>
                <a:gd name="T59" fmla="*/ 60 h 681"/>
                <a:gd name="T60" fmla="*/ 137 w 362"/>
                <a:gd name="T61" fmla="*/ 46 h 681"/>
                <a:gd name="T62" fmla="*/ 225 w 362"/>
                <a:gd name="T63" fmla="*/ 46 h 681"/>
                <a:gd name="T64" fmla="*/ 225 w 362"/>
                <a:gd name="T65" fmla="*/ 60 h 681"/>
                <a:gd name="T66" fmla="*/ 181 w 362"/>
                <a:gd name="T67" fmla="*/ 637 h 681"/>
                <a:gd name="T68" fmla="*/ 156 w 362"/>
                <a:gd name="T69" fmla="*/ 612 h 681"/>
                <a:gd name="T70" fmla="*/ 181 w 362"/>
                <a:gd name="T71" fmla="*/ 587 h 681"/>
                <a:gd name="T72" fmla="*/ 206 w 362"/>
                <a:gd name="T73" fmla="*/ 612 h 681"/>
                <a:gd name="T74" fmla="*/ 181 w 362"/>
                <a:gd name="T75" fmla="*/ 637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681">
                  <a:moveTo>
                    <a:pt x="299" y="681"/>
                  </a:moveTo>
                  <a:cubicBezTo>
                    <a:pt x="63" y="681"/>
                    <a:pt x="63" y="681"/>
                    <a:pt x="63" y="681"/>
                  </a:cubicBezTo>
                  <a:cubicBezTo>
                    <a:pt x="28" y="681"/>
                    <a:pt x="0" y="652"/>
                    <a:pt x="0" y="617"/>
                  </a:cubicBezTo>
                  <a:cubicBezTo>
                    <a:pt x="0" y="64"/>
                    <a:pt x="0" y="64"/>
                    <a:pt x="0" y="64"/>
                  </a:cubicBezTo>
                  <a:cubicBezTo>
                    <a:pt x="0" y="29"/>
                    <a:pt x="28" y="0"/>
                    <a:pt x="63" y="0"/>
                  </a:cubicBezTo>
                  <a:cubicBezTo>
                    <a:pt x="299" y="0"/>
                    <a:pt x="299" y="0"/>
                    <a:pt x="299" y="0"/>
                  </a:cubicBezTo>
                  <a:cubicBezTo>
                    <a:pt x="334" y="0"/>
                    <a:pt x="362" y="29"/>
                    <a:pt x="362" y="64"/>
                  </a:cubicBezTo>
                  <a:cubicBezTo>
                    <a:pt x="362" y="617"/>
                    <a:pt x="362" y="617"/>
                    <a:pt x="362" y="617"/>
                  </a:cubicBezTo>
                  <a:cubicBezTo>
                    <a:pt x="362" y="652"/>
                    <a:pt x="334" y="681"/>
                    <a:pt x="299" y="681"/>
                  </a:cubicBezTo>
                  <a:close/>
                  <a:moveTo>
                    <a:pt x="26" y="571"/>
                  </a:moveTo>
                  <a:cubicBezTo>
                    <a:pt x="26" y="617"/>
                    <a:pt x="26" y="617"/>
                    <a:pt x="26" y="617"/>
                  </a:cubicBezTo>
                  <a:cubicBezTo>
                    <a:pt x="26" y="638"/>
                    <a:pt x="43" y="655"/>
                    <a:pt x="63" y="655"/>
                  </a:cubicBezTo>
                  <a:cubicBezTo>
                    <a:pt x="299" y="655"/>
                    <a:pt x="299" y="655"/>
                    <a:pt x="299" y="655"/>
                  </a:cubicBezTo>
                  <a:cubicBezTo>
                    <a:pt x="319" y="655"/>
                    <a:pt x="336" y="638"/>
                    <a:pt x="336" y="617"/>
                  </a:cubicBezTo>
                  <a:cubicBezTo>
                    <a:pt x="336" y="571"/>
                    <a:pt x="336" y="571"/>
                    <a:pt x="336" y="571"/>
                  </a:cubicBezTo>
                  <a:lnTo>
                    <a:pt x="26" y="571"/>
                  </a:lnTo>
                  <a:close/>
                  <a:moveTo>
                    <a:pt x="26" y="545"/>
                  </a:moveTo>
                  <a:cubicBezTo>
                    <a:pt x="336" y="545"/>
                    <a:pt x="336" y="545"/>
                    <a:pt x="336" y="545"/>
                  </a:cubicBezTo>
                  <a:cubicBezTo>
                    <a:pt x="336" y="107"/>
                    <a:pt x="336" y="107"/>
                    <a:pt x="336" y="107"/>
                  </a:cubicBezTo>
                  <a:cubicBezTo>
                    <a:pt x="26" y="107"/>
                    <a:pt x="26" y="107"/>
                    <a:pt x="26" y="107"/>
                  </a:cubicBezTo>
                  <a:lnTo>
                    <a:pt x="26" y="545"/>
                  </a:lnTo>
                  <a:close/>
                  <a:moveTo>
                    <a:pt x="26" y="81"/>
                  </a:moveTo>
                  <a:cubicBezTo>
                    <a:pt x="336" y="81"/>
                    <a:pt x="336" y="81"/>
                    <a:pt x="336" y="81"/>
                  </a:cubicBezTo>
                  <a:cubicBezTo>
                    <a:pt x="336" y="64"/>
                    <a:pt x="336" y="64"/>
                    <a:pt x="336" y="64"/>
                  </a:cubicBezTo>
                  <a:cubicBezTo>
                    <a:pt x="336" y="43"/>
                    <a:pt x="319" y="27"/>
                    <a:pt x="299" y="27"/>
                  </a:cubicBezTo>
                  <a:cubicBezTo>
                    <a:pt x="63" y="27"/>
                    <a:pt x="63" y="27"/>
                    <a:pt x="63" y="27"/>
                  </a:cubicBezTo>
                  <a:cubicBezTo>
                    <a:pt x="43" y="27"/>
                    <a:pt x="26" y="43"/>
                    <a:pt x="26" y="64"/>
                  </a:cubicBezTo>
                  <a:lnTo>
                    <a:pt x="26" y="81"/>
                  </a:lnTo>
                  <a:close/>
                  <a:moveTo>
                    <a:pt x="225" y="60"/>
                  </a:moveTo>
                  <a:cubicBezTo>
                    <a:pt x="137" y="60"/>
                    <a:pt x="137" y="60"/>
                    <a:pt x="137" y="60"/>
                  </a:cubicBezTo>
                  <a:cubicBezTo>
                    <a:pt x="137" y="46"/>
                    <a:pt x="137" y="46"/>
                    <a:pt x="137" y="46"/>
                  </a:cubicBezTo>
                  <a:cubicBezTo>
                    <a:pt x="225" y="46"/>
                    <a:pt x="225" y="46"/>
                    <a:pt x="225" y="46"/>
                  </a:cubicBezTo>
                  <a:lnTo>
                    <a:pt x="225" y="60"/>
                  </a:lnTo>
                  <a:close/>
                  <a:moveTo>
                    <a:pt x="181" y="637"/>
                  </a:moveTo>
                  <a:cubicBezTo>
                    <a:pt x="167" y="637"/>
                    <a:pt x="156" y="626"/>
                    <a:pt x="156" y="612"/>
                  </a:cubicBezTo>
                  <a:cubicBezTo>
                    <a:pt x="156" y="598"/>
                    <a:pt x="167" y="587"/>
                    <a:pt x="181" y="587"/>
                  </a:cubicBezTo>
                  <a:cubicBezTo>
                    <a:pt x="195" y="587"/>
                    <a:pt x="206" y="598"/>
                    <a:pt x="206" y="612"/>
                  </a:cubicBezTo>
                  <a:cubicBezTo>
                    <a:pt x="206" y="626"/>
                    <a:pt x="195" y="637"/>
                    <a:pt x="181" y="637"/>
                  </a:cubicBezTo>
                  <a:close/>
                </a:path>
              </a:pathLst>
            </a:custGeom>
            <a:solidFill>
              <a:srgbClr val="302E45"/>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Rectangle 10">
            <a:extLst>
              <a:ext uri="{FF2B5EF4-FFF2-40B4-BE49-F238E27FC236}">
                <a16:creationId xmlns:a16="http://schemas.microsoft.com/office/drawing/2014/main" id="{4B9DF0DF-3B26-4C83-BBCF-4B72797BA776}"/>
              </a:ext>
            </a:extLst>
          </p:cNvPr>
          <p:cNvSpPr/>
          <p:nvPr/>
        </p:nvSpPr>
        <p:spPr>
          <a:xfrm>
            <a:off x="547688" y="2362771"/>
            <a:ext cx="3643354" cy="19482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0" rtlCol="0" anchor="b"/>
          <a:lstStyle/>
          <a:p>
            <a:pPr algn="ctr"/>
            <a:r>
              <a:rPr lang="en-US" sz="2800" dirty="0">
                <a:solidFill>
                  <a:schemeClr val="tx2"/>
                </a:solidFill>
              </a:rPr>
              <a:t>Residential </a:t>
            </a:r>
            <a:r>
              <a:rPr lang="en-US" sz="2800" dirty="0" err="1">
                <a:solidFill>
                  <a:schemeClr val="tx2"/>
                </a:solidFill>
              </a:rPr>
              <a:t>vCPE</a:t>
            </a:r>
            <a:endParaRPr lang="en-US" sz="2800" dirty="0">
              <a:solidFill>
                <a:schemeClr val="tx2"/>
              </a:solidFill>
            </a:endParaRPr>
          </a:p>
        </p:txBody>
      </p:sp>
      <p:sp>
        <p:nvSpPr>
          <p:cNvPr id="17" name="Freeform 89">
            <a:extLst>
              <a:ext uri="{FF2B5EF4-FFF2-40B4-BE49-F238E27FC236}">
                <a16:creationId xmlns:a16="http://schemas.microsoft.com/office/drawing/2014/main" id="{BF8B7C78-12E4-4044-9E12-8E7DFDDD88DA}"/>
              </a:ext>
            </a:extLst>
          </p:cNvPr>
          <p:cNvSpPr>
            <a:spLocks noChangeAspect="1" noEditPoints="1"/>
          </p:cNvSpPr>
          <p:nvPr/>
        </p:nvSpPr>
        <p:spPr bwMode="auto">
          <a:xfrm>
            <a:off x="2104710" y="2623020"/>
            <a:ext cx="529310" cy="596509"/>
          </a:xfrm>
          <a:custGeom>
            <a:avLst/>
            <a:gdLst>
              <a:gd name="T0" fmla="*/ 296 w 568"/>
              <a:gd name="T1" fmla="*/ 284 h 640"/>
              <a:gd name="T2" fmla="*/ 271 w 568"/>
              <a:gd name="T3" fmla="*/ 284 h 640"/>
              <a:gd name="T4" fmla="*/ 271 w 568"/>
              <a:gd name="T5" fmla="*/ 355 h 640"/>
              <a:gd name="T6" fmla="*/ 150 w 568"/>
              <a:gd name="T7" fmla="*/ 624 h 640"/>
              <a:gd name="T8" fmla="*/ 166 w 568"/>
              <a:gd name="T9" fmla="*/ 640 h 640"/>
              <a:gd name="T10" fmla="*/ 284 w 568"/>
              <a:gd name="T11" fmla="*/ 577 h 640"/>
              <a:gd name="T12" fmla="*/ 402 w 568"/>
              <a:gd name="T13" fmla="*/ 640 h 640"/>
              <a:gd name="T14" fmla="*/ 418 w 568"/>
              <a:gd name="T15" fmla="*/ 624 h 640"/>
              <a:gd name="T16" fmla="*/ 296 w 568"/>
              <a:gd name="T17" fmla="*/ 355 h 640"/>
              <a:gd name="T18" fmla="*/ 296 w 568"/>
              <a:gd name="T19" fmla="*/ 284 h 640"/>
              <a:gd name="T20" fmla="*/ 187 w 568"/>
              <a:gd name="T21" fmla="*/ 601 h 640"/>
              <a:gd name="T22" fmla="*/ 215 w 568"/>
              <a:gd name="T23" fmla="*/ 539 h 640"/>
              <a:gd name="T24" fmla="*/ 258 w 568"/>
              <a:gd name="T25" fmla="*/ 562 h 640"/>
              <a:gd name="T26" fmla="*/ 187 w 568"/>
              <a:gd name="T27" fmla="*/ 601 h 640"/>
              <a:gd name="T28" fmla="*/ 381 w 568"/>
              <a:gd name="T29" fmla="*/ 601 h 640"/>
              <a:gd name="T30" fmla="*/ 310 w 568"/>
              <a:gd name="T31" fmla="*/ 562 h 640"/>
              <a:gd name="T32" fmla="*/ 353 w 568"/>
              <a:gd name="T33" fmla="*/ 539 h 640"/>
              <a:gd name="T34" fmla="*/ 381 w 568"/>
              <a:gd name="T35" fmla="*/ 601 h 640"/>
              <a:gd name="T36" fmla="*/ 343 w 568"/>
              <a:gd name="T37" fmla="*/ 516 h 640"/>
              <a:gd name="T38" fmla="*/ 284 w 568"/>
              <a:gd name="T39" fmla="*/ 548 h 640"/>
              <a:gd name="T40" fmla="*/ 225 w 568"/>
              <a:gd name="T41" fmla="*/ 516 h 640"/>
              <a:gd name="T42" fmla="*/ 236 w 568"/>
              <a:gd name="T43" fmla="*/ 494 h 640"/>
              <a:gd name="T44" fmla="*/ 332 w 568"/>
              <a:gd name="T45" fmla="*/ 494 h 640"/>
              <a:gd name="T46" fmla="*/ 343 w 568"/>
              <a:gd name="T47" fmla="*/ 516 h 640"/>
              <a:gd name="T48" fmla="*/ 321 w 568"/>
              <a:gd name="T49" fmla="*/ 469 h 640"/>
              <a:gd name="T50" fmla="*/ 247 w 568"/>
              <a:gd name="T51" fmla="*/ 469 h 640"/>
              <a:gd name="T52" fmla="*/ 284 w 568"/>
              <a:gd name="T53" fmla="*/ 387 h 640"/>
              <a:gd name="T54" fmla="*/ 321 w 568"/>
              <a:gd name="T55" fmla="*/ 469 h 640"/>
              <a:gd name="T56" fmla="*/ 568 w 568"/>
              <a:gd name="T57" fmla="*/ 284 h 640"/>
              <a:gd name="T58" fmla="*/ 485 w 568"/>
              <a:gd name="T59" fmla="*/ 485 h 640"/>
              <a:gd name="T60" fmla="*/ 467 w 568"/>
              <a:gd name="T61" fmla="*/ 467 h 640"/>
              <a:gd name="T62" fmla="*/ 543 w 568"/>
              <a:gd name="T63" fmla="*/ 284 h 640"/>
              <a:gd name="T64" fmla="*/ 284 w 568"/>
              <a:gd name="T65" fmla="*/ 25 h 640"/>
              <a:gd name="T66" fmla="*/ 25 w 568"/>
              <a:gd name="T67" fmla="*/ 284 h 640"/>
              <a:gd name="T68" fmla="*/ 101 w 568"/>
              <a:gd name="T69" fmla="*/ 467 h 640"/>
              <a:gd name="T70" fmla="*/ 83 w 568"/>
              <a:gd name="T71" fmla="*/ 485 h 640"/>
              <a:gd name="T72" fmla="*/ 0 w 568"/>
              <a:gd name="T73" fmla="*/ 284 h 640"/>
              <a:gd name="T74" fmla="*/ 284 w 568"/>
              <a:gd name="T75" fmla="*/ 0 h 640"/>
              <a:gd name="T76" fmla="*/ 568 w 568"/>
              <a:gd name="T77" fmla="*/ 284 h 640"/>
              <a:gd name="T78" fmla="*/ 397 w 568"/>
              <a:gd name="T79" fmla="*/ 397 h 640"/>
              <a:gd name="T80" fmla="*/ 444 w 568"/>
              <a:gd name="T81" fmla="*/ 284 h 640"/>
              <a:gd name="T82" fmla="*/ 284 w 568"/>
              <a:gd name="T83" fmla="*/ 124 h 640"/>
              <a:gd name="T84" fmla="*/ 124 w 568"/>
              <a:gd name="T85" fmla="*/ 284 h 640"/>
              <a:gd name="T86" fmla="*/ 171 w 568"/>
              <a:gd name="T87" fmla="*/ 397 h 640"/>
              <a:gd name="T88" fmla="*/ 153 w 568"/>
              <a:gd name="T89" fmla="*/ 415 h 640"/>
              <a:gd name="T90" fmla="*/ 99 w 568"/>
              <a:gd name="T91" fmla="*/ 284 h 640"/>
              <a:gd name="T92" fmla="*/ 284 w 568"/>
              <a:gd name="T93" fmla="*/ 99 h 640"/>
              <a:gd name="T94" fmla="*/ 469 w 568"/>
              <a:gd name="T95" fmla="*/ 284 h 640"/>
              <a:gd name="T96" fmla="*/ 415 w 568"/>
              <a:gd name="T97" fmla="*/ 415 h 640"/>
              <a:gd name="T98" fmla="*/ 397 w 568"/>
              <a:gd name="T99" fmla="*/ 397 h 640"/>
              <a:gd name="T100" fmla="*/ 328 w 568"/>
              <a:gd name="T101" fmla="*/ 328 h 640"/>
              <a:gd name="T102" fmla="*/ 346 w 568"/>
              <a:gd name="T103" fmla="*/ 284 h 640"/>
              <a:gd name="T104" fmla="*/ 284 w 568"/>
              <a:gd name="T105" fmla="*/ 222 h 640"/>
              <a:gd name="T106" fmla="*/ 222 w 568"/>
              <a:gd name="T107" fmla="*/ 284 h 640"/>
              <a:gd name="T108" fmla="*/ 240 w 568"/>
              <a:gd name="T109" fmla="*/ 328 h 640"/>
              <a:gd name="T110" fmla="*/ 223 w 568"/>
              <a:gd name="T111" fmla="*/ 345 h 640"/>
              <a:gd name="T112" fmla="*/ 197 w 568"/>
              <a:gd name="T113" fmla="*/ 284 h 640"/>
              <a:gd name="T114" fmla="*/ 284 w 568"/>
              <a:gd name="T115" fmla="*/ 197 h 640"/>
              <a:gd name="T116" fmla="*/ 371 w 568"/>
              <a:gd name="T117" fmla="*/ 284 h 640"/>
              <a:gd name="T118" fmla="*/ 345 w 568"/>
              <a:gd name="T119" fmla="*/ 345 h 640"/>
              <a:gd name="T120" fmla="*/ 328 w 568"/>
              <a:gd name="T121" fmla="*/ 328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8" h="640">
                <a:moveTo>
                  <a:pt x="296" y="284"/>
                </a:moveTo>
                <a:cubicBezTo>
                  <a:pt x="271" y="284"/>
                  <a:pt x="271" y="284"/>
                  <a:pt x="271" y="284"/>
                </a:cubicBezTo>
                <a:cubicBezTo>
                  <a:pt x="271" y="355"/>
                  <a:pt x="271" y="355"/>
                  <a:pt x="271" y="355"/>
                </a:cubicBezTo>
                <a:cubicBezTo>
                  <a:pt x="150" y="624"/>
                  <a:pt x="150" y="624"/>
                  <a:pt x="150" y="624"/>
                </a:cubicBezTo>
                <a:cubicBezTo>
                  <a:pt x="166" y="640"/>
                  <a:pt x="166" y="640"/>
                  <a:pt x="166" y="640"/>
                </a:cubicBezTo>
                <a:cubicBezTo>
                  <a:pt x="284" y="577"/>
                  <a:pt x="284" y="577"/>
                  <a:pt x="284" y="577"/>
                </a:cubicBezTo>
                <a:cubicBezTo>
                  <a:pt x="402" y="640"/>
                  <a:pt x="402" y="640"/>
                  <a:pt x="402" y="640"/>
                </a:cubicBezTo>
                <a:cubicBezTo>
                  <a:pt x="418" y="624"/>
                  <a:pt x="418" y="624"/>
                  <a:pt x="418" y="624"/>
                </a:cubicBezTo>
                <a:cubicBezTo>
                  <a:pt x="296" y="355"/>
                  <a:pt x="296" y="355"/>
                  <a:pt x="296" y="355"/>
                </a:cubicBezTo>
                <a:lnTo>
                  <a:pt x="296" y="284"/>
                </a:lnTo>
                <a:close/>
                <a:moveTo>
                  <a:pt x="187" y="601"/>
                </a:moveTo>
                <a:cubicBezTo>
                  <a:pt x="215" y="539"/>
                  <a:pt x="215" y="539"/>
                  <a:pt x="215" y="539"/>
                </a:cubicBezTo>
                <a:cubicBezTo>
                  <a:pt x="258" y="562"/>
                  <a:pt x="258" y="562"/>
                  <a:pt x="258" y="562"/>
                </a:cubicBezTo>
                <a:lnTo>
                  <a:pt x="187" y="601"/>
                </a:lnTo>
                <a:close/>
                <a:moveTo>
                  <a:pt x="381" y="601"/>
                </a:moveTo>
                <a:cubicBezTo>
                  <a:pt x="310" y="562"/>
                  <a:pt x="310" y="562"/>
                  <a:pt x="310" y="562"/>
                </a:cubicBezTo>
                <a:cubicBezTo>
                  <a:pt x="353" y="539"/>
                  <a:pt x="353" y="539"/>
                  <a:pt x="353" y="539"/>
                </a:cubicBezTo>
                <a:lnTo>
                  <a:pt x="381" y="601"/>
                </a:lnTo>
                <a:close/>
                <a:moveTo>
                  <a:pt x="343" y="516"/>
                </a:moveTo>
                <a:cubicBezTo>
                  <a:pt x="284" y="548"/>
                  <a:pt x="284" y="548"/>
                  <a:pt x="284" y="548"/>
                </a:cubicBezTo>
                <a:cubicBezTo>
                  <a:pt x="225" y="516"/>
                  <a:pt x="225" y="516"/>
                  <a:pt x="225" y="516"/>
                </a:cubicBezTo>
                <a:cubicBezTo>
                  <a:pt x="236" y="494"/>
                  <a:pt x="236" y="494"/>
                  <a:pt x="236" y="494"/>
                </a:cubicBezTo>
                <a:cubicBezTo>
                  <a:pt x="332" y="494"/>
                  <a:pt x="332" y="494"/>
                  <a:pt x="332" y="494"/>
                </a:cubicBezTo>
                <a:lnTo>
                  <a:pt x="343" y="516"/>
                </a:lnTo>
                <a:close/>
                <a:moveTo>
                  <a:pt x="321" y="469"/>
                </a:moveTo>
                <a:cubicBezTo>
                  <a:pt x="247" y="469"/>
                  <a:pt x="247" y="469"/>
                  <a:pt x="247" y="469"/>
                </a:cubicBezTo>
                <a:cubicBezTo>
                  <a:pt x="284" y="387"/>
                  <a:pt x="284" y="387"/>
                  <a:pt x="284" y="387"/>
                </a:cubicBezTo>
                <a:lnTo>
                  <a:pt x="321" y="469"/>
                </a:lnTo>
                <a:close/>
                <a:moveTo>
                  <a:pt x="568" y="284"/>
                </a:moveTo>
                <a:cubicBezTo>
                  <a:pt x="568" y="362"/>
                  <a:pt x="536" y="433"/>
                  <a:pt x="485" y="485"/>
                </a:cubicBezTo>
                <a:cubicBezTo>
                  <a:pt x="467" y="467"/>
                  <a:pt x="467" y="467"/>
                  <a:pt x="467" y="467"/>
                </a:cubicBezTo>
                <a:cubicBezTo>
                  <a:pt x="514" y="420"/>
                  <a:pt x="543" y="355"/>
                  <a:pt x="543" y="284"/>
                </a:cubicBezTo>
                <a:cubicBezTo>
                  <a:pt x="543" y="141"/>
                  <a:pt x="427" y="25"/>
                  <a:pt x="284" y="25"/>
                </a:cubicBezTo>
                <a:cubicBezTo>
                  <a:pt x="141" y="25"/>
                  <a:pt x="25" y="141"/>
                  <a:pt x="25" y="284"/>
                </a:cubicBezTo>
                <a:cubicBezTo>
                  <a:pt x="25" y="356"/>
                  <a:pt x="54" y="420"/>
                  <a:pt x="101" y="467"/>
                </a:cubicBezTo>
                <a:cubicBezTo>
                  <a:pt x="83" y="485"/>
                  <a:pt x="83" y="485"/>
                  <a:pt x="83" y="485"/>
                </a:cubicBezTo>
                <a:cubicBezTo>
                  <a:pt x="32" y="433"/>
                  <a:pt x="0" y="362"/>
                  <a:pt x="0" y="284"/>
                </a:cubicBezTo>
                <a:cubicBezTo>
                  <a:pt x="0" y="127"/>
                  <a:pt x="127" y="0"/>
                  <a:pt x="284" y="0"/>
                </a:cubicBezTo>
                <a:cubicBezTo>
                  <a:pt x="441" y="0"/>
                  <a:pt x="568" y="127"/>
                  <a:pt x="568" y="284"/>
                </a:cubicBezTo>
                <a:close/>
                <a:moveTo>
                  <a:pt x="397" y="397"/>
                </a:moveTo>
                <a:cubicBezTo>
                  <a:pt x="426" y="368"/>
                  <a:pt x="444" y="328"/>
                  <a:pt x="444" y="284"/>
                </a:cubicBezTo>
                <a:cubicBezTo>
                  <a:pt x="444" y="195"/>
                  <a:pt x="373" y="124"/>
                  <a:pt x="284" y="124"/>
                </a:cubicBezTo>
                <a:cubicBezTo>
                  <a:pt x="195" y="124"/>
                  <a:pt x="124" y="195"/>
                  <a:pt x="124" y="284"/>
                </a:cubicBezTo>
                <a:cubicBezTo>
                  <a:pt x="124" y="328"/>
                  <a:pt x="142" y="368"/>
                  <a:pt x="171" y="397"/>
                </a:cubicBezTo>
                <a:cubicBezTo>
                  <a:pt x="153" y="415"/>
                  <a:pt x="153" y="415"/>
                  <a:pt x="153" y="415"/>
                </a:cubicBezTo>
                <a:cubicBezTo>
                  <a:pt x="120" y="381"/>
                  <a:pt x="99" y="335"/>
                  <a:pt x="99" y="284"/>
                </a:cubicBezTo>
                <a:cubicBezTo>
                  <a:pt x="99" y="182"/>
                  <a:pt x="182" y="99"/>
                  <a:pt x="284" y="99"/>
                </a:cubicBezTo>
                <a:cubicBezTo>
                  <a:pt x="386" y="99"/>
                  <a:pt x="469" y="182"/>
                  <a:pt x="469" y="284"/>
                </a:cubicBezTo>
                <a:cubicBezTo>
                  <a:pt x="469" y="335"/>
                  <a:pt x="448" y="381"/>
                  <a:pt x="415" y="415"/>
                </a:cubicBezTo>
                <a:lnTo>
                  <a:pt x="397" y="397"/>
                </a:lnTo>
                <a:close/>
                <a:moveTo>
                  <a:pt x="328" y="328"/>
                </a:moveTo>
                <a:cubicBezTo>
                  <a:pt x="339" y="317"/>
                  <a:pt x="346" y="301"/>
                  <a:pt x="346" y="284"/>
                </a:cubicBezTo>
                <a:cubicBezTo>
                  <a:pt x="346" y="250"/>
                  <a:pt x="318" y="222"/>
                  <a:pt x="284" y="222"/>
                </a:cubicBezTo>
                <a:cubicBezTo>
                  <a:pt x="250" y="222"/>
                  <a:pt x="222" y="250"/>
                  <a:pt x="222" y="284"/>
                </a:cubicBezTo>
                <a:cubicBezTo>
                  <a:pt x="222" y="301"/>
                  <a:pt x="229" y="317"/>
                  <a:pt x="240" y="328"/>
                </a:cubicBezTo>
                <a:cubicBezTo>
                  <a:pt x="223" y="345"/>
                  <a:pt x="223" y="345"/>
                  <a:pt x="223" y="345"/>
                </a:cubicBezTo>
                <a:cubicBezTo>
                  <a:pt x="207" y="330"/>
                  <a:pt x="197" y="308"/>
                  <a:pt x="197" y="284"/>
                </a:cubicBezTo>
                <a:cubicBezTo>
                  <a:pt x="197" y="236"/>
                  <a:pt x="236" y="197"/>
                  <a:pt x="284" y="197"/>
                </a:cubicBezTo>
                <a:cubicBezTo>
                  <a:pt x="332" y="197"/>
                  <a:pt x="371" y="236"/>
                  <a:pt x="371" y="284"/>
                </a:cubicBezTo>
                <a:cubicBezTo>
                  <a:pt x="371" y="308"/>
                  <a:pt x="361" y="330"/>
                  <a:pt x="345" y="345"/>
                </a:cubicBezTo>
                <a:lnTo>
                  <a:pt x="328" y="328"/>
                </a:lnTo>
                <a:close/>
              </a:path>
            </a:pathLst>
          </a:custGeom>
          <a:solidFill>
            <a:srgbClr val="302E4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F725F272-D861-4F75-9A2F-D0CA8CA07073}"/>
              </a:ext>
            </a:extLst>
          </p:cNvPr>
          <p:cNvGrpSpPr/>
          <p:nvPr/>
        </p:nvGrpSpPr>
        <p:grpSpPr>
          <a:xfrm>
            <a:off x="7999371" y="2371480"/>
            <a:ext cx="3643354" cy="1948277"/>
            <a:chOff x="7999371" y="2371480"/>
            <a:chExt cx="3643354" cy="1948277"/>
          </a:xfrm>
        </p:grpSpPr>
        <p:sp>
          <p:nvSpPr>
            <p:cNvPr id="13" name="Rectangle 12">
              <a:extLst>
                <a:ext uri="{FF2B5EF4-FFF2-40B4-BE49-F238E27FC236}">
                  <a16:creationId xmlns:a16="http://schemas.microsoft.com/office/drawing/2014/main" id="{E7BAB1D8-168C-48A9-8E2B-7EA92319985E}"/>
                </a:ext>
              </a:extLst>
            </p:cNvPr>
            <p:cNvSpPr/>
            <p:nvPr/>
          </p:nvSpPr>
          <p:spPr>
            <a:xfrm>
              <a:off x="7999371" y="2371480"/>
              <a:ext cx="3643354" cy="19482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457200" rtlCol="0" anchor="b"/>
            <a:lstStyle/>
            <a:p>
              <a:pPr algn="ctr"/>
              <a:r>
                <a:rPr lang="en-US" sz="2800" dirty="0" err="1">
                  <a:solidFill>
                    <a:schemeClr val="tx2"/>
                  </a:solidFill>
                </a:rPr>
                <a:t>vFW</a:t>
              </a:r>
              <a:r>
                <a:rPr lang="en-US" sz="2800" dirty="0">
                  <a:solidFill>
                    <a:schemeClr val="tx2"/>
                  </a:solidFill>
                </a:rPr>
                <a:t> </a:t>
              </a:r>
              <a:r>
                <a:rPr lang="en-US" sz="2400" dirty="0">
                  <a:solidFill>
                    <a:schemeClr val="tx2"/>
                  </a:solidFill>
                </a:rPr>
                <a:t/>
              </a:r>
              <a:br>
                <a:rPr lang="en-US" sz="2400" dirty="0">
                  <a:solidFill>
                    <a:schemeClr val="tx2"/>
                  </a:solidFill>
                </a:rPr>
              </a:br>
              <a:r>
                <a:rPr lang="en-US" sz="1600" dirty="0">
                  <a:solidFill>
                    <a:schemeClr val="tx2"/>
                  </a:solidFill>
                </a:rPr>
                <a:t>(For backward compatibility)</a:t>
              </a:r>
              <a:endParaRPr lang="en-US" sz="2400" dirty="0">
                <a:solidFill>
                  <a:schemeClr val="tx2"/>
                </a:solidFill>
              </a:endParaRPr>
            </a:p>
          </p:txBody>
        </p:sp>
        <p:sp>
          <p:nvSpPr>
            <p:cNvPr id="18" name="Freeform 47">
              <a:extLst>
                <a:ext uri="{FF2B5EF4-FFF2-40B4-BE49-F238E27FC236}">
                  <a16:creationId xmlns:a16="http://schemas.microsoft.com/office/drawing/2014/main" id="{740AB2C2-DE30-45BC-9748-9A9914DFD0BB}"/>
                </a:ext>
              </a:extLst>
            </p:cNvPr>
            <p:cNvSpPr>
              <a:spLocks noChangeAspect="1" noEditPoints="1"/>
            </p:cNvSpPr>
            <p:nvPr/>
          </p:nvSpPr>
          <p:spPr bwMode="auto">
            <a:xfrm>
              <a:off x="9461311" y="2750773"/>
              <a:ext cx="719475" cy="341002"/>
            </a:xfrm>
            <a:custGeom>
              <a:avLst/>
              <a:gdLst>
                <a:gd name="T0" fmla="*/ 45 w 651"/>
                <a:gd name="T1" fmla="*/ 262 h 306"/>
                <a:gd name="T2" fmla="*/ 45 w 651"/>
                <a:gd name="T3" fmla="*/ 45 h 306"/>
                <a:gd name="T4" fmla="*/ 261 w 651"/>
                <a:gd name="T5" fmla="*/ 45 h 306"/>
                <a:gd name="T6" fmla="*/ 301 w 651"/>
                <a:gd name="T7" fmla="*/ 116 h 306"/>
                <a:gd name="T8" fmla="*/ 651 w 651"/>
                <a:gd name="T9" fmla="*/ 144 h 306"/>
                <a:gd name="T10" fmla="*/ 623 w 651"/>
                <a:gd name="T11" fmla="*/ 191 h 306"/>
                <a:gd name="T12" fmla="*/ 616 w 651"/>
                <a:gd name="T13" fmla="*/ 238 h 306"/>
                <a:gd name="T14" fmla="*/ 569 w 651"/>
                <a:gd name="T15" fmla="*/ 267 h 306"/>
                <a:gd name="T16" fmla="*/ 541 w 651"/>
                <a:gd name="T17" fmla="*/ 191 h 306"/>
                <a:gd name="T18" fmla="*/ 519 w 651"/>
                <a:gd name="T19" fmla="*/ 208 h 306"/>
                <a:gd name="T20" fmla="*/ 472 w 651"/>
                <a:gd name="T21" fmla="*/ 236 h 306"/>
                <a:gd name="T22" fmla="*/ 444 w 651"/>
                <a:gd name="T23" fmla="*/ 191 h 306"/>
                <a:gd name="T24" fmla="*/ 292 w 651"/>
                <a:gd name="T25" fmla="*/ 217 h 306"/>
                <a:gd name="T26" fmla="*/ 153 w 651"/>
                <a:gd name="T27" fmla="*/ 306 h 306"/>
                <a:gd name="T28" fmla="*/ 57 w 651"/>
                <a:gd name="T29" fmla="*/ 58 h 306"/>
                <a:gd name="T30" fmla="*/ 57 w 651"/>
                <a:gd name="T31" fmla="*/ 249 h 306"/>
                <a:gd name="T32" fmla="*/ 248 w 651"/>
                <a:gd name="T33" fmla="*/ 249 h 306"/>
                <a:gd name="T34" fmla="*/ 285 w 651"/>
                <a:gd name="T35" fmla="*/ 180 h 306"/>
                <a:gd name="T36" fmla="*/ 461 w 651"/>
                <a:gd name="T37" fmla="*/ 173 h 306"/>
                <a:gd name="T38" fmla="*/ 472 w 651"/>
                <a:gd name="T39" fmla="*/ 218 h 306"/>
                <a:gd name="T40" fmla="*/ 501 w 651"/>
                <a:gd name="T41" fmla="*/ 208 h 306"/>
                <a:gd name="T42" fmla="*/ 558 w 651"/>
                <a:gd name="T43" fmla="*/ 173 h 306"/>
                <a:gd name="T44" fmla="*/ 569 w 651"/>
                <a:gd name="T45" fmla="*/ 249 h 306"/>
                <a:gd name="T46" fmla="*/ 598 w 651"/>
                <a:gd name="T47" fmla="*/ 238 h 306"/>
                <a:gd name="T48" fmla="*/ 623 w 651"/>
                <a:gd name="T49" fmla="*/ 173 h 306"/>
                <a:gd name="T50" fmla="*/ 634 w 651"/>
                <a:gd name="T51" fmla="*/ 144 h 306"/>
                <a:gd name="T52" fmla="*/ 287 w 651"/>
                <a:gd name="T53" fmla="*/ 134 h 306"/>
                <a:gd name="T54" fmla="*/ 276 w 651"/>
                <a:gd name="T55" fmla="*/ 97 h 306"/>
                <a:gd name="T56" fmla="*/ 153 w 651"/>
                <a:gd name="T57" fmla="*/ 18 h 306"/>
                <a:gd name="T58" fmla="*/ 57 w 651"/>
                <a:gd name="T59" fmla="*/ 153 h 306"/>
                <a:gd name="T60" fmla="*/ 249 w 651"/>
                <a:gd name="T61" fmla="*/ 153 h 306"/>
                <a:gd name="T62" fmla="*/ 153 w 651"/>
                <a:gd name="T63" fmla="*/ 75 h 306"/>
                <a:gd name="T64" fmla="*/ 153 w 651"/>
                <a:gd name="T65" fmla="*/ 231 h 306"/>
                <a:gd name="T66" fmla="*/ 153 w 651"/>
                <a:gd name="T67" fmla="*/ 7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1" h="306">
                  <a:moveTo>
                    <a:pt x="153" y="306"/>
                  </a:moveTo>
                  <a:cubicBezTo>
                    <a:pt x="112" y="306"/>
                    <a:pt x="74" y="290"/>
                    <a:pt x="45" y="262"/>
                  </a:cubicBezTo>
                  <a:cubicBezTo>
                    <a:pt x="16" y="233"/>
                    <a:pt x="0" y="194"/>
                    <a:pt x="0" y="153"/>
                  </a:cubicBezTo>
                  <a:cubicBezTo>
                    <a:pt x="0" y="113"/>
                    <a:pt x="16" y="74"/>
                    <a:pt x="45" y="45"/>
                  </a:cubicBezTo>
                  <a:cubicBezTo>
                    <a:pt x="74" y="16"/>
                    <a:pt x="112" y="0"/>
                    <a:pt x="153" y="0"/>
                  </a:cubicBezTo>
                  <a:cubicBezTo>
                    <a:pt x="194" y="0"/>
                    <a:pt x="232" y="16"/>
                    <a:pt x="261" y="45"/>
                  </a:cubicBezTo>
                  <a:cubicBezTo>
                    <a:pt x="274" y="58"/>
                    <a:pt x="285" y="73"/>
                    <a:pt x="292" y="90"/>
                  </a:cubicBezTo>
                  <a:cubicBezTo>
                    <a:pt x="296" y="98"/>
                    <a:pt x="299" y="107"/>
                    <a:pt x="301" y="116"/>
                  </a:cubicBezTo>
                  <a:cubicBezTo>
                    <a:pt x="623" y="116"/>
                    <a:pt x="623" y="116"/>
                    <a:pt x="623" y="116"/>
                  </a:cubicBezTo>
                  <a:cubicBezTo>
                    <a:pt x="639" y="116"/>
                    <a:pt x="651" y="129"/>
                    <a:pt x="651" y="144"/>
                  </a:cubicBezTo>
                  <a:cubicBezTo>
                    <a:pt x="651" y="163"/>
                    <a:pt x="651" y="163"/>
                    <a:pt x="651" y="163"/>
                  </a:cubicBezTo>
                  <a:cubicBezTo>
                    <a:pt x="651" y="178"/>
                    <a:pt x="639" y="191"/>
                    <a:pt x="623" y="191"/>
                  </a:cubicBezTo>
                  <a:cubicBezTo>
                    <a:pt x="616" y="191"/>
                    <a:pt x="616" y="191"/>
                    <a:pt x="616" y="191"/>
                  </a:cubicBezTo>
                  <a:cubicBezTo>
                    <a:pt x="616" y="238"/>
                    <a:pt x="616" y="238"/>
                    <a:pt x="616" y="238"/>
                  </a:cubicBezTo>
                  <a:cubicBezTo>
                    <a:pt x="616" y="254"/>
                    <a:pt x="603" y="267"/>
                    <a:pt x="587" y="267"/>
                  </a:cubicBezTo>
                  <a:cubicBezTo>
                    <a:pt x="569" y="267"/>
                    <a:pt x="569" y="267"/>
                    <a:pt x="569" y="267"/>
                  </a:cubicBezTo>
                  <a:cubicBezTo>
                    <a:pt x="553" y="267"/>
                    <a:pt x="541" y="254"/>
                    <a:pt x="541" y="238"/>
                  </a:cubicBezTo>
                  <a:cubicBezTo>
                    <a:pt x="541" y="191"/>
                    <a:pt x="541" y="191"/>
                    <a:pt x="541" y="191"/>
                  </a:cubicBezTo>
                  <a:cubicBezTo>
                    <a:pt x="519" y="191"/>
                    <a:pt x="519" y="191"/>
                    <a:pt x="519" y="191"/>
                  </a:cubicBezTo>
                  <a:cubicBezTo>
                    <a:pt x="519" y="208"/>
                    <a:pt x="519" y="208"/>
                    <a:pt x="519" y="208"/>
                  </a:cubicBezTo>
                  <a:cubicBezTo>
                    <a:pt x="519" y="223"/>
                    <a:pt x="506" y="236"/>
                    <a:pt x="490" y="236"/>
                  </a:cubicBezTo>
                  <a:cubicBezTo>
                    <a:pt x="472" y="236"/>
                    <a:pt x="472" y="236"/>
                    <a:pt x="472" y="236"/>
                  </a:cubicBezTo>
                  <a:cubicBezTo>
                    <a:pt x="456" y="236"/>
                    <a:pt x="444" y="223"/>
                    <a:pt x="444" y="208"/>
                  </a:cubicBezTo>
                  <a:cubicBezTo>
                    <a:pt x="444" y="191"/>
                    <a:pt x="444" y="191"/>
                    <a:pt x="444" y="191"/>
                  </a:cubicBezTo>
                  <a:cubicBezTo>
                    <a:pt x="301" y="191"/>
                    <a:pt x="301" y="191"/>
                    <a:pt x="301" y="191"/>
                  </a:cubicBezTo>
                  <a:cubicBezTo>
                    <a:pt x="299" y="200"/>
                    <a:pt x="296" y="209"/>
                    <a:pt x="292" y="217"/>
                  </a:cubicBezTo>
                  <a:cubicBezTo>
                    <a:pt x="285" y="234"/>
                    <a:pt x="274" y="249"/>
                    <a:pt x="261" y="262"/>
                  </a:cubicBezTo>
                  <a:cubicBezTo>
                    <a:pt x="232" y="290"/>
                    <a:pt x="194" y="306"/>
                    <a:pt x="153" y="306"/>
                  </a:cubicBezTo>
                  <a:close/>
                  <a:moveTo>
                    <a:pt x="153" y="18"/>
                  </a:moveTo>
                  <a:cubicBezTo>
                    <a:pt x="117" y="18"/>
                    <a:pt x="83" y="32"/>
                    <a:pt x="57" y="58"/>
                  </a:cubicBezTo>
                  <a:cubicBezTo>
                    <a:pt x="32" y="83"/>
                    <a:pt x="18" y="117"/>
                    <a:pt x="18" y="153"/>
                  </a:cubicBezTo>
                  <a:cubicBezTo>
                    <a:pt x="18" y="190"/>
                    <a:pt x="32" y="223"/>
                    <a:pt x="57" y="249"/>
                  </a:cubicBezTo>
                  <a:cubicBezTo>
                    <a:pt x="83" y="275"/>
                    <a:pt x="117" y="289"/>
                    <a:pt x="153" y="289"/>
                  </a:cubicBezTo>
                  <a:cubicBezTo>
                    <a:pt x="189" y="289"/>
                    <a:pt x="223" y="275"/>
                    <a:pt x="248" y="249"/>
                  </a:cubicBezTo>
                  <a:cubicBezTo>
                    <a:pt x="260" y="237"/>
                    <a:pt x="269" y="224"/>
                    <a:pt x="276" y="210"/>
                  </a:cubicBezTo>
                  <a:cubicBezTo>
                    <a:pt x="280" y="200"/>
                    <a:pt x="283" y="190"/>
                    <a:pt x="285" y="180"/>
                  </a:cubicBezTo>
                  <a:cubicBezTo>
                    <a:pt x="287" y="173"/>
                    <a:pt x="287" y="173"/>
                    <a:pt x="287" y="173"/>
                  </a:cubicBezTo>
                  <a:cubicBezTo>
                    <a:pt x="461" y="173"/>
                    <a:pt x="461" y="173"/>
                    <a:pt x="461" y="173"/>
                  </a:cubicBezTo>
                  <a:cubicBezTo>
                    <a:pt x="461" y="208"/>
                    <a:pt x="461" y="208"/>
                    <a:pt x="461" y="208"/>
                  </a:cubicBezTo>
                  <a:cubicBezTo>
                    <a:pt x="461" y="213"/>
                    <a:pt x="466" y="218"/>
                    <a:pt x="472" y="218"/>
                  </a:cubicBezTo>
                  <a:cubicBezTo>
                    <a:pt x="490" y="218"/>
                    <a:pt x="490" y="218"/>
                    <a:pt x="490" y="218"/>
                  </a:cubicBezTo>
                  <a:cubicBezTo>
                    <a:pt x="496" y="218"/>
                    <a:pt x="501" y="213"/>
                    <a:pt x="501" y="208"/>
                  </a:cubicBezTo>
                  <a:cubicBezTo>
                    <a:pt x="501" y="173"/>
                    <a:pt x="501" y="173"/>
                    <a:pt x="501" y="173"/>
                  </a:cubicBezTo>
                  <a:cubicBezTo>
                    <a:pt x="558" y="173"/>
                    <a:pt x="558" y="173"/>
                    <a:pt x="558" y="173"/>
                  </a:cubicBezTo>
                  <a:cubicBezTo>
                    <a:pt x="558" y="238"/>
                    <a:pt x="558" y="238"/>
                    <a:pt x="558" y="238"/>
                  </a:cubicBezTo>
                  <a:cubicBezTo>
                    <a:pt x="558" y="244"/>
                    <a:pt x="563" y="249"/>
                    <a:pt x="569" y="249"/>
                  </a:cubicBezTo>
                  <a:cubicBezTo>
                    <a:pt x="587" y="249"/>
                    <a:pt x="587" y="249"/>
                    <a:pt x="587" y="249"/>
                  </a:cubicBezTo>
                  <a:cubicBezTo>
                    <a:pt x="593" y="249"/>
                    <a:pt x="598" y="244"/>
                    <a:pt x="598" y="238"/>
                  </a:cubicBezTo>
                  <a:cubicBezTo>
                    <a:pt x="598" y="173"/>
                    <a:pt x="598" y="173"/>
                    <a:pt x="598" y="173"/>
                  </a:cubicBezTo>
                  <a:cubicBezTo>
                    <a:pt x="623" y="173"/>
                    <a:pt x="623" y="173"/>
                    <a:pt x="623" y="173"/>
                  </a:cubicBezTo>
                  <a:cubicBezTo>
                    <a:pt x="629" y="173"/>
                    <a:pt x="634" y="168"/>
                    <a:pt x="634" y="163"/>
                  </a:cubicBezTo>
                  <a:cubicBezTo>
                    <a:pt x="634" y="144"/>
                    <a:pt x="634" y="144"/>
                    <a:pt x="634" y="144"/>
                  </a:cubicBezTo>
                  <a:cubicBezTo>
                    <a:pt x="634" y="138"/>
                    <a:pt x="629" y="134"/>
                    <a:pt x="623" y="134"/>
                  </a:cubicBezTo>
                  <a:cubicBezTo>
                    <a:pt x="287" y="134"/>
                    <a:pt x="287" y="134"/>
                    <a:pt x="287" y="134"/>
                  </a:cubicBezTo>
                  <a:cubicBezTo>
                    <a:pt x="285" y="127"/>
                    <a:pt x="285" y="127"/>
                    <a:pt x="285" y="127"/>
                  </a:cubicBezTo>
                  <a:cubicBezTo>
                    <a:pt x="283" y="117"/>
                    <a:pt x="280" y="107"/>
                    <a:pt x="276" y="97"/>
                  </a:cubicBezTo>
                  <a:cubicBezTo>
                    <a:pt x="269" y="83"/>
                    <a:pt x="260" y="69"/>
                    <a:pt x="248" y="58"/>
                  </a:cubicBezTo>
                  <a:cubicBezTo>
                    <a:pt x="223" y="32"/>
                    <a:pt x="189" y="18"/>
                    <a:pt x="153" y="18"/>
                  </a:cubicBezTo>
                  <a:close/>
                  <a:moveTo>
                    <a:pt x="153" y="249"/>
                  </a:moveTo>
                  <a:cubicBezTo>
                    <a:pt x="100" y="249"/>
                    <a:pt x="57" y="206"/>
                    <a:pt x="57" y="153"/>
                  </a:cubicBezTo>
                  <a:cubicBezTo>
                    <a:pt x="57" y="101"/>
                    <a:pt x="100" y="58"/>
                    <a:pt x="153" y="58"/>
                  </a:cubicBezTo>
                  <a:cubicBezTo>
                    <a:pt x="206" y="58"/>
                    <a:pt x="249" y="101"/>
                    <a:pt x="249" y="153"/>
                  </a:cubicBezTo>
                  <a:cubicBezTo>
                    <a:pt x="249" y="206"/>
                    <a:pt x="206" y="249"/>
                    <a:pt x="153" y="249"/>
                  </a:cubicBezTo>
                  <a:close/>
                  <a:moveTo>
                    <a:pt x="153" y="75"/>
                  </a:moveTo>
                  <a:cubicBezTo>
                    <a:pt x="110" y="75"/>
                    <a:pt x="75" y="110"/>
                    <a:pt x="75" y="153"/>
                  </a:cubicBezTo>
                  <a:cubicBezTo>
                    <a:pt x="75" y="196"/>
                    <a:pt x="110" y="231"/>
                    <a:pt x="153" y="231"/>
                  </a:cubicBezTo>
                  <a:cubicBezTo>
                    <a:pt x="196" y="231"/>
                    <a:pt x="231" y="196"/>
                    <a:pt x="231" y="153"/>
                  </a:cubicBezTo>
                  <a:cubicBezTo>
                    <a:pt x="231" y="110"/>
                    <a:pt x="196" y="75"/>
                    <a:pt x="153" y="75"/>
                  </a:cubicBezTo>
                  <a:close/>
                </a:path>
              </a:pathLst>
            </a:custGeom>
            <a:solidFill>
              <a:srgbClr val="302E45"/>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Right Arrow 2"/>
          <p:cNvSpPr/>
          <p:nvPr/>
        </p:nvSpPr>
        <p:spPr>
          <a:xfrm rot="16200000">
            <a:off x="2100701" y="4473018"/>
            <a:ext cx="537328" cy="575035"/>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89550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02144 2.41943E-6 L 2.4432E-6 2.41943E-6 " pathEditMode="relative" rAng="0" ptsTypes="AA">
                                      <p:cBhvr>
                                        <p:cTn id="9" dur="750" fill="hold"/>
                                        <p:tgtEl>
                                          <p:spTgt spid="7"/>
                                        </p:tgtEl>
                                        <p:attrNameLst>
                                          <p:attrName>ppt_x</p:attrName>
                                          <p:attrName>ppt_y</p:attrName>
                                        </p:attrNameLst>
                                      </p:cBhvr>
                                      <p:rCtr x="-1072" y="0"/>
                                    </p:animMotion>
                                  </p:childTnLst>
                                </p:cTn>
                              </p:par>
                              <p:par>
                                <p:cTn id="10" presetID="10"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42" presetClass="path" presetSubtype="0" accel="50000" decel="50000" fill="hold" grpId="1" nodeType="withEffect">
                                  <p:stCondLst>
                                    <p:cond delay="0"/>
                                  </p:stCondLst>
                                  <p:childTnLst>
                                    <p:animMotion origin="layout" path="M -4.58333E-6 0 L -4.58333E-6 0.02477 " pathEditMode="relative" rAng="0" ptsTypes="AA">
                                      <p:cBhvr>
                                        <p:cTn id="17" dur="750" spd="-100000" fill="hold"/>
                                        <p:tgtEl>
                                          <p:spTgt spid="17"/>
                                        </p:tgtEl>
                                        <p:attrNameLst>
                                          <p:attrName>ppt_x</p:attrName>
                                          <p:attrName>ppt_y</p:attrName>
                                        </p:attrNameLst>
                                      </p:cBhvr>
                                      <p:rCtr x="0" y="1227"/>
                                    </p:animMotion>
                                  </p:childTnLst>
                                </p:cTn>
                              </p:par>
                              <p:par>
                                <p:cTn id="18" presetID="42" presetClass="path" presetSubtype="0" accel="50000" decel="50000" fill="hold" grpId="1" nodeType="withEffect">
                                  <p:stCondLst>
                                    <p:cond delay="0"/>
                                  </p:stCondLst>
                                  <p:childTnLst>
                                    <p:animMotion origin="layout" path="M -4.58333E-6 0 L -4.58333E-6 0.02477 " pathEditMode="relative" rAng="0" ptsTypes="AA">
                                      <p:cBhvr>
                                        <p:cTn id="19" dur="750" spd="-100000" fill="hold"/>
                                        <p:tgtEl>
                                          <p:spTgt spid="11"/>
                                        </p:tgtEl>
                                        <p:attrNameLst>
                                          <p:attrName>ppt_x</p:attrName>
                                          <p:attrName>ppt_y</p:attrName>
                                        </p:attrNameLst>
                                      </p:cBhvr>
                                      <p:rCtr x="0" y="1227"/>
                                    </p:animMotion>
                                  </p:childTnLst>
                                </p:cTn>
                              </p:par>
                              <p:par>
                                <p:cTn id="20" presetID="10" presetClass="entr" presetSubtype="0" fill="hold" nodeType="withEffect">
                                  <p:stCondLst>
                                    <p:cond delay="3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accel="50000" decel="50000" fill="hold" nodeType="withEffect">
                                  <p:stCondLst>
                                    <p:cond delay="100"/>
                                  </p:stCondLst>
                                  <p:childTnLst>
                                    <p:animMotion origin="layout" path="M -4.58333E-6 0 L -4.58333E-6 0.02477 " pathEditMode="relative" rAng="0" ptsTypes="AA">
                                      <p:cBhvr>
                                        <p:cTn id="24" dur="750" spd="-100000" fill="hold"/>
                                        <p:tgtEl>
                                          <p:spTgt spid="4"/>
                                        </p:tgtEl>
                                        <p:attrNameLst>
                                          <p:attrName>ppt_x</p:attrName>
                                          <p:attrName>ppt_y</p:attrName>
                                        </p:attrNameLst>
                                      </p:cBhvr>
                                      <p:rCtr x="0" y="1227"/>
                                    </p:animMotion>
                                  </p:childTnLst>
                                </p:cTn>
                              </p:par>
                              <p:par>
                                <p:cTn id="25" presetID="10" presetClass="entr" presetSubtype="0" fill="hold" grpId="0" nodeType="withEffect">
                                  <p:stCondLst>
                                    <p:cond delay="3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100"/>
                                  </p:stCondLst>
                                  <p:childTnLst>
                                    <p:animMotion origin="layout" path="M 0.02144 2.41943E-6 L 2.4432E-6 2.41943E-6 " pathEditMode="relative" rAng="0" ptsTypes="AA">
                                      <p:cBhvr>
                                        <p:cTn id="29" dur="750" fill="hold"/>
                                        <p:tgtEl>
                                          <p:spTgt spid="8"/>
                                        </p:tgtEl>
                                        <p:attrNameLst>
                                          <p:attrName>ppt_x</p:attrName>
                                          <p:attrName>ppt_y</p:attrName>
                                        </p:attrNameLst>
                                      </p:cBhvr>
                                      <p:rCtr x="-1072" y="0"/>
                                    </p:animMotion>
                                  </p:childTnLst>
                                </p:cTn>
                              </p:par>
                              <p:par>
                                <p:cTn id="30" presetID="10" presetClass="entr" presetSubtype="0" fill="hold" nodeType="withEffect">
                                  <p:stCondLst>
                                    <p:cond delay="45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accel="50000" decel="50000" fill="hold" nodeType="withEffect">
                                  <p:stCondLst>
                                    <p:cond delay="200"/>
                                  </p:stCondLst>
                                  <p:childTnLst>
                                    <p:animMotion origin="layout" path="M -4.58333E-6 0 L -4.58333E-6 0.02477 " pathEditMode="relative" rAng="0" ptsTypes="AA">
                                      <p:cBhvr>
                                        <p:cTn id="34" dur="750" spd="-100000" fill="hold"/>
                                        <p:tgtEl>
                                          <p:spTgt spid="5"/>
                                        </p:tgtEl>
                                        <p:attrNameLst>
                                          <p:attrName>ppt_x</p:attrName>
                                          <p:attrName>ppt_y</p:attrName>
                                        </p:attrNameLst>
                                      </p:cBhvr>
                                      <p:rCtr x="0" y="1227"/>
                                    </p:animMotion>
                                  </p:childTnLst>
                                </p:cTn>
                              </p:par>
                              <p:par>
                                <p:cTn id="35" presetID="10" presetClass="entr" presetSubtype="0" fill="hold" grpId="0" nodeType="withEffect">
                                  <p:stCondLst>
                                    <p:cond delay="45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100000" fill="hold" grpId="1" nodeType="withEffect">
                                  <p:stCondLst>
                                    <p:cond delay="200"/>
                                  </p:stCondLst>
                                  <p:childTnLst>
                                    <p:animMotion origin="layout" path="M 0.02144 2.41943E-6 L 2.4432E-6 2.41943E-6 " pathEditMode="relative" rAng="0" ptsTypes="AA">
                                      <p:cBhvr>
                                        <p:cTn id="39" dur="750" fill="hold"/>
                                        <p:tgtEl>
                                          <p:spTgt spid="9"/>
                                        </p:tgtEl>
                                        <p:attrNameLst>
                                          <p:attrName>ppt_x</p:attrName>
                                          <p:attrName>ppt_y</p:attrName>
                                        </p:attrNameLst>
                                      </p:cBhvr>
                                      <p:rCtr x="-1072" y="0"/>
                                    </p:animMotion>
                                  </p:childTnLst>
                                </p:cTn>
                              </p:par>
                            </p:childTnLst>
                          </p:cTn>
                        </p:par>
                        <p:par>
                          <p:cTn id="40" fill="hold">
                            <p:stCondLst>
                              <p:cond delay="950"/>
                            </p:stCondLst>
                            <p:childTnLst>
                              <p:par>
                                <p:cTn id="41" presetID="1" presetClass="emph" presetSubtype="2" fill="hold" nodeType="afterEffect">
                                  <p:stCondLst>
                                    <p:cond delay="0"/>
                                  </p:stCondLst>
                                  <p:childTnLst>
                                    <p:animClr clrSpc="rgb" dir="cw">
                                      <p:cBhvr>
                                        <p:cTn id="42" dur="750" fill="hold"/>
                                        <p:tgtEl>
                                          <p:spTgt spid="11"/>
                                        </p:tgtEl>
                                        <p:attrNameLst>
                                          <p:attrName>fillcolor</p:attrName>
                                        </p:attrNameLst>
                                      </p:cBhvr>
                                      <p:to>
                                        <a:srgbClr val="FDB515"/>
                                      </p:to>
                                    </p:animClr>
                                    <p:set>
                                      <p:cBhvr>
                                        <p:cTn id="43" dur="750" fill="hold"/>
                                        <p:tgtEl>
                                          <p:spTgt spid="11"/>
                                        </p:tgtEl>
                                        <p:attrNameLst>
                                          <p:attrName>fill.type</p:attrName>
                                        </p:attrNameLst>
                                      </p:cBhvr>
                                      <p:to>
                                        <p:strVal val="solid"/>
                                      </p:to>
                                    </p:set>
                                    <p:set>
                                      <p:cBhvr>
                                        <p:cTn id="44" dur="750" fill="hold"/>
                                        <p:tgtEl>
                                          <p:spTgt spid="11"/>
                                        </p:tgtEl>
                                        <p:attrNameLst>
                                          <p:attrName>fill.on</p:attrName>
                                        </p:attrNameLst>
                                      </p:cBhvr>
                                      <p:to>
                                        <p:strVal val="true"/>
                                      </p:to>
                                    </p:set>
                                  </p:childTnLst>
                                </p:cTn>
                              </p:par>
                              <p:par>
                                <p:cTn id="45" presetID="10" presetClass="entr" presetSubtype="0" fill="hold" grpId="0" nodeType="withEffect">
                                  <p:stCondLst>
                                    <p:cond delay="25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42" presetClass="path" presetSubtype="0" accel="50000" decel="50000" fill="hold" grpId="1" nodeType="withEffect">
                                  <p:stCondLst>
                                    <p:cond delay="0"/>
                                  </p:stCondLst>
                                  <p:childTnLst>
                                    <p:animMotion origin="layout" path="M -8.33333E-7 -2.96296E-6 L -8.33333E-7 0.02477 " pathEditMode="relative" rAng="0" ptsTypes="AA">
                                      <p:cBhvr>
                                        <p:cTn id="49" dur="750" spd="-100000" fill="hold"/>
                                        <p:tgtEl>
                                          <p:spTgt spid="3"/>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7" grpId="0" animBg="1"/>
      <p:bldP spid="17" grpId="1" animBg="1"/>
      <p:bldP spid="3" grpId="0" animBg="1"/>
      <p:bldP spid="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AB59D3C-79CF-4A1E-B8F2-DB4CCB8EEC79}"/>
              </a:ext>
            </a:extLst>
          </p:cNvPr>
          <p:cNvSpPr/>
          <p:nvPr/>
        </p:nvSpPr>
        <p:spPr>
          <a:xfrm flipV="1">
            <a:off x="5405438" y="4283906"/>
            <a:ext cx="1659376" cy="45719"/>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11" name="Group 10">
            <a:extLst>
              <a:ext uri="{FF2B5EF4-FFF2-40B4-BE49-F238E27FC236}">
                <a16:creationId xmlns:a16="http://schemas.microsoft.com/office/drawing/2014/main" id="{02B13F34-22AB-4724-9F1F-86CE27C0BD98}"/>
              </a:ext>
            </a:extLst>
          </p:cNvPr>
          <p:cNvGrpSpPr/>
          <p:nvPr/>
        </p:nvGrpSpPr>
        <p:grpSpPr>
          <a:xfrm>
            <a:off x="7428752" y="3617197"/>
            <a:ext cx="426973" cy="1501523"/>
            <a:chOff x="7428752" y="3741888"/>
            <a:chExt cx="278143" cy="1501523"/>
          </a:xfrm>
        </p:grpSpPr>
        <p:sp>
          <p:nvSpPr>
            <p:cNvPr id="18" name="Freeform: Shape 17">
              <a:extLst>
                <a:ext uri="{FF2B5EF4-FFF2-40B4-BE49-F238E27FC236}">
                  <a16:creationId xmlns:a16="http://schemas.microsoft.com/office/drawing/2014/main" id="{7A03059B-5D2F-48C5-8338-E8ED6E37A64E}"/>
                </a:ext>
              </a:extLst>
            </p:cNvPr>
            <p:cNvSpPr/>
            <p:nvPr/>
          </p:nvSpPr>
          <p:spPr>
            <a:xfrm>
              <a:off x="7430574" y="3741888"/>
              <a:ext cx="276321" cy="726109"/>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9" name="Freeform: Shape 78">
              <a:extLst>
                <a:ext uri="{FF2B5EF4-FFF2-40B4-BE49-F238E27FC236}">
                  <a16:creationId xmlns:a16="http://schemas.microsoft.com/office/drawing/2014/main" id="{406DD7E9-9852-4D75-B045-27367E284F3A}"/>
                </a:ext>
              </a:extLst>
            </p:cNvPr>
            <p:cNvSpPr/>
            <p:nvPr/>
          </p:nvSpPr>
          <p:spPr>
            <a:xfrm flipV="1">
              <a:off x="7428752" y="4457697"/>
              <a:ext cx="27814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69" name="Rectangle 68">
            <a:extLst>
              <a:ext uri="{FF2B5EF4-FFF2-40B4-BE49-F238E27FC236}">
                <a16:creationId xmlns:a16="http://schemas.microsoft.com/office/drawing/2014/main" id="{3BE27268-0068-46AB-A4D4-E7AEFF04F68D}"/>
              </a:ext>
            </a:extLst>
          </p:cNvPr>
          <p:cNvSpPr/>
          <p:nvPr/>
        </p:nvSpPr>
        <p:spPr>
          <a:xfrm>
            <a:off x="7064814" y="3688960"/>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MUX_GW</a:t>
            </a:r>
          </a:p>
          <a:p>
            <a:pPr algn="ctr"/>
            <a:r>
              <a:rPr lang="en-US" sz="1050" dirty="0">
                <a:solidFill>
                  <a:srgbClr val="302E45"/>
                </a:solidFill>
                <a:latin typeface="Century Gothic" panose="020F0302020204030204"/>
              </a:rPr>
              <a:t>Neutron Network</a:t>
            </a:r>
          </a:p>
        </p:txBody>
      </p:sp>
      <p:sp>
        <p:nvSpPr>
          <p:cNvPr id="50" name="Rectangle 49"/>
          <p:cNvSpPr/>
          <p:nvPr/>
        </p:nvSpPr>
        <p:spPr>
          <a:xfrm>
            <a:off x="5771805" y="4005227"/>
            <a:ext cx="91440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 MUX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grpSp>
        <p:nvGrpSpPr>
          <p:cNvPr id="75" name="Group 74">
            <a:extLst>
              <a:ext uri="{FF2B5EF4-FFF2-40B4-BE49-F238E27FC236}">
                <a16:creationId xmlns:a16="http://schemas.microsoft.com/office/drawing/2014/main" id="{1990EA1E-0F3C-44BE-A88D-EDBD7C9272B6}"/>
              </a:ext>
            </a:extLst>
          </p:cNvPr>
          <p:cNvGrpSpPr/>
          <p:nvPr/>
        </p:nvGrpSpPr>
        <p:grpSpPr>
          <a:xfrm flipH="1">
            <a:off x="8715923" y="3617197"/>
            <a:ext cx="426973" cy="1501523"/>
            <a:chOff x="7428752" y="3741888"/>
            <a:chExt cx="278143" cy="1501523"/>
          </a:xfrm>
        </p:grpSpPr>
        <p:sp>
          <p:nvSpPr>
            <p:cNvPr id="77" name="Freeform: Shape 76">
              <a:extLst>
                <a:ext uri="{FF2B5EF4-FFF2-40B4-BE49-F238E27FC236}">
                  <a16:creationId xmlns:a16="http://schemas.microsoft.com/office/drawing/2014/main" id="{8B3B429F-2D00-490B-8AF7-8A08F1FC5636}"/>
                </a:ext>
              </a:extLst>
            </p:cNvPr>
            <p:cNvSpPr/>
            <p:nvPr/>
          </p:nvSpPr>
          <p:spPr>
            <a:xfrm>
              <a:off x="7430574" y="3741888"/>
              <a:ext cx="276321" cy="726109"/>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8" name="Freeform: Shape 77">
              <a:extLst>
                <a:ext uri="{FF2B5EF4-FFF2-40B4-BE49-F238E27FC236}">
                  <a16:creationId xmlns:a16="http://schemas.microsoft.com/office/drawing/2014/main" id="{02B97EDB-7113-4B84-BA88-5FB286C2CDD7}"/>
                </a:ext>
              </a:extLst>
            </p:cNvPr>
            <p:cNvSpPr/>
            <p:nvPr/>
          </p:nvSpPr>
          <p:spPr>
            <a:xfrm flipV="1">
              <a:off x="7428752" y="4457697"/>
              <a:ext cx="27814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3" name="Freeform: Shape 2">
            <a:extLst>
              <a:ext uri="{FF2B5EF4-FFF2-40B4-BE49-F238E27FC236}">
                <a16:creationId xmlns:a16="http://schemas.microsoft.com/office/drawing/2014/main" id="{2EDAB639-51AE-46FE-8A33-05B8FEB92BFE}"/>
              </a:ext>
            </a:extLst>
          </p:cNvPr>
          <p:cNvSpPr/>
          <p:nvPr/>
        </p:nvSpPr>
        <p:spPr>
          <a:xfrm>
            <a:off x="9811025" y="2639291"/>
            <a:ext cx="0" cy="1174173"/>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108" name="Freeform: Shape 107">
            <a:extLst>
              <a:ext uri="{FF2B5EF4-FFF2-40B4-BE49-F238E27FC236}">
                <a16:creationId xmlns:a16="http://schemas.microsoft.com/office/drawing/2014/main" id="{09B161C4-6B73-4CD1-A84E-B699CB6D578C}"/>
              </a:ext>
            </a:extLst>
          </p:cNvPr>
          <p:cNvSpPr/>
          <p:nvPr/>
        </p:nvSpPr>
        <p:spPr>
          <a:xfrm>
            <a:off x="10353105" y="4300368"/>
            <a:ext cx="548640" cy="0"/>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1" name="Rectangle 80"/>
          <p:cNvSpPr/>
          <p:nvPr/>
        </p:nvSpPr>
        <p:spPr>
          <a:xfrm>
            <a:off x="10701784" y="3990537"/>
            <a:ext cx="914400" cy="640080"/>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1" i="0" u="none" strike="noStrike" kern="1200" cap="none" spc="0" normalizeH="0" baseline="0" noProof="0">
                <a:ln>
                  <a:noFill/>
                </a:ln>
                <a:solidFill>
                  <a:srgbClr val="302E45"/>
                </a:solidFill>
                <a:effectLst/>
                <a:uLnTx/>
                <a:uFillTx/>
                <a:latin typeface="Century Gothic" panose="020F0302020204030204"/>
                <a:ea typeface="+mn-ea"/>
                <a:cs typeface="+mn-cs"/>
              </a:rPr>
              <a:t>Web Server</a:t>
            </a:r>
            <a:endParaRPr kumimoji="0" lang="is-IS" sz="1200" b="1" i="0" u="none" strike="noStrike" kern="1200" cap="none" spc="0" normalizeH="0" baseline="0" noProof="0" dirty="0">
              <a:ln>
                <a:noFill/>
              </a:ln>
              <a:solidFill>
                <a:srgbClr val="302E45"/>
              </a:solidFill>
              <a:effectLst/>
              <a:uLnTx/>
              <a:uFillTx/>
              <a:latin typeface="Century Gothic" panose="020F0302020204030204"/>
              <a:ea typeface="+mn-ea"/>
              <a:cs typeface="+mn-cs"/>
            </a:endParaRPr>
          </a:p>
        </p:txBody>
      </p:sp>
      <p:sp>
        <p:nvSpPr>
          <p:cNvPr id="88" name="Rectangle 87"/>
          <p:cNvSpPr/>
          <p:nvPr/>
        </p:nvSpPr>
        <p:spPr>
          <a:xfrm>
            <a:off x="8668025"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vDNS + vPDHCP</a:t>
            </a:r>
          </a:p>
        </p:txBody>
      </p:sp>
      <p:sp>
        <p:nvSpPr>
          <p:cNvPr id="46" name="Oval 45">
            <a:extLst>
              <a:ext uri="{FF2B5EF4-FFF2-40B4-BE49-F238E27FC236}">
                <a16:creationId xmlns:a16="http://schemas.microsoft.com/office/drawing/2014/main" id="{455F7CC5-AFE7-4884-8FD0-6912D50E24A8}"/>
              </a:ext>
            </a:extLst>
          </p:cNvPr>
          <p:cNvSpPr/>
          <p:nvPr/>
        </p:nvSpPr>
        <p:spPr>
          <a:xfrm>
            <a:off x="9144942" y="4151920"/>
            <a:ext cx="581046" cy="5404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grpSp>
        <p:nvGrpSpPr>
          <p:cNvPr id="45" name="Group 44">
            <a:extLst>
              <a:ext uri="{FF2B5EF4-FFF2-40B4-BE49-F238E27FC236}">
                <a16:creationId xmlns:a16="http://schemas.microsoft.com/office/drawing/2014/main" id="{7F5B5C6C-943C-4FD9-B175-D71B74B434FA}"/>
              </a:ext>
            </a:extLst>
          </p:cNvPr>
          <p:cNvGrpSpPr/>
          <p:nvPr/>
        </p:nvGrpSpPr>
        <p:grpSpPr>
          <a:xfrm>
            <a:off x="9112332" y="3735908"/>
            <a:ext cx="1397387" cy="936767"/>
            <a:chOff x="9329736" y="4851566"/>
            <a:chExt cx="1397387" cy="936767"/>
          </a:xfrm>
        </p:grpSpPr>
        <p:sp>
          <p:nvSpPr>
            <p:cNvPr id="36" name="Freeform 9">
              <a:extLst>
                <a:ext uri="{FF2B5EF4-FFF2-40B4-BE49-F238E27FC236}">
                  <a16:creationId xmlns:a16="http://schemas.microsoft.com/office/drawing/2014/main" id="{BABE3BB4-F79B-4B57-BFAF-C6953429C2FB}"/>
                </a:ext>
              </a:extLst>
            </p:cNvPr>
            <p:cNvSpPr>
              <a:spLocks noEditPoints="1"/>
            </p:cNvSpPr>
            <p:nvPr/>
          </p:nvSpPr>
          <p:spPr bwMode="auto">
            <a:xfrm flipH="1">
              <a:off x="9329736" y="4851566"/>
              <a:ext cx="1397387" cy="936767"/>
            </a:xfrm>
            <a:custGeom>
              <a:avLst/>
              <a:gdLst>
                <a:gd name="T0" fmla="*/ 214 w 240"/>
                <a:gd name="T1" fmla="*/ 68 h 160"/>
                <a:gd name="T2" fmla="*/ 214 w 240"/>
                <a:gd name="T3" fmla="*/ 62 h 160"/>
                <a:gd name="T4" fmla="*/ 154 w 240"/>
                <a:gd name="T5" fmla="*/ 0 h 160"/>
                <a:gd name="T6" fmla="*/ 97 w 240"/>
                <a:gd name="T7" fmla="*/ 45 h 160"/>
                <a:gd name="T8" fmla="*/ 77 w 240"/>
                <a:gd name="T9" fmla="*/ 40 h 160"/>
                <a:gd name="T10" fmla="*/ 34 w 240"/>
                <a:gd name="T11" fmla="*/ 84 h 160"/>
                <a:gd name="T12" fmla="*/ 35 w 240"/>
                <a:gd name="T13" fmla="*/ 89 h 160"/>
                <a:gd name="T14" fmla="*/ 34 w 240"/>
                <a:gd name="T15" fmla="*/ 89 h 160"/>
                <a:gd name="T16" fmla="*/ 0 w 240"/>
                <a:gd name="T17" fmla="*/ 125 h 160"/>
                <a:gd name="T18" fmla="*/ 34 w 240"/>
                <a:gd name="T19" fmla="*/ 160 h 160"/>
                <a:gd name="T20" fmla="*/ 193 w 240"/>
                <a:gd name="T21" fmla="*/ 160 h 160"/>
                <a:gd name="T22" fmla="*/ 240 w 240"/>
                <a:gd name="T23" fmla="*/ 111 h 160"/>
                <a:gd name="T24" fmla="*/ 214 w 240"/>
                <a:gd name="T25" fmla="*/ 68 h 160"/>
                <a:gd name="T26" fmla="*/ 193 w 240"/>
                <a:gd name="T27" fmla="*/ 152 h 160"/>
                <a:gd name="T28" fmla="*/ 34 w 240"/>
                <a:gd name="T29" fmla="*/ 152 h 160"/>
                <a:gd name="T30" fmla="*/ 8 w 240"/>
                <a:gd name="T31" fmla="*/ 125 h 160"/>
                <a:gd name="T32" fmla="*/ 34 w 240"/>
                <a:gd name="T33" fmla="*/ 97 h 160"/>
                <a:gd name="T34" fmla="*/ 39 w 240"/>
                <a:gd name="T35" fmla="*/ 98 h 160"/>
                <a:gd name="T36" fmla="*/ 42 w 240"/>
                <a:gd name="T37" fmla="*/ 97 h 160"/>
                <a:gd name="T38" fmla="*/ 43 w 240"/>
                <a:gd name="T39" fmla="*/ 93 h 160"/>
                <a:gd name="T40" fmla="*/ 42 w 240"/>
                <a:gd name="T41" fmla="*/ 84 h 160"/>
                <a:gd name="T42" fmla="*/ 77 w 240"/>
                <a:gd name="T43" fmla="*/ 48 h 160"/>
                <a:gd name="T44" fmla="*/ 97 w 240"/>
                <a:gd name="T45" fmla="*/ 55 h 160"/>
                <a:gd name="T46" fmla="*/ 101 w 240"/>
                <a:gd name="T47" fmla="*/ 55 h 160"/>
                <a:gd name="T48" fmla="*/ 103 w 240"/>
                <a:gd name="T49" fmla="*/ 52 h 160"/>
                <a:gd name="T50" fmla="*/ 154 w 240"/>
                <a:gd name="T51" fmla="*/ 8 h 160"/>
                <a:gd name="T52" fmla="*/ 206 w 240"/>
                <a:gd name="T53" fmla="*/ 62 h 160"/>
                <a:gd name="T54" fmla="*/ 206 w 240"/>
                <a:gd name="T55" fmla="*/ 70 h 160"/>
                <a:gd name="T56" fmla="*/ 208 w 240"/>
                <a:gd name="T57" fmla="*/ 74 h 160"/>
                <a:gd name="T58" fmla="*/ 232 w 240"/>
                <a:gd name="T59" fmla="*/ 111 h 160"/>
                <a:gd name="T60" fmla="*/ 193 w 240"/>
                <a:gd name="T61"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60">
                  <a:moveTo>
                    <a:pt x="214" y="68"/>
                  </a:moveTo>
                  <a:cubicBezTo>
                    <a:pt x="214" y="66"/>
                    <a:pt x="214" y="64"/>
                    <a:pt x="214" y="62"/>
                  </a:cubicBezTo>
                  <a:cubicBezTo>
                    <a:pt x="214" y="28"/>
                    <a:pt x="188" y="0"/>
                    <a:pt x="154" y="0"/>
                  </a:cubicBezTo>
                  <a:cubicBezTo>
                    <a:pt x="127" y="0"/>
                    <a:pt x="104" y="19"/>
                    <a:pt x="97" y="45"/>
                  </a:cubicBezTo>
                  <a:cubicBezTo>
                    <a:pt x="91" y="42"/>
                    <a:pt x="84" y="40"/>
                    <a:pt x="77" y="40"/>
                  </a:cubicBezTo>
                  <a:cubicBezTo>
                    <a:pt x="53" y="40"/>
                    <a:pt x="34" y="60"/>
                    <a:pt x="34" y="84"/>
                  </a:cubicBezTo>
                  <a:cubicBezTo>
                    <a:pt x="34" y="86"/>
                    <a:pt x="34" y="88"/>
                    <a:pt x="35" y="89"/>
                  </a:cubicBezTo>
                  <a:cubicBezTo>
                    <a:pt x="34" y="89"/>
                    <a:pt x="34" y="89"/>
                    <a:pt x="34" y="89"/>
                  </a:cubicBezTo>
                  <a:cubicBezTo>
                    <a:pt x="15" y="89"/>
                    <a:pt x="0" y="105"/>
                    <a:pt x="0" y="125"/>
                  </a:cubicBezTo>
                  <a:cubicBezTo>
                    <a:pt x="0" y="144"/>
                    <a:pt x="15" y="160"/>
                    <a:pt x="34" y="160"/>
                  </a:cubicBezTo>
                  <a:cubicBezTo>
                    <a:pt x="193" y="160"/>
                    <a:pt x="193" y="160"/>
                    <a:pt x="193" y="160"/>
                  </a:cubicBezTo>
                  <a:cubicBezTo>
                    <a:pt x="219" y="160"/>
                    <a:pt x="240" y="138"/>
                    <a:pt x="240" y="111"/>
                  </a:cubicBezTo>
                  <a:cubicBezTo>
                    <a:pt x="240" y="92"/>
                    <a:pt x="229" y="76"/>
                    <a:pt x="214" y="68"/>
                  </a:cubicBezTo>
                  <a:close/>
                  <a:moveTo>
                    <a:pt x="193" y="152"/>
                  </a:moveTo>
                  <a:cubicBezTo>
                    <a:pt x="34" y="152"/>
                    <a:pt x="34" y="152"/>
                    <a:pt x="34" y="152"/>
                  </a:cubicBezTo>
                  <a:cubicBezTo>
                    <a:pt x="20" y="152"/>
                    <a:pt x="8" y="140"/>
                    <a:pt x="8" y="125"/>
                  </a:cubicBezTo>
                  <a:cubicBezTo>
                    <a:pt x="8" y="110"/>
                    <a:pt x="20" y="97"/>
                    <a:pt x="34" y="97"/>
                  </a:cubicBezTo>
                  <a:cubicBezTo>
                    <a:pt x="36" y="97"/>
                    <a:pt x="37" y="98"/>
                    <a:pt x="39" y="98"/>
                  </a:cubicBezTo>
                  <a:cubicBezTo>
                    <a:pt x="40" y="98"/>
                    <a:pt x="41" y="98"/>
                    <a:pt x="42" y="97"/>
                  </a:cubicBezTo>
                  <a:cubicBezTo>
                    <a:pt x="43" y="96"/>
                    <a:pt x="44" y="94"/>
                    <a:pt x="43" y="93"/>
                  </a:cubicBezTo>
                  <a:cubicBezTo>
                    <a:pt x="43" y="90"/>
                    <a:pt x="42" y="87"/>
                    <a:pt x="42" y="84"/>
                  </a:cubicBezTo>
                  <a:cubicBezTo>
                    <a:pt x="42" y="64"/>
                    <a:pt x="58" y="48"/>
                    <a:pt x="77" y="48"/>
                  </a:cubicBezTo>
                  <a:cubicBezTo>
                    <a:pt x="85" y="48"/>
                    <a:pt x="91" y="51"/>
                    <a:pt x="97" y="55"/>
                  </a:cubicBezTo>
                  <a:cubicBezTo>
                    <a:pt x="98" y="56"/>
                    <a:pt x="100" y="56"/>
                    <a:pt x="101" y="55"/>
                  </a:cubicBezTo>
                  <a:cubicBezTo>
                    <a:pt x="102" y="55"/>
                    <a:pt x="103" y="54"/>
                    <a:pt x="103" y="52"/>
                  </a:cubicBezTo>
                  <a:cubicBezTo>
                    <a:pt x="108" y="27"/>
                    <a:pt x="129" y="8"/>
                    <a:pt x="154" y="8"/>
                  </a:cubicBezTo>
                  <a:cubicBezTo>
                    <a:pt x="183" y="8"/>
                    <a:pt x="206" y="32"/>
                    <a:pt x="206" y="62"/>
                  </a:cubicBezTo>
                  <a:cubicBezTo>
                    <a:pt x="206" y="65"/>
                    <a:pt x="206" y="67"/>
                    <a:pt x="206" y="70"/>
                  </a:cubicBezTo>
                  <a:cubicBezTo>
                    <a:pt x="205" y="71"/>
                    <a:pt x="206" y="73"/>
                    <a:pt x="208" y="74"/>
                  </a:cubicBezTo>
                  <a:cubicBezTo>
                    <a:pt x="222" y="80"/>
                    <a:pt x="232" y="94"/>
                    <a:pt x="232" y="111"/>
                  </a:cubicBezTo>
                  <a:cubicBezTo>
                    <a:pt x="232" y="134"/>
                    <a:pt x="214" y="152"/>
                    <a:pt x="193" y="152"/>
                  </a:cubicBezTo>
                  <a:close/>
                </a:path>
              </a:pathLst>
            </a:custGeom>
            <a:solidFill>
              <a:schemeClr val="bg2">
                <a:lumMod val="25000"/>
              </a:schemeClr>
            </a:solidFill>
            <a:ln w="158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3" name="TextBox 102">
              <a:extLst>
                <a:ext uri="{FF2B5EF4-FFF2-40B4-BE49-F238E27FC236}">
                  <a16:creationId xmlns:a16="http://schemas.microsoft.com/office/drawing/2014/main" id="{7D460B6A-D329-4DEE-A3DD-6DB8CEB8B917}"/>
                </a:ext>
              </a:extLst>
            </p:cNvPr>
            <p:cNvSpPr txBox="1"/>
            <p:nvPr/>
          </p:nvSpPr>
          <p:spPr>
            <a:xfrm>
              <a:off x="9506947" y="5152124"/>
              <a:ext cx="1064955"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302E45"/>
                  </a:solidFill>
                  <a:effectLst/>
                  <a:uLnTx/>
                  <a:uFillTx/>
                  <a:latin typeface="Century Gothic" panose="020F0302020204030204"/>
                  <a:ea typeface="+mn-ea"/>
                  <a:cs typeface="+mn-cs"/>
                </a:rPr>
                <a:t>CPE_Public</a:t>
              </a:r>
              <a:r>
                <a:rPr kumimoji="0" lang="en-US" sz="1100" b="0" i="0" u="none" strike="noStrike" kern="1200" cap="none" spc="0" normalizeH="0" baseline="0" noProof="0" dirty="0">
                  <a:ln>
                    <a:noFill/>
                  </a:ln>
                  <a:solidFill>
                    <a:srgbClr val="302E45"/>
                  </a:solidFill>
                  <a:effectLst/>
                  <a:uLnTx/>
                  <a:uFillTx/>
                  <a:latin typeface="Century Gothic" panose="020F0302020204030204"/>
                  <a:ea typeface="+mn-ea"/>
                  <a:cs typeface="+mn-cs"/>
                </a:rPr>
                <a:t> Neutron Network</a:t>
              </a:r>
            </a:p>
          </p:txBody>
        </p:sp>
      </p:grpSp>
      <p:grpSp>
        <p:nvGrpSpPr>
          <p:cNvPr id="10" name="Group 9">
            <a:extLst>
              <a:ext uri="{FF2B5EF4-FFF2-40B4-BE49-F238E27FC236}">
                <a16:creationId xmlns:a16="http://schemas.microsoft.com/office/drawing/2014/main" id="{3CBB1010-AF2A-42C3-A814-AE6F49B7E413}"/>
              </a:ext>
            </a:extLst>
          </p:cNvPr>
          <p:cNvGrpSpPr/>
          <p:nvPr/>
        </p:nvGrpSpPr>
        <p:grpSpPr>
          <a:xfrm>
            <a:off x="1900079" y="2646244"/>
            <a:ext cx="2632947" cy="547175"/>
            <a:chOff x="3467477" y="2770935"/>
            <a:chExt cx="2632947" cy="1271007"/>
          </a:xfrm>
        </p:grpSpPr>
        <p:sp>
          <p:nvSpPr>
            <p:cNvPr id="15" name="Freeform: Shape 14">
              <a:extLst>
                <a:ext uri="{FF2B5EF4-FFF2-40B4-BE49-F238E27FC236}">
                  <a16:creationId xmlns:a16="http://schemas.microsoft.com/office/drawing/2014/main" id="{9B831D1B-0B35-46E6-AC35-4A1CF02C2843}"/>
                </a:ext>
              </a:extLst>
            </p:cNvPr>
            <p:cNvSpPr/>
            <p:nvPr/>
          </p:nvSpPr>
          <p:spPr>
            <a:xfrm>
              <a:off x="3467477" y="2777285"/>
              <a:ext cx="1353190" cy="126465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66" name="Freeform: Shape 65">
              <a:extLst>
                <a:ext uri="{FF2B5EF4-FFF2-40B4-BE49-F238E27FC236}">
                  <a16:creationId xmlns:a16="http://schemas.microsoft.com/office/drawing/2014/main" id="{FDDC7151-97C7-4343-B87A-C96801360E60}"/>
                </a:ext>
              </a:extLst>
            </p:cNvPr>
            <p:cNvSpPr/>
            <p:nvPr/>
          </p:nvSpPr>
          <p:spPr>
            <a:xfrm flipH="1">
              <a:off x="4820667" y="2770935"/>
              <a:ext cx="1279757" cy="127100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sp>
        <p:nvSpPr>
          <p:cNvPr id="8" name="Rectangle 7"/>
          <p:cNvSpPr/>
          <p:nvPr/>
        </p:nvSpPr>
        <p:spPr>
          <a:xfrm>
            <a:off x="338220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Authorization, Authentication, Accounting</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2" name="Rectangle 11"/>
          <p:cNvSpPr/>
          <p:nvPr/>
        </p:nvSpPr>
        <p:spPr>
          <a:xfrm>
            <a:off x="76999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vDHCP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Dynamic Host Config Protocol</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70" name="Rectangle 69">
            <a:extLst>
              <a:ext uri="{FF2B5EF4-FFF2-40B4-BE49-F238E27FC236}">
                <a16:creationId xmlns:a16="http://schemas.microsoft.com/office/drawing/2014/main" id="{9D62C9E8-FA0E-4083-80EF-428B80DCCA36}"/>
              </a:ext>
            </a:extLst>
          </p:cNvPr>
          <p:cNvSpPr/>
          <p:nvPr/>
        </p:nvSpPr>
        <p:spPr>
          <a:xfrm>
            <a:off x="2626004" y="3172958"/>
            <a:ext cx="1286770" cy="366713"/>
          </a:xfrm>
          <a:prstGeom prst="rect">
            <a:avLst/>
          </a:prstGeom>
          <a:solidFill>
            <a:schemeClr val="bg1"/>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CPE_SIGNAL</a:t>
            </a:r>
          </a:p>
          <a:p>
            <a:pPr algn="ctr"/>
            <a:r>
              <a:rPr lang="en-US" sz="1050" dirty="0">
                <a:solidFill>
                  <a:srgbClr val="302E45"/>
                </a:solidFill>
                <a:latin typeface="Century Gothic" panose="020F0302020204030204"/>
              </a:rPr>
              <a:t>Neutron Network</a:t>
            </a:r>
          </a:p>
        </p:txBody>
      </p:sp>
      <p:grpSp>
        <p:nvGrpSpPr>
          <p:cNvPr id="9" name="Group 8">
            <a:extLst>
              <a:ext uri="{FF2B5EF4-FFF2-40B4-BE49-F238E27FC236}">
                <a16:creationId xmlns:a16="http://schemas.microsoft.com/office/drawing/2014/main" id="{3E58A88D-6D40-47CB-A32F-ADDB048234B0}"/>
              </a:ext>
            </a:extLst>
          </p:cNvPr>
          <p:cNvGrpSpPr/>
          <p:nvPr/>
        </p:nvGrpSpPr>
        <p:grpSpPr>
          <a:xfrm>
            <a:off x="1449506" y="3617197"/>
            <a:ext cx="618196" cy="1401611"/>
            <a:chOff x="2514600" y="3741888"/>
            <a:chExt cx="1870624" cy="1401611"/>
          </a:xfrm>
        </p:grpSpPr>
        <p:sp>
          <p:nvSpPr>
            <p:cNvPr id="76" name="Freeform: Shape 75">
              <a:extLst>
                <a:ext uri="{FF2B5EF4-FFF2-40B4-BE49-F238E27FC236}">
                  <a16:creationId xmlns:a16="http://schemas.microsoft.com/office/drawing/2014/main" id="{11E95346-B64C-482C-8BB7-8FD15A34EC2A}"/>
                </a:ext>
              </a:extLst>
            </p:cNvPr>
            <p:cNvSpPr/>
            <p:nvPr/>
          </p:nvSpPr>
          <p:spPr>
            <a:xfrm flipV="1">
              <a:off x="2514600" y="4451261"/>
              <a:ext cx="1870624" cy="692238"/>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6" name="Freeform: Shape 15">
              <a:extLst>
                <a:ext uri="{FF2B5EF4-FFF2-40B4-BE49-F238E27FC236}">
                  <a16:creationId xmlns:a16="http://schemas.microsoft.com/office/drawing/2014/main" id="{A8F8137C-CCCE-449A-B48C-F8DE1BC157FF}"/>
                </a:ext>
              </a:extLst>
            </p:cNvPr>
            <p:cNvSpPr/>
            <p:nvPr/>
          </p:nvSpPr>
          <p:spPr>
            <a:xfrm>
              <a:off x="2516445" y="3741888"/>
              <a:ext cx="1862173" cy="709373"/>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68" name="Rectangle 67"/>
          <p:cNvSpPr/>
          <p:nvPr/>
        </p:nvSpPr>
        <p:spPr>
          <a:xfrm>
            <a:off x="7819322"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7" name="Rectangle 6"/>
          <p:cNvSpPr/>
          <p:nvPr/>
        </p:nvSpPr>
        <p:spPr>
          <a:xfrm>
            <a:off x="7819322"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58" name="Rectangle 57"/>
          <p:cNvSpPr/>
          <p:nvPr/>
        </p:nvSpPr>
        <p:spPr>
          <a:xfrm>
            <a:off x="564836"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5" name="Rectangle 4"/>
          <p:cNvSpPr/>
          <p:nvPr/>
        </p:nvSpPr>
        <p:spPr>
          <a:xfrm>
            <a:off x="564837"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1</a:t>
            </a:r>
            <a:b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b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67" name="Rectangle 66">
            <a:extLst>
              <a:ext uri="{FF2B5EF4-FFF2-40B4-BE49-F238E27FC236}">
                <a16:creationId xmlns:a16="http://schemas.microsoft.com/office/drawing/2014/main" id="{A8525661-BE90-491E-85D6-2059AC3906AA}"/>
              </a:ext>
            </a:extLst>
          </p:cNvPr>
          <p:cNvSpPr/>
          <p:nvPr/>
        </p:nvSpPr>
        <p:spPr>
          <a:xfrm>
            <a:off x="4113036" y="4146270"/>
            <a:ext cx="1280160" cy="366713"/>
          </a:xfrm>
          <a:prstGeom prst="rect">
            <a:avLst/>
          </a:prstGeom>
          <a:solidFill>
            <a:schemeClr val="bg1"/>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BNG_MUX</a:t>
            </a:r>
          </a:p>
          <a:p>
            <a:pPr algn="ctr"/>
            <a:r>
              <a:rPr lang="en-US" sz="1050" dirty="0">
                <a:solidFill>
                  <a:srgbClr val="302E45"/>
                </a:solidFill>
                <a:latin typeface="Century Gothic" panose="020F0302020204030204"/>
              </a:rPr>
              <a:t>Neutron Network</a:t>
            </a:r>
          </a:p>
        </p:txBody>
      </p:sp>
      <p:sp>
        <p:nvSpPr>
          <p:cNvPr id="2" name="Title 1"/>
          <p:cNvSpPr>
            <a:spLocks noGrp="1"/>
          </p:cNvSpPr>
          <p:nvPr>
            <p:ph type="title"/>
          </p:nvPr>
        </p:nvSpPr>
        <p:spPr>
          <a:xfrm>
            <a:off x="546521" y="554669"/>
            <a:ext cx="8565811" cy="449354"/>
          </a:xfrm>
        </p:spPr>
        <p:txBody>
          <a:bodyPr/>
          <a:lstStyle/>
          <a:p>
            <a:r>
              <a:rPr lang="en-US" dirty="0"/>
              <a:t>Multiple ONAP services construct the use case</a:t>
            </a:r>
          </a:p>
        </p:txBody>
      </p:sp>
      <p:sp>
        <p:nvSpPr>
          <p:cNvPr id="109" name="Rectangle 108"/>
          <p:cNvSpPr/>
          <p:nvPr/>
        </p:nvSpPr>
        <p:spPr>
          <a:xfrm>
            <a:off x="10663959" y="565046"/>
            <a:ext cx="964453" cy="2845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Infrastructure</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10" name="Rectangle 109"/>
          <p:cNvSpPr/>
          <p:nvPr/>
        </p:nvSpPr>
        <p:spPr>
          <a:xfrm>
            <a:off x="10658452" y="992833"/>
            <a:ext cx="964453" cy="276956"/>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Per Customer</a:t>
            </a:r>
          </a:p>
        </p:txBody>
      </p:sp>
      <p:sp>
        <p:nvSpPr>
          <p:cNvPr id="130" name="TextBox 129"/>
          <p:cNvSpPr txBox="1"/>
          <p:nvPr/>
        </p:nvSpPr>
        <p:spPr>
          <a:xfrm>
            <a:off x="9316824" y="537808"/>
            <a:ext cx="66396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02E45"/>
                </a:solidFill>
                <a:effectLst/>
                <a:uLnTx/>
                <a:uFillTx/>
                <a:latin typeface="Century Gothic" panose="020F0302020204030204"/>
                <a:ea typeface="+mn-ea"/>
                <a:cs typeface="+mn-cs"/>
              </a:rPr>
              <a:t>Control</a:t>
            </a:r>
          </a:p>
        </p:txBody>
      </p:sp>
      <p:cxnSp>
        <p:nvCxnSpPr>
          <p:cNvPr id="131" name="Straight Connector 130"/>
          <p:cNvCxnSpPr/>
          <p:nvPr/>
        </p:nvCxnSpPr>
        <p:spPr>
          <a:xfrm>
            <a:off x="9402549" y="1268536"/>
            <a:ext cx="111471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9316824" y="1017571"/>
            <a:ext cx="114807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entury Gothic" panose="020F0302020204030204"/>
                <a:ea typeface="+mn-ea"/>
                <a:cs typeface="+mn-cs"/>
              </a:rPr>
              <a:t>Data + Control</a:t>
            </a:r>
          </a:p>
        </p:txBody>
      </p:sp>
      <p:sp>
        <p:nvSpPr>
          <p:cNvPr id="59" name="Freeform: Shape 58">
            <a:extLst>
              <a:ext uri="{FF2B5EF4-FFF2-40B4-BE49-F238E27FC236}">
                <a16:creationId xmlns:a16="http://schemas.microsoft.com/office/drawing/2014/main" id="{FA21C52C-3220-468F-8067-C5F77DE1A9C7}"/>
              </a:ext>
            </a:extLst>
          </p:cNvPr>
          <p:cNvSpPr/>
          <p:nvPr/>
        </p:nvSpPr>
        <p:spPr>
          <a:xfrm rot="5400000">
            <a:off x="9959482" y="246593"/>
            <a:ext cx="0" cy="1115568"/>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0" name="Rectangle 19">
            <a:extLst>
              <a:ext uri="{FF2B5EF4-FFF2-40B4-BE49-F238E27FC236}">
                <a16:creationId xmlns:a16="http://schemas.microsoft.com/office/drawing/2014/main" id="{4CE8DBBD-CB29-4D45-8B50-5F84D1208B55}"/>
              </a:ext>
            </a:extLst>
          </p:cNvPr>
          <p:cNvSpPr/>
          <p:nvPr/>
        </p:nvSpPr>
        <p:spPr>
          <a:xfrm>
            <a:off x="412172" y="1812597"/>
            <a:ext cx="11367655" cy="363224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Rectangle 20">
            <a:extLst>
              <a:ext uri="{FF2B5EF4-FFF2-40B4-BE49-F238E27FC236}">
                <a16:creationId xmlns:a16="http://schemas.microsoft.com/office/drawing/2014/main" id="{429898E1-0FB5-423A-80D9-FD8DB66F5E45}"/>
              </a:ext>
            </a:extLst>
          </p:cNvPr>
          <p:cNvSpPr/>
          <p:nvPr/>
        </p:nvSpPr>
        <p:spPr>
          <a:xfrm>
            <a:off x="546521" y="1217151"/>
            <a:ext cx="6096000" cy="435426"/>
          </a:xfrm>
          <a:prstGeom prst="rect">
            <a:avLst/>
          </a:prstGeom>
        </p:spPr>
        <p:txBody>
          <a:bodyPr vert="horz" lIns="0" tIns="0" rIns="0" bIns="0" rtlCol="0">
            <a:noAutofit/>
          </a:bodyPr>
          <a:lstStyle/>
          <a:p>
            <a:pPr>
              <a:spcBef>
                <a:spcPts val="1000"/>
              </a:spcBef>
            </a:pPr>
            <a:r>
              <a:rPr lang="en-US" sz="2400" dirty="0"/>
              <a:t>BNG Service</a:t>
            </a:r>
          </a:p>
        </p:txBody>
      </p:sp>
      <p:sp>
        <p:nvSpPr>
          <p:cNvPr id="72" name="Freeform: Shape 71">
            <a:extLst>
              <a:ext uri="{FF2B5EF4-FFF2-40B4-BE49-F238E27FC236}">
                <a16:creationId xmlns:a16="http://schemas.microsoft.com/office/drawing/2014/main" id="{C86A174D-B8CA-44A2-BB6B-5589C83DFD8D}"/>
              </a:ext>
            </a:extLst>
          </p:cNvPr>
          <p:cNvSpPr/>
          <p:nvPr/>
        </p:nvSpPr>
        <p:spPr>
          <a:xfrm>
            <a:off x="3269389" y="3564834"/>
            <a:ext cx="0" cy="440394"/>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71" name="Freeform: Shape 70">
            <a:extLst>
              <a:ext uri="{FF2B5EF4-FFF2-40B4-BE49-F238E27FC236}">
                <a16:creationId xmlns:a16="http://schemas.microsoft.com/office/drawing/2014/main" id="{C3C111C5-5713-4CDC-96CA-893E23415E70}"/>
              </a:ext>
            </a:extLst>
          </p:cNvPr>
          <p:cNvSpPr/>
          <p:nvPr/>
        </p:nvSpPr>
        <p:spPr>
          <a:xfrm>
            <a:off x="2441418" y="4325266"/>
            <a:ext cx="1666775" cy="45719"/>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 name="Rectangle 5"/>
          <p:cNvSpPr/>
          <p:nvPr/>
        </p:nvSpPr>
        <p:spPr>
          <a:xfrm>
            <a:off x="2820027" y="400522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vBNG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61" name="Rectangle 60">
            <a:extLst>
              <a:ext uri="{FF2B5EF4-FFF2-40B4-BE49-F238E27FC236}">
                <a16:creationId xmlns:a16="http://schemas.microsoft.com/office/drawing/2014/main" id="{4EDC1569-8504-40DB-9A3A-E8982EBEB87E}"/>
              </a:ext>
            </a:extLst>
          </p:cNvPr>
          <p:cNvSpPr/>
          <p:nvPr/>
        </p:nvSpPr>
        <p:spPr>
          <a:xfrm>
            <a:off x="2065519" y="3699351"/>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BRG_BNG</a:t>
            </a:r>
          </a:p>
          <a:p>
            <a:pPr algn="ctr"/>
            <a:r>
              <a:rPr lang="en-US" sz="1050" dirty="0">
                <a:solidFill>
                  <a:srgbClr val="302E45"/>
                </a:solidFill>
                <a:latin typeface="Century Gothic" panose="020F0302020204030204"/>
              </a:rPr>
              <a:t>Neutron Network</a:t>
            </a:r>
            <a:endParaRPr lang="en-US" sz="1100" dirty="0">
              <a:solidFill>
                <a:srgbClr val="302E45"/>
              </a:solidFill>
              <a:latin typeface="Century Gothic" panose="020F0302020204030204"/>
            </a:endParaRPr>
          </a:p>
        </p:txBody>
      </p:sp>
    </p:spTree>
    <p:extLst>
      <p:ext uri="{BB962C8B-B14F-4D97-AF65-F5344CB8AC3E}">
        <p14:creationId xmlns:p14="http://schemas.microsoft.com/office/powerpoint/2010/main" val="3497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AB59D3C-79CF-4A1E-B8F2-DB4CCB8EEC79}"/>
              </a:ext>
            </a:extLst>
          </p:cNvPr>
          <p:cNvSpPr/>
          <p:nvPr/>
        </p:nvSpPr>
        <p:spPr>
          <a:xfrm flipV="1">
            <a:off x="5405438" y="4283906"/>
            <a:ext cx="1659376" cy="45719"/>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1" name="Freeform: Shape 70">
            <a:extLst>
              <a:ext uri="{FF2B5EF4-FFF2-40B4-BE49-F238E27FC236}">
                <a16:creationId xmlns:a16="http://schemas.microsoft.com/office/drawing/2014/main" id="{C3C111C5-5713-4CDC-96CA-893E23415E70}"/>
              </a:ext>
            </a:extLst>
          </p:cNvPr>
          <p:cNvSpPr/>
          <p:nvPr/>
        </p:nvSpPr>
        <p:spPr>
          <a:xfrm>
            <a:off x="2441418" y="4325266"/>
            <a:ext cx="1666775" cy="45719"/>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1" name="Rectangle 60">
            <a:extLst>
              <a:ext uri="{FF2B5EF4-FFF2-40B4-BE49-F238E27FC236}">
                <a16:creationId xmlns:a16="http://schemas.microsoft.com/office/drawing/2014/main" id="{4EDC1569-8504-40DB-9A3A-E8982EBEB87E}"/>
              </a:ext>
            </a:extLst>
          </p:cNvPr>
          <p:cNvSpPr/>
          <p:nvPr/>
        </p:nvSpPr>
        <p:spPr>
          <a:xfrm>
            <a:off x="2065519" y="3699351"/>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BRG_BNG</a:t>
            </a:r>
          </a:p>
          <a:p>
            <a:pPr algn="ctr"/>
            <a:r>
              <a:rPr lang="en-US" sz="1050" dirty="0">
                <a:solidFill>
                  <a:srgbClr val="302E45"/>
                </a:solidFill>
                <a:latin typeface="Century Gothic" panose="020F0302020204030204"/>
              </a:rPr>
              <a:t>Neutron Network</a:t>
            </a:r>
            <a:endParaRPr lang="en-US" sz="1100" dirty="0">
              <a:solidFill>
                <a:srgbClr val="302E45"/>
              </a:solidFill>
              <a:latin typeface="Century Gothic" panose="020F0302020204030204"/>
            </a:endParaRPr>
          </a:p>
        </p:txBody>
      </p:sp>
      <p:sp>
        <p:nvSpPr>
          <p:cNvPr id="72" name="Freeform: Shape 71">
            <a:extLst>
              <a:ext uri="{FF2B5EF4-FFF2-40B4-BE49-F238E27FC236}">
                <a16:creationId xmlns:a16="http://schemas.microsoft.com/office/drawing/2014/main" id="{C86A174D-B8CA-44A2-BB6B-5589C83DFD8D}"/>
              </a:ext>
            </a:extLst>
          </p:cNvPr>
          <p:cNvSpPr/>
          <p:nvPr/>
        </p:nvSpPr>
        <p:spPr>
          <a:xfrm>
            <a:off x="3269389" y="3564834"/>
            <a:ext cx="0" cy="440394"/>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6" name="Rectangle 5"/>
          <p:cNvSpPr/>
          <p:nvPr/>
        </p:nvSpPr>
        <p:spPr>
          <a:xfrm>
            <a:off x="2820027" y="400522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vBNG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grpSp>
        <p:nvGrpSpPr>
          <p:cNvPr id="11" name="Group 10">
            <a:extLst>
              <a:ext uri="{FF2B5EF4-FFF2-40B4-BE49-F238E27FC236}">
                <a16:creationId xmlns:a16="http://schemas.microsoft.com/office/drawing/2014/main" id="{02B13F34-22AB-4724-9F1F-86CE27C0BD98}"/>
              </a:ext>
            </a:extLst>
          </p:cNvPr>
          <p:cNvGrpSpPr/>
          <p:nvPr/>
        </p:nvGrpSpPr>
        <p:grpSpPr>
          <a:xfrm>
            <a:off x="7428752" y="3617197"/>
            <a:ext cx="426973" cy="1501523"/>
            <a:chOff x="7428752" y="3741888"/>
            <a:chExt cx="278143" cy="1501523"/>
          </a:xfrm>
        </p:grpSpPr>
        <p:sp>
          <p:nvSpPr>
            <p:cNvPr id="18" name="Freeform: Shape 17">
              <a:extLst>
                <a:ext uri="{FF2B5EF4-FFF2-40B4-BE49-F238E27FC236}">
                  <a16:creationId xmlns:a16="http://schemas.microsoft.com/office/drawing/2014/main" id="{7A03059B-5D2F-48C5-8338-E8ED6E37A64E}"/>
                </a:ext>
              </a:extLst>
            </p:cNvPr>
            <p:cNvSpPr/>
            <p:nvPr/>
          </p:nvSpPr>
          <p:spPr>
            <a:xfrm>
              <a:off x="7430574" y="3741888"/>
              <a:ext cx="276321" cy="726109"/>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9" name="Freeform: Shape 78">
              <a:extLst>
                <a:ext uri="{FF2B5EF4-FFF2-40B4-BE49-F238E27FC236}">
                  <a16:creationId xmlns:a16="http://schemas.microsoft.com/office/drawing/2014/main" id="{406DD7E9-9852-4D75-B045-27367E284F3A}"/>
                </a:ext>
              </a:extLst>
            </p:cNvPr>
            <p:cNvSpPr/>
            <p:nvPr/>
          </p:nvSpPr>
          <p:spPr>
            <a:xfrm flipV="1">
              <a:off x="7428752" y="4457697"/>
              <a:ext cx="27814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69" name="Rectangle 68">
            <a:extLst>
              <a:ext uri="{FF2B5EF4-FFF2-40B4-BE49-F238E27FC236}">
                <a16:creationId xmlns:a16="http://schemas.microsoft.com/office/drawing/2014/main" id="{3BE27268-0068-46AB-A4D4-E7AEFF04F68D}"/>
              </a:ext>
            </a:extLst>
          </p:cNvPr>
          <p:cNvSpPr/>
          <p:nvPr/>
        </p:nvSpPr>
        <p:spPr>
          <a:xfrm>
            <a:off x="7064814" y="3688960"/>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MUX_GW</a:t>
            </a:r>
          </a:p>
          <a:p>
            <a:pPr algn="ctr"/>
            <a:r>
              <a:rPr lang="en-US" sz="1050" dirty="0">
                <a:solidFill>
                  <a:srgbClr val="302E45"/>
                </a:solidFill>
                <a:latin typeface="Century Gothic" panose="020F0302020204030204"/>
              </a:rPr>
              <a:t>Neutron Network</a:t>
            </a:r>
          </a:p>
        </p:txBody>
      </p:sp>
      <p:sp>
        <p:nvSpPr>
          <p:cNvPr id="50" name="Rectangle 49"/>
          <p:cNvSpPr/>
          <p:nvPr/>
        </p:nvSpPr>
        <p:spPr>
          <a:xfrm>
            <a:off x="5771805" y="400522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 MUX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grpSp>
        <p:nvGrpSpPr>
          <p:cNvPr id="75" name="Group 74">
            <a:extLst>
              <a:ext uri="{FF2B5EF4-FFF2-40B4-BE49-F238E27FC236}">
                <a16:creationId xmlns:a16="http://schemas.microsoft.com/office/drawing/2014/main" id="{1990EA1E-0F3C-44BE-A88D-EDBD7C9272B6}"/>
              </a:ext>
            </a:extLst>
          </p:cNvPr>
          <p:cNvGrpSpPr/>
          <p:nvPr/>
        </p:nvGrpSpPr>
        <p:grpSpPr>
          <a:xfrm flipH="1">
            <a:off x="8715923" y="3617197"/>
            <a:ext cx="426973" cy="1501523"/>
            <a:chOff x="7428752" y="3741888"/>
            <a:chExt cx="278143" cy="1501523"/>
          </a:xfrm>
        </p:grpSpPr>
        <p:sp>
          <p:nvSpPr>
            <p:cNvPr id="77" name="Freeform: Shape 76">
              <a:extLst>
                <a:ext uri="{FF2B5EF4-FFF2-40B4-BE49-F238E27FC236}">
                  <a16:creationId xmlns:a16="http://schemas.microsoft.com/office/drawing/2014/main" id="{8B3B429F-2D00-490B-8AF7-8A08F1FC5636}"/>
                </a:ext>
              </a:extLst>
            </p:cNvPr>
            <p:cNvSpPr/>
            <p:nvPr/>
          </p:nvSpPr>
          <p:spPr>
            <a:xfrm>
              <a:off x="7430574" y="3741888"/>
              <a:ext cx="276321" cy="726109"/>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8" name="Freeform: Shape 77">
              <a:extLst>
                <a:ext uri="{FF2B5EF4-FFF2-40B4-BE49-F238E27FC236}">
                  <a16:creationId xmlns:a16="http://schemas.microsoft.com/office/drawing/2014/main" id="{02B97EDB-7113-4B84-BA88-5FB286C2CDD7}"/>
                </a:ext>
              </a:extLst>
            </p:cNvPr>
            <p:cNvSpPr/>
            <p:nvPr/>
          </p:nvSpPr>
          <p:spPr>
            <a:xfrm flipV="1">
              <a:off x="7428752" y="4457697"/>
              <a:ext cx="27814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3" name="Freeform: Shape 2">
            <a:extLst>
              <a:ext uri="{FF2B5EF4-FFF2-40B4-BE49-F238E27FC236}">
                <a16:creationId xmlns:a16="http://schemas.microsoft.com/office/drawing/2014/main" id="{2EDAB639-51AE-46FE-8A33-05B8FEB92BFE}"/>
              </a:ext>
            </a:extLst>
          </p:cNvPr>
          <p:cNvSpPr/>
          <p:nvPr/>
        </p:nvSpPr>
        <p:spPr>
          <a:xfrm>
            <a:off x="9811025" y="2639291"/>
            <a:ext cx="0" cy="1174173"/>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108" name="Freeform: Shape 107">
            <a:extLst>
              <a:ext uri="{FF2B5EF4-FFF2-40B4-BE49-F238E27FC236}">
                <a16:creationId xmlns:a16="http://schemas.microsoft.com/office/drawing/2014/main" id="{09B161C4-6B73-4CD1-A84E-B699CB6D578C}"/>
              </a:ext>
            </a:extLst>
          </p:cNvPr>
          <p:cNvSpPr/>
          <p:nvPr/>
        </p:nvSpPr>
        <p:spPr>
          <a:xfrm>
            <a:off x="10353105" y="4300368"/>
            <a:ext cx="548640" cy="0"/>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1" name="Rectangle 80"/>
          <p:cNvSpPr/>
          <p:nvPr/>
        </p:nvSpPr>
        <p:spPr>
          <a:xfrm>
            <a:off x="10701784" y="3990537"/>
            <a:ext cx="914400" cy="640080"/>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1" i="0" u="none" strike="noStrike" kern="1200" cap="none" spc="0" normalizeH="0" baseline="0" noProof="0">
                <a:ln>
                  <a:noFill/>
                </a:ln>
                <a:solidFill>
                  <a:srgbClr val="302E45"/>
                </a:solidFill>
                <a:effectLst/>
                <a:uLnTx/>
                <a:uFillTx/>
                <a:latin typeface="Century Gothic" panose="020F0302020204030204"/>
                <a:ea typeface="+mn-ea"/>
                <a:cs typeface="+mn-cs"/>
              </a:rPr>
              <a:t>Web Server</a:t>
            </a:r>
            <a:endParaRPr kumimoji="0" lang="is-IS" sz="1200" b="1" i="0" u="none" strike="noStrike" kern="1200" cap="none" spc="0" normalizeH="0" baseline="0" noProof="0" dirty="0">
              <a:ln>
                <a:noFill/>
              </a:ln>
              <a:solidFill>
                <a:srgbClr val="302E45"/>
              </a:solidFill>
              <a:effectLst/>
              <a:uLnTx/>
              <a:uFillTx/>
              <a:latin typeface="Century Gothic" panose="020F0302020204030204"/>
              <a:ea typeface="+mn-ea"/>
              <a:cs typeface="+mn-cs"/>
            </a:endParaRPr>
          </a:p>
        </p:txBody>
      </p:sp>
      <p:sp>
        <p:nvSpPr>
          <p:cNvPr id="88" name="Rectangle 87"/>
          <p:cNvSpPr/>
          <p:nvPr/>
        </p:nvSpPr>
        <p:spPr>
          <a:xfrm>
            <a:off x="8668025"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vDNS + vPDHCP</a:t>
            </a:r>
          </a:p>
        </p:txBody>
      </p:sp>
      <p:sp>
        <p:nvSpPr>
          <p:cNvPr id="46" name="Oval 45">
            <a:extLst>
              <a:ext uri="{FF2B5EF4-FFF2-40B4-BE49-F238E27FC236}">
                <a16:creationId xmlns:a16="http://schemas.microsoft.com/office/drawing/2014/main" id="{455F7CC5-AFE7-4884-8FD0-6912D50E24A8}"/>
              </a:ext>
            </a:extLst>
          </p:cNvPr>
          <p:cNvSpPr/>
          <p:nvPr/>
        </p:nvSpPr>
        <p:spPr>
          <a:xfrm>
            <a:off x="9144942" y="4151920"/>
            <a:ext cx="581046" cy="5404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grpSp>
        <p:nvGrpSpPr>
          <p:cNvPr id="45" name="Group 44">
            <a:extLst>
              <a:ext uri="{FF2B5EF4-FFF2-40B4-BE49-F238E27FC236}">
                <a16:creationId xmlns:a16="http://schemas.microsoft.com/office/drawing/2014/main" id="{7F5B5C6C-943C-4FD9-B175-D71B74B434FA}"/>
              </a:ext>
            </a:extLst>
          </p:cNvPr>
          <p:cNvGrpSpPr/>
          <p:nvPr/>
        </p:nvGrpSpPr>
        <p:grpSpPr>
          <a:xfrm>
            <a:off x="9112332" y="3735908"/>
            <a:ext cx="1397387" cy="936767"/>
            <a:chOff x="9329736" y="4851566"/>
            <a:chExt cx="1397387" cy="936767"/>
          </a:xfrm>
        </p:grpSpPr>
        <p:sp>
          <p:nvSpPr>
            <p:cNvPr id="36" name="Freeform 9">
              <a:extLst>
                <a:ext uri="{FF2B5EF4-FFF2-40B4-BE49-F238E27FC236}">
                  <a16:creationId xmlns:a16="http://schemas.microsoft.com/office/drawing/2014/main" id="{BABE3BB4-F79B-4B57-BFAF-C6953429C2FB}"/>
                </a:ext>
              </a:extLst>
            </p:cNvPr>
            <p:cNvSpPr>
              <a:spLocks noEditPoints="1"/>
            </p:cNvSpPr>
            <p:nvPr/>
          </p:nvSpPr>
          <p:spPr bwMode="auto">
            <a:xfrm flipH="1">
              <a:off x="9329736" y="4851566"/>
              <a:ext cx="1397387" cy="936767"/>
            </a:xfrm>
            <a:custGeom>
              <a:avLst/>
              <a:gdLst>
                <a:gd name="T0" fmla="*/ 214 w 240"/>
                <a:gd name="T1" fmla="*/ 68 h 160"/>
                <a:gd name="T2" fmla="*/ 214 w 240"/>
                <a:gd name="T3" fmla="*/ 62 h 160"/>
                <a:gd name="T4" fmla="*/ 154 w 240"/>
                <a:gd name="T5" fmla="*/ 0 h 160"/>
                <a:gd name="T6" fmla="*/ 97 w 240"/>
                <a:gd name="T7" fmla="*/ 45 h 160"/>
                <a:gd name="T8" fmla="*/ 77 w 240"/>
                <a:gd name="T9" fmla="*/ 40 h 160"/>
                <a:gd name="T10" fmla="*/ 34 w 240"/>
                <a:gd name="T11" fmla="*/ 84 h 160"/>
                <a:gd name="T12" fmla="*/ 35 w 240"/>
                <a:gd name="T13" fmla="*/ 89 h 160"/>
                <a:gd name="T14" fmla="*/ 34 w 240"/>
                <a:gd name="T15" fmla="*/ 89 h 160"/>
                <a:gd name="T16" fmla="*/ 0 w 240"/>
                <a:gd name="T17" fmla="*/ 125 h 160"/>
                <a:gd name="T18" fmla="*/ 34 w 240"/>
                <a:gd name="T19" fmla="*/ 160 h 160"/>
                <a:gd name="T20" fmla="*/ 193 w 240"/>
                <a:gd name="T21" fmla="*/ 160 h 160"/>
                <a:gd name="T22" fmla="*/ 240 w 240"/>
                <a:gd name="T23" fmla="*/ 111 h 160"/>
                <a:gd name="T24" fmla="*/ 214 w 240"/>
                <a:gd name="T25" fmla="*/ 68 h 160"/>
                <a:gd name="T26" fmla="*/ 193 w 240"/>
                <a:gd name="T27" fmla="*/ 152 h 160"/>
                <a:gd name="T28" fmla="*/ 34 w 240"/>
                <a:gd name="T29" fmla="*/ 152 h 160"/>
                <a:gd name="T30" fmla="*/ 8 w 240"/>
                <a:gd name="T31" fmla="*/ 125 h 160"/>
                <a:gd name="T32" fmla="*/ 34 w 240"/>
                <a:gd name="T33" fmla="*/ 97 h 160"/>
                <a:gd name="T34" fmla="*/ 39 w 240"/>
                <a:gd name="T35" fmla="*/ 98 h 160"/>
                <a:gd name="T36" fmla="*/ 42 w 240"/>
                <a:gd name="T37" fmla="*/ 97 h 160"/>
                <a:gd name="T38" fmla="*/ 43 w 240"/>
                <a:gd name="T39" fmla="*/ 93 h 160"/>
                <a:gd name="T40" fmla="*/ 42 w 240"/>
                <a:gd name="T41" fmla="*/ 84 h 160"/>
                <a:gd name="T42" fmla="*/ 77 w 240"/>
                <a:gd name="T43" fmla="*/ 48 h 160"/>
                <a:gd name="T44" fmla="*/ 97 w 240"/>
                <a:gd name="T45" fmla="*/ 55 h 160"/>
                <a:gd name="T46" fmla="*/ 101 w 240"/>
                <a:gd name="T47" fmla="*/ 55 h 160"/>
                <a:gd name="T48" fmla="*/ 103 w 240"/>
                <a:gd name="T49" fmla="*/ 52 h 160"/>
                <a:gd name="T50" fmla="*/ 154 w 240"/>
                <a:gd name="T51" fmla="*/ 8 h 160"/>
                <a:gd name="T52" fmla="*/ 206 w 240"/>
                <a:gd name="T53" fmla="*/ 62 h 160"/>
                <a:gd name="T54" fmla="*/ 206 w 240"/>
                <a:gd name="T55" fmla="*/ 70 h 160"/>
                <a:gd name="T56" fmla="*/ 208 w 240"/>
                <a:gd name="T57" fmla="*/ 74 h 160"/>
                <a:gd name="T58" fmla="*/ 232 w 240"/>
                <a:gd name="T59" fmla="*/ 111 h 160"/>
                <a:gd name="T60" fmla="*/ 193 w 240"/>
                <a:gd name="T61"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60">
                  <a:moveTo>
                    <a:pt x="214" y="68"/>
                  </a:moveTo>
                  <a:cubicBezTo>
                    <a:pt x="214" y="66"/>
                    <a:pt x="214" y="64"/>
                    <a:pt x="214" y="62"/>
                  </a:cubicBezTo>
                  <a:cubicBezTo>
                    <a:pt x="214" y="28"/>
                    <a:pt x="188" y="0"/>
                    <a:pt x="154" y="0"/>
                  </a:cubicBezTo>
                  <a:cubicBezTo>
                    <a:pt x="127" y="0"/>
                    <a:pt x="104" y="19"/>
                    <a:pt x="97" y="45"/>
                  </a:cubicBezTo>
                  <a:cubicBezTo>
                    <a:pt x="91" y="42"/>
                    <a:pt x="84" y="40"/>
                    <a:pt x="77" y="40"/>
                  </a:cubicBezTo>
                  <a:cubicBezTo>
                    <a:pt x="53" y="40"/>
                    <a:pt x="34" y="60"/>
                    <a:pt x="34" y="84"/>
                  </a:cubicBezTo>
                  <a:cubicBezTo>
                    <a:pt x="34" y="86"/>
                    <a:pt x="34" y="88"/>
                    <a:pt x="35" y="89"/>
                  </a:cubicBezTo>
                  <a:cubicBezTo>
                    <a:pt x="34" y="89"/>
                    <a:pt x="34" y="89"/>
                    <a:pt x="34" y="89"/>
                  </a:cubicBezTo>
                  <a:cubicBezTo>
                    <a:pt x="15" y="89"/>
                    <a:pt x="0" y="105"/>
                    <a:pt x="0" y="125"/>
                  </a:cubicBezTo>
                  <a:cubicBezTo>
                    <a:pt x="0" y="144"/>
                    <a:pt x="15" y="160"/>
                    <a:pt x="34" y="160"/>
                  </a:cubicBezTo>
                  <a:cubicBezTo>
                    <a:pt x="193" y="160"/>
                    <a:pt x="193" y="160"/>
                    <a:pt x="193" y="160"/>
                  </a:cubicBezTo>
                  <a:cubicBezTo>
                    <a:pt x="219" y="160"/>
                    <a:pt x="240" y="138"/>
                    <a:pt x="240" y="111"/>
                  </a:cubicBezTo>
                  <a:cubicBezTo>
                    <a:pt x="240" y="92"/>
                    <a:pt x="229" y="76"/>
                    <a:pt x="214" y="68"/>
                  </a:cubicBezTo>
                  <a:close/>
                  <a:moveTo>
                    <a:pt x="193" y="152"/>
                  </a:moveTo>
                  <a:cubicBezTo>
                    <a:pt x="34" y="152"/>
                    <a:pt x="34" y="152"/>
                    <a:pt x="34" y="152"/>
                  </a:cubicBezTo>
                  <a:cubicBezTo>
                    <a:pt x="20" y="152"/>
                    <a:pt x="8" y="140"/>
                    <a:pt x="8" y="125"/>
                  </a:cubicBezTo>
                  <a:cubicBezTo>
                    <a:pt x="8" y="110"/>
                    <a:pt x="20" y="97"/>
                    <a:pt x="34" y="97"/>
                  </a:cubicBezTo>
                  <a:cubicBezTo>
                    <a:pt x="36" y="97"/>
                    <a:pt x="37" y="98"/>
                    <a:pt x="39" y="98"/>
                  </a:cubicBezTo>
                  <a:cubicBezTo>
                    <a:pt x="40" y="98"/>
                    <a:pt x="41" y="98"/>
                    <a:pt x="42" y="97"/>
                  </a:cubicBezTo>
                  <a:cubicBezTo>
                    <a:pt x="43" y="96"/>
                    <a:pt x="44" y="94"/>
                    <a:pt x="43" y="93"/>
                  </a:cubicBezTo>
                  <a:cubicBezTo>
                    <a:pt x="43" y="90"/>
                    <a:pt x="42" y="87"/>
                    <a:pt x="42" y="84"/>
                  </a:cubicBezTo>
                  <a:cubicBezTo>
                    <a:pt x="42" y="64"/>
                    <a:pt x="58" y="48"/>
                    <a:pt x="77" y="48"/>
                  </a:cubicBezTo>
                  <a:cubicBezTo>
                    <a:pt x="85" y="48"/>
                    <a:pt x="91" y="51"/>
                    <a:pt x="97" y="55"/>
                  </a:cubicBezTo>
                  <a:cubicBezTo>
                    <a:pt x="98" y="56"/>
                    <a:pt x="100" y="56"/>
                    <a:pt x="101" y="55"/>
                  </a:cubicBezTo>
                  <a:cubicBezTo>
                    <a:pt x="102" y="55"/>
                    <a:pt x="103" y="54"/>
                    <a:pt x="103" y="52"/>
                  </a:cubicBezTo>
                  <a:cubicBezTo>
                    <a:pt x="108" y="27"/>
                    <a:pt x="129" y="8"/>
                    <a:pt x="154" y="8"/>
                  </a:cubicBezTo>
                  <a:cubicBezTo>
                    <a:pt x="183" y="8"/>
                    <a:pt x="206" y="32"/>
                    <a:pt x="206" y="62"/>
                  </a:cubicBezTo>
                  <a:cubicBezTo>
                    <a:pt x="206" y="65"/>
                    <a:pt x="206" y="67"/>
                    <a:pt x="206" y="70"/>
                  </a:cubicBezTo>
                  <a:cubicBezTo>
                    <a:pt x="205" y="71"/>
                    <a:pt x="206" y="73"/>
                    <a:pt x="208" y="74"/>
                  </a:cubicBezTo>
                  <a:cubicBezTo>
                    <a:pt x="222" y="80"/>
                    <a:pt x="232" y="94"/>
                    <a:pt x="232" y="111"/>
                  </a:cubicBezTo>
                  <a:cubicBezTo>
                    <a:pt x="232" y="134"/>
                    <a:pt x="214" y="152"/>
                    <a:pt x="193" y="152"/>
                  </a:cubicBezTo>
                  <a:close/>
                </a:path>
              </a:pathLst>
            </a:custGeom>
            <a:solidFill>
              <a:schemeClr val="bg2">
                <a:lumMod val="25000"/>
              </a:schemeClr>
            </a:solidFill>
            <a:ln w="158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3" name="TextBox 102">
              <a:extLst>
                <a:ext uri="{FF2B5EF4-FFF2-40B4-BE49-F238E27FC236}">
                  <a16:creationId xmlns:a16="http://schemas.microsoft.com/office/drawing/2014/main" id="{7D460B6A-D329-4DEE-A3DD-6DB8CEB8B917}"/>
                </a:ext>
              </a:extLst>
            </p:cNvPr>
            <p:cNvSpPr txBox="1"/>
            <p:nvPr/>
          </p:nvSpPr>
          <p:spPr>
            <a:xfrm>
              <a:off x="9506947" y="5152124"/>
              <a:ext cx="1064955"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302E45"/>
                  </a:solidFill>
                  <a:effectLst/>
                  <a:uLnTx/>
                  <a:uFillTx/>
                  <a:latin typeface="Century Gothic" panose="020F0302020204030204"/>
                  <a:ea typeface="+mn-ea"/>
                  <a:cs typeface="+mn-cs"/>
                </a:rPr>
                <a:t>CPE_Public</a:t>
              </a:r>
              <a:r>
                <a:rPr kumimoji="0" lang="en-US" sz="1100" b="0" i="0" u="none" strike="noStrike" kern="1200" cap="none" spc="0" normalizeH="0" baseline="0" noProof="0" dirty="0">
                  <a:ln>
                    <a:noFill/>
                  </a:ln>
                  <a:solidFill>
                    <a:srgbClr val="302E45"/>
                  </a:solidFill>
                  <a:effectLst/>
                  <a:uLnTx/>
                  <a:uFillTx/>
                  <a:latin typeface="Century Gothic" panose="020F0302020204030204"/>
                  <a:ea typeface="+mn-ea"/>
                  <a:cs typeface="+mn-cs"/>
                </a:rPr>
                <a:t> Neutron Network</a:t>
              </a:r>
            </a:p>
          </p:txBody>
        </p:sp>
      </p:grpSp>
      <p:grpSp>
        <p:nvGrpSpPr>
          <p:cNvPr id="10" name="Group 9">
            <a:extLst>
              <a:ext uri="{FF2B5EF4-FFF2-40B4-BE49-F238E27FC236}">
                <a16:creationId xmlns:a16="http://schemas.microsoft.com/office/drawing/2014/main" id="{3CBB1010-AF2A-42C3-A814-AE6F49B7E413}"/>
              </a:ext>
            </a:extLst>
          </p:cNvPr>
          <p:cNvGrpSpPr/>
          <p:nvPr/>
        </p:nvGrpSpPr>
        <p:grpSpPr>
          <a:xfrm>
            <a:off x="1900079" y="2646244"/>
            <a:ext cx="2632947" cy="547175"/>
            <a:chOff x="3467477" y="2770935"/>
            <a:chExt cx="2632947" cy="1271007"/>
          </a:xfrm>
        </p:grpSpPr>
        <p:sp>
          <p:nvSpPr>
            <p:cNvPr id="15" name="Freeform: Shape 14">
              <a:extLst>
                <a:ext uri="{FF2B5EF4-FFF2-40B4-BE49-F238E27FC236}">
                  <a16:creationId xmlns:a16="http://schemas.microsoft.com/office/drawing/2014/main" id="{9B831D1B-0B35-46E6-AC35-4A1CF02C2843}"/>
                </a:ext>
              </a:extLst>
            </p:cNvPr>
            <p:cNvSpPr/>
            <p:nvPr/>
          </p:nvSpPr>
          <p:spPr>
            <a:xfrm>
              <a:off x="3467477" y="2777285"/>
              <a:ext cx="1353190" cy="126465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66" name="Freeform: Shape 65">
              <a:extLst>
                <a:ext uri="{FF2B5EF4-FFF2-40B4-BE49-F238E27FC236}">
                  <a16:creationId xmlns:a16="http://schemas.microsoft.com/office/drawing/2014/main" id="{FDDC7151-97C7-4343-B87A-C96801360E60}"/>
                </a:ext>
              </a:extLst>
            </p:cNvPr>
            <p:cNvSpPr/>
            <p:nvPr/>
          </p:nvSpPr>
          <p:spPr>
            <a:xfrm flipH="1">
              <a:off x="4820667" y="2770935"/>
              <a:ext cx="1279757" cy="127100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sp>
        <p:nvSpPr>
          <p:cNvPr id="8" name="Rectangle 7"/>
          <p:cNvSpPr/>
          <p:nvPr/>
        </p:nvSpPr>
        <p:spPr>
          <a:xfrm>
            <a:off x="338220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Authorization, Authentication, Accounting</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2" name="Rectangle 11"/>
          <p:cNvSpPr/>
          <p:nvPr/>
        </p:nvSpPr>
        <p:spPr>
          <a:xfrm>
            <a:off x="76999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vDHCP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Dynamic Host Config Protocol</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70" name="Rectangle 69">
            <a:extLst>
              <a:ext uri="{FF2B5EF4-FFF2-40B4-BE49-F238E27FC236}">
                <a16:creationId xmlns:a16="http://schemas.microsoft.com/office/drawing/2014/main" id="{9D62C9E8-FA0E-4083-80EF-428B80DCCA36}"/>
              </a:ext>
            </a:extLst>
          </p:cNvPr>
          <p:cNvSpPr/>
          <p:nvPr/>
        </p:nvSpPr>
        <p:spPr>
          <a:xfrm>
            <a:off x="2626004" y="3172958"/>
            <a:ext cx="1286770" cy="366713"/>
          </a:xfrm>
          <a:prstGeom prst="rect">
            <a:avLst/>
          </a:prstGeom>
          <a:solidFill>
            <a:schemeClr val="bg1"/>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CPE_SIGNAL</a:t>
            </a:r>
          </a:p>
          <a:p>
            <a:pPr algn="ctr"/>
            <a:r>
              <a:rPr lang="en-US" sz="1050" dirty="0">
                <a:solidFill>
                  <a:srgbClr val="302E45"/>
                </a:solidFill>
                <a:latin typeface="Century Gothic" panose="020F0302020204030204"/>
              </a:rPr>
              <a:t>Neutron Network</a:t>
            </a:r>
          </a:p>
        </p:txBody>
      </p:sp>
      <p:sp>
        <p:nvSpPr>
          <p:cNvPr id="76" name="Freeform: Shape 75">
            <a:extLst>
              <a:ext uri="{FF2B5EF4-FFF2-40B4-BE49-F238E27FC236}">
                <a16:creationId xmlns:a16="http://schemas.microsoft.com/office/drawing/2014/main" id="{11E95346-B64C-482C-8BB7-8FD15A34EC2A}"/>
              </a:ext>
            </a:extLst>
          </p:cNvPr>
          <p:cNvSpPr/>
          <p:nvPr/>
        </p:nvSpPr>
        <p:spPr>
          <a:xfrm flipV="1">
            <a:off x="1449506" y="4326570"/>
            <a:ext cx="618196" cy="692238"/>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8" name="Rectangle 67"/>
          <p:cNvSpPr/>
          <p:nvPr/>
        </p:nvSpPr>
        <p:spPr>
          <a:xfrm>
            <a:off x="7819322"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7" name="Rectangle 6"/>
          <p:cNvSpPr/>
          <p:nvPr/>
        </p:nvSpPr>
        <p:spPr>
          <a:xfrm>
            <a:off x="7819322"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58" name="Rectangle 57"/>
          <p:cNvSpPr/>
          <p:nvPr/>
        </p:nvSpPr>
        <p:spPr>
          <a:xfrm>
            <a:off x="564836"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67" name="Rectangle 66">
            <a:extLst>
              <a:ext uri="{FF2B5EF4-FFF2-40B4-BE49-F238E27FC236}">
                <a16:creationId xmlns:a16="http://schemas.microsoft.com/office/drawing/2014/main" id="{A8525661-BE90-491E-85D6-2059AC3906AA}"/>
              </a:ext>
            </a:extLst>
          </p:cNvPr>
          <p:cNvSpPr/>
          <p:nvPr/>
        </p:nvSpPr>
        <p:spPr>
          <a:xfrm>
            <a:off x="4113036" y="4146270"/>
            <a:ext cx="1280160" cy="366713"/>
          </a:xfrm>
          <a:prstGeom prst="rect">
            <a:avLst/>
          </a:prstGeom>
          <a:solidFill>
            <a:schemeClr val="bg1"/>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BNG_MUX</a:t>
            </a:r>
          </a:p>
          <a:p>
            <a:pPr algn="ctr"/>
            <a:r>
              <a:rPr lang="en-US" sz="1050" dirty="0">
                <a:solidFill>
                  <a:srgbClr val="302E45"/>
                </a:solidFill>
                <a:latin typeface="Century Gothic" panose="020F0302020204030204"/>
              </a:rPr>
              <a:t>Neutron Network</a:t>
            </a:r>
          </a:p>
        </p:txBody>
      </p:sp>
      <p:sp>
        <p:nvSpPr>
          <p:cNvPr id="2" name="Title 1"/>
          <p:cNvSpPr>
            <a:spLocks noGrp="1"/>
          </p:cNvSpPr>
          <p:nvPr>
            <p:ph type="title"/>
          </p:nvPr>
        </p:nvSpPr>
        <p:spPr>
          <a:xfrm>
            <a:off x="546521" y="554669"/>
            <a:ext cx="8565811" cy="449354"/>
          </a:xfrm>
        </p:spPr>
        <p:txBody>
          <a:bodyPr/>
          <a:lstStyle/>
          <a:p>
            <a:r>
              <a:rPr lang="en-US" dirty="0"/>
              <a:t>Multiple ONAP services construct the use case</a:t>
            </a:r>
          </a:p>
        </p:txBody>
      </p:sp>
      <p:sp>
        <p:nvSpPr>
          <p:cNvPr id="109" name="Rectangle 108"/>
          <p:cNvSpPr/>
          <p:nvPr/>
        </p:nvSpPr>
        <p:spPr>
          <a:xfrm>
            <a:off x="10663959" y="565046"/>
            <a:ext cx="964453" cy="2845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Infrastructure</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10" name="Rectangle 109"/>
          <p:cNvSpPr/>
          <p:nvPr/>
        </p:nvSpPr>
        <p:spPr>
          <a:xfrm>
            <a:off x="10658452" y="992833"/>
            <a:ext cx="964453" cy="276956"/>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Per Customer</a:t>
            </a:r>
          </a:p>
        </p:txBody>
      </p:sp>
      <p:sp>
        <p:nvSpPr>
          <p:cNvPr id="130" name="TextBox 129"/>
          <p:cNvSpPr txBox="1"/>
          <p:nvPr/>
        </p:nvSpPr>
        <p:spPr>
          <a:xfrm>
            <a:off x="9316824" y="537808"/>
            <a:ext cx="66396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02E45"/>
                </a:solidFill>
                <a:effectLst/>
                <a:uLnTx/>
                <a:uFillTx/>
                <a:latin typeface="Century Gothic" panose="020F0302020204030204"/>
                <a:ea typeface="+mn-ea"/>
                <a:cs typeface="+mn-cs"/>
              </a:rPr>
              <a:t>Control</a:t>
            </a:r>
          </a:p>
        </p:txBody>
      </p:sp>
      <p:cxnSp>
        <p:nvCxnSpPr>
          <p:cNvPr id="131" name="Straight Connector 130"/>
          <p:cNvCxnSpPr/>
          <p:nvPr/>
        </p:nvCxnSpPr>
        <p:spPr>
          <a:xfrm>
            <a:off x="9402549" y="1268536"/>
            <a:ext cx="111471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9316824" y="1017571"/>
            <a:ext cx="114807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entury Gothic" panose="020F0302020204030204"/>
                <a:ea typeface="+mn-ea"/>
                <a:cs typeface="+mn-cs"/>
              </a:rPr>
              <a:t>Data + Control</a:t>
            </a:r>
          </a:p>
        </p:txBody>
      </p:sp>
      <p:sp>
        <p:nvSpPr>
          <p:cNvPr id="59" name="Freeform: Shape 58">
            <a:extLst>
              <a:ext uri="{FF2B5EF4-FFF2-40B4-BE49-F238E27FC236}">
                <a16:creationId xmlns:a16="http://schemas.microsoft.com/office/drawing/2014/main" id="{FA21C52C-3220-468F-8067-C5F77DE1A9C7}"/>
              </a:ext>
            </a:extLst>
          </p:cNvPr>
          <p:cNvSpPr/>
          <p:nvPr/>
        </p:nvSpPr>
        <p:spPr>
          <a:xfrm rot="5400000">
            <a:off x="9959482" y="246593"/>
            <a:ext cx="0" cy="1115568"/>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0" name="Rectangle 19">
            <a:extLst>
              <a:ext uri="{FF2B5EF4-FFF2-40B4-BE49-F238E27FC236}">
                <a16:creationId xmlns:a16="http://schemas.microsoft.com/office/drawing/2014/main" id="{4CE8DBBD-CB29-4D45-8B50-5F84D1208B55}"/>
              </a:ext>
            </a:extLst>
          </p:cNvPr>
          <p:cNvSpPr/>
          <p:nvPr/>
        </p:nvSpPr>
        <p:spPr>
          <a:xfrm>
            <a:off x="468977" y="1812597"/>
            <a:ext cx="11367655" cy="363224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Rectangle 20">
            <a:extLst>
              <a:ext uri="{FF2B5EF4-FFF2-40B4-BE49-F238E27FC236}">
                <a16:creationId xmlns:a16="http://schemas.microsoft.com/office/drawing/2014/main" id="{429898E1-0FB5-423A-80D9-FD8DB66F5E45}"/>
              </a:ext>
            </a:extLst>
          </p:cNvPr>
          <p:cNvSpPr/>
          <p:nvPr/>
        </p:nvSpPr>
        <p:spPr>
          <a:xfrm>
            <a:off x="546521" y="1217151"/>
            <a:ext cx="6096000" cy="435426"/>
          </a:xfrm>
          <a:prstGeom prst="rect">
            <a:avLst/>
          </a:prstGeom>
        </p:spPr>
        <p:txBody>
          <a:bodyPr vert="horz" lIns="0" tIns="0" rIns="0" bIns="0" rtlCol="0">
            <a:noAutofit/>
          </a:bodyPr>
          <a:lstStyle/>
          <a:p>
            <a:pPr>
              <a:spcBef>
                <a:spcPts val="1000"/>
              </a:spcBef>
            </a:pPr>
            <a:r>
              <a:rPr lang="en-US" sz="2400" dirty="0"/>
              <a:t>BRG_EMU Service</a:t>
            </a:r>
          </a:p>
        </p:txBody>
      </p:sp>
      <p:sp>
        <p:nvSpPr>
          <p:cNvPr id="16" name="Freeform: Shape 15">
            <a:extLst>
              <a:ext uri="{FF2B5EF4-FFF2-40B4-BE49-F238E27FC236}">
                <a16:creationId xmlns:a16="http://schemas.microsoft.com/office/drawing/2014/main" id="{A8F8137C-CCCE-449A-B48C-F8DE1BC157FF}"/>
              </a:ext>
            </a:extLst>
          </p:cNvPr>
          <p:cNvSpPr/>
          <p:nvPr/>
        </p:nvSpPr>
        <p:spPr>
          <a:xfrm>
            <a:off x="1450116" y="3617197"/>
            <a:ext cx="615403" cy="709373"/>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 name="Rectangle 4"/>
          <p:cNvSpPr/>
          <p:nvPr/>
        </p:nvSpPr>
        <p:spPr>
          <a:xfrm>
            <a:off x="564837"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1</a:t>
            </a:r>
            <a:b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b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16252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C3C111C5-5713-4CDC-96CA-893E23415E70}"/>
              </a:ext>
            </a:extLst>
          </p:cNvPr>
          <p:cNvSpPr/>
          <p:nvPr/>
        </p:nvSpPr>
        <p:spPr>
          <a:xfrm>
            <a:off x="2441418" y="4325266"/>
            <a:ext cx="1666775" cy="45719"/>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7" name="Freeform: Shape 16">
            <a:extLst>
              <a:ext uri="{FF2B5EF4-FFF2-40B4-BE49-F238E27FC236}">
                <a16:creationId xmlns:a16="http://schemas.microsoft.com/office/drawing/2014/main" id="{3AB59D3C-79CF-4A1E-B8F2-DB4CCB8EEC79}"/>
              </a:ext>
            </a:extLst>
          </p:cNvPr>
          <p:cNvSpPr/>
          <p:nvPr/>
        </p:nvSpPr>
        <p:spPr>
          <a:xfrm flipV="1">
            <a:off x="5405438" y="4283906"/>
            <a:ext cx="1659376" cy="45719"/>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6" name="Freeform: Shape 75">
            <a:extLst>
              <a:ext uri="{FF2B5EF4-FFF2-40B4-BE49-F238E27FC236}">
                <a16:creationId xmlns:a16="http://schemas.microsoft.com/office/drawing/2014/main" id="{11E95346-B64C-482C-8BB7-8FD15A34EC2A}"/>
              </a:ext>
            </a:extLst>
          </p:cNvPr>
          <p:cNvSpPr/>
          <p:nvPr/>
        </p:nvSpPr>
        <p:spPr>
          <a:xfrm flipV="1">
            <a:off x="1449506" y="4326570"/>
            <a:ext cx="618196" cy="692238"/>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6" name="Freeform: Shape 15">
            <a:extLst>
              <a:ext uri="{FF2B5EF4-FFF2-40B4-BE49-F238E27FC236}">
                <a16:creationId xmlns:a16="http://schemas.microsoft.com/office/drawing/2014/main" id="{A8F8137C-CCCE-449A-B48C-F8DE1BC157FF}"/>
              </a:ext>
            </a:extLst>
          </p:cNvPr>
          <p:cNvSpPr/>
          <p:nvPr/>
        </p:nvSpPr>
        <p:spPr>
          <a:xfrm>
            <a:off x="1472772" y="3643313"/>
            <a:ext cx="592747" cy="683257"/>
          </a:xfrm>
          <a:custGeom>
            <a:avLst/>
            <a:gdLst>
              <a:gd name="connsiteX0" fmla="*/ 0 w 1847850"/>
              <a:gd name="connsiteY0" fmla="*/ 0 h 733425"/>
              <a:gd name="connsiteX1" fmla="*/ 1847850 w 1847850"/>
              <a:gd name="connsiteY1" fmla="*/ 733425 h 733425"/>
            </a:gdLst>
            <a:ahLst/>
            <a:cxnLst>
              <a:cxn ang="0">
                <a:pos x="connsiteX0" y="connsiteY0"/>
              </a:cxn>
              <a:cxn ang="0">
                <a:pos x="connsiteX1" y="connsiteY1"/>
              </a:cxn>
            </a:cxnLst>
            <a:rect l="l" t="t" r="r" b="b"/>
            <a:pathLst>
              <a:path w="1847850" h="733425">
                <a:moveTo>
                  <a:pt x="0" y="0"/>
                </a:moveTo>
                <a:lnTo>
                  <a:pt x="1847850" y="733425"/>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6" name="Rectangle 55">
            <a:extLst>
              <a:ext uri="{FF2B5EF4-FFF2-40B4-BE49-F238E27FC236}">
                <a16:creationId xmlns:a16="http://schemas.microsoft.com/office/drawing/2014/main" id="{7B7F4A8A-4D07-43D5-8E1E-3140841D1B38}"/>
              </a:ext>
            </a:extLst>
          </p:cNvPr>
          <p:cNvSpPr/>
          <p:nvPr/>
        </p:nvSpPr>
        <p:spPr>
          <a:xfrm>
            <a:off x="564837"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1</a:t>
            </a:r>
            <a:b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b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61" name="Rectangle 60">
            <a:extLst>
              <a:ext uri="{FF2B5EF4-FFF2-40B4-BE49-F238E27FC236}">
                <a16:creationId xmlns:a16="http://schemas.microsoft.com/office/drawing/2014/main" id="{4EDC1569-8504-40DB-9A3A-E8982EBEB87E}"/>
              </a:ext>
            </a:extLst>
          </p:cNvPr>
          <p:cNvSpPr/>
          <p:nvPr/>
        </p:nvSpPr>
        <p:spPr>
          <a:xfrm>
            <a:off x="2065519" y="3699351"/>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BRG_BNG</a:t>
            </a:r>
          </a:p>
          <a:p>
            <a:pPr algn="ctr"/>
            <a:r>
              <a:rPr lang="en-US" sz="1050" dirty="0">
                <a:solidFill>
                  <a:srgbClr val="302E45"/>
                </a:solidFill>
                <a:latin typeface="Century Gothic" panose="020F0302020204030204"/>
              </a:rPr>
              <a:t>Neutron Network</a:t>
            </a:r>
            <a:endParaRPr lang="en-US" sz="1100" dirty="0">
              <a:solidFill>
                <a:srgbClr val="302E45"/>
              </a:solidFill>
              <a:latin typeface="Century Gothic" panose="020F0302020204030204"/>
            </a:endParaRPr>
          </a:p>
        </p:txBody>
      </p:sp>
      <p:sp>
        <p:nvSpPr>
          <p:cNvPr id="72" name="Freeform: Shape 71">
            <a:extLst>
              <a:ext uri="{FF2B5EF4-FFF2-40B4-BE49-F238E27FC236}">
                <a16:creationId xmlns:a16="http://schemas.microsoft.com/office/drawing/2014/main" id="{C86A174D-B8CA-44A2-BB6B-5589C83DFD8D}"/>
              </a:ext>
            </a:extLst>
          </p:cNvPr>
          <p:cNvSpPr/>
          <p:nvPr/>
        </p:nvSpPr>
        <p:spPr>
          <a:xfrm>
            <a:off x="3269389" y="3564834"/>
            <a:ext cx="0" cy="440394"/>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6" name="Rectangle 5"/>
          <p:cNvSpPr/>
          <p:nvPr/>
        </p:nvSpPr>
        <p:spPr>
          <a:xfrm>
            <a:off x="2820027" y="400522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vBNG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79" name="Freeform: Shape 78">
            <a:extLst>
              <a:ext uri="{FF2B5EF4-FFF2-40B4-BE49-F238E27FC236}">
                <a16:creationId xmlns:a16="http://schemas.microsoft.com/office/drawing/2014/main" id="{406DD7E9-9852-4D75-B045-27367E284F3A}"/>
              </a:ext>
            </a:extLst>
          </p:cNvPr>
          <p:cNvSpPr/>
          <p:nvPr/>
        </p:nvSpPr>
        <p:spPr>
          <a:xfrm flipV="1">
            <a:off x="7428752" y="4333006"/>
            <a:ext cx="42697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9" name="Rectangle 68">
            <a:extLst>
              <a:ext uri="{FF2B5EF4-FFF2-40B4-BE49-F238E27FC236}">
                <a16:creationId xmlns:a16="http://schemas.microsoft.com/office/drawing/2014/main" id="{3BE27268-0068-46AB-A4D4-E7AEFF04F68D}"/>
              </a:ext>
            </a:extLst>
          </p:cNvPr>
          <p:cNvSpPr/>
          <p:nvPr/>
        </p:nvSpPr>
        <p:spPr>
          <a:xfrm>
            <a:off x="7064814" y="3688960"/>
            <a:ext cx="375899" cy="1280160"/>
          </a:xfrm>
          <a:prstGeom prst="rect">
            <a:avLst/>
          </a:prstGeom>
          <a:solidFill>
            <a:schemeClr val="bg1">
              <a:alpha val="70000"/>
            </a:schemeClr>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050" dirty="0">
                <a:solidFill>
                  <a:srgbClr val="302E45"/>
                </a:solidFill>
                <a:latin typeface="Century Gothic" panose="020F0302020204030204"/>
              </a:rPr>
              <a:t>MUX_GW</a:t>
            </a:r>
          </a:p>
          <a:p>
            <a:pPr algn="ctr"/>
            <a:r>
              <a:rPr lang="en-US" sz="1050" dirty="0">
                <a:solidFill>
                  <a:srgbClr val="302E45"/>
                </a:solidFill>
                <a:latin typeface="Century Gothic" panose="020F0302020204030204"/>
              </a:rPr>
              <a:t>Neutron Network</a:t>
            </a:r>
          </a:p>
        </p:txBody>
      </p:sp>
      <p:sp>
        <p:nvSpPr>
          <p:cNvPr id="50" name="Rectangle 49"/>
          <p:cNvSpPr/>
          <p:nvPr/>
        </p:nvSpPr>
        <p:spPr>
          <a:xfrm>
            <a:off x="5771805" y="4005227"/>
            <a:ext cx="914400" cy="6400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 MUX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78" name="Freeform: Shape 77">
            <a:extLst>
              <a:ext uri="{FF2B5EF4-FFF2-40B4-BE49-F238E27FC236}">
                <a16:creationId xmlns:a16="http://schemas.microsoft.com/office/drawing/2014/main" id="{02B97EDB-7113-4B84-BA88-5FB286C2CDD7}"/>
              </a:ext>
            </a:extLst>
          </p:cNvPr>
          <p:cNvSpPr/>
          <p:nvPr/>
        </p:nvSpPr>
        <p:spPr>
          <a:xfrm flipH="1" flipV="1">
            <a:off x="8715923" y="4333006"/>
            <a:ext cx="426973" cy="785714"/>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 name="Freeform: Shape 2">
            <a:extLst>
              <a:ext uri="{FF2B5EF4-FFF2-40B4-BE49-F238E27FC236}">
                <a16:creationId xmlns:a16="http://schemas.microsoft.com/office/drawing/2014/main" id="{2EDAB639-51AE-46FE-8A33-05B8FEB92BFE}"/>
              </a:ext>
            </a:extLst>
          </p:cNvPr>
          <p:cNvSpPr/>
          <p:nvPr/>
        </p:nvSpPr>
        <p:spPr>
          <a:xfrm>
            <a:off x="9811025" y="2639291"/>
            <a:ext cx="0" cy="1174173"/>
          </a:xfrm>
          <a:custGeom>
            <a:avLst/>
            <a:gdLst>
              <a:gd name="connsiteX0" fmla="*/ 0 w 0"/>
              <a:gd name="connsiteY0" fmla="*/ 0 h 1174173"/>
              <a:gd name="connsiteX1" fmla="*/ 0 w 0"/>
              <a:gd name="connsiteY1" fmla="*/ 1174173 h 1174173"/>
            </a:gdLst>
            <a:ahLst/>
            <a:cxnLst>
              <a:cxn ang="0">
                <a:pos x="connsiteX0" y="connsiteY0"/>
              </a:cxn>
              <a:cxn ang="0">
                <a:pos x="connsiteX1" y="connsiteY1"/>
              </a:cxn>
            </a:cxnLst>
            <a:rect l="l" t="t" r="r" b="b"/>
            <a:pathLst>
              <a:path h="1174173">
                <a:moveTo>
                  <a:pt x="0" y="0"/>
                </a:moveTo>
                <a:lnTo>
                  <a:pt x="0" y="117417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Century Gothic" panose="020F0302020204030204"/>
            </a:endParaRPr>
          </a:p>
        </p:txBody>
      </p:sp>
      <p:sp>
        <p:nvSpPr>
          <p:cNvPr id="108" name="Freeform: Shape 107">
            <a:extLst>
              <a:ext uri="{FF2B5EF4-FFF2-40B4-BE49-F238E27FC236}">
                <a16:creationId xmlns:a16="http://schemas.microsoft.com/office/drawing/2014/main" id="{09B161C4-6B73-4CD1-A84E-B699CB6D578C}"/>
              </a:ext>
            </a:extLst>
          </p:cNvPr>
          <p:cNvSpPr/>
          <p:nvPr/>
        </p:nvSpPr>
        <p:spPr>
          <a:xfrm>
            <a:off x="10353105" y="4300368"/>
            <a:ext cx="548640" cy="0"/>
          </a:xfrm>
          <a:custGeom>
            <a:avLst/>
            <a:gdLst>
              <a:gd name="connsiteX0" fmla="*/ 0 w 1600200"/>
              <a:gd name="connsiteY0" fmla="*/ 0 h 0"/>
              <a:gd name="connsiteX1" fmla="*/ 1600200 w 1600200"/>
              <a:gd name="connsiteY1" fmla="*/ 0 h 0"/>
            </a:gdLst>
            <a:ahLst/>
            <a:cxnLst>
              <a:cxn ang="0">
                <a:pos x="connsiteX0" y="connsiteY0"/>
              </a:cxn>
              <a:cxn ang="0">
                <a:pos x="connsiteX1" y="connsiteY1"/>
              </a:cxn>
            </a:cxnLst>
            <a:rect l="l" t="t" r="r" b="b"/>
            <a:pathLst>
              <a:path w="1600200">
                <a:moveTo>
                  <a:pt x="0" y="0"/>
                </a:moveTo>
                <a:lnTo>
                  <a:pt x="160020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81" name="Rectangle 80"/>
          <p:cNvSpPr/>
          <p:nvPr/>
        </p:nvSpPr>
        <p:spPr>
          <a:xfrm>
            <a:off x="10701784" y="3990537"/>
            <a:ext cx="914400" cy="640080"/>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1" i="0" u="none" strike="noStrike" kern="1200" cap="none" spc="0" normalizeH="0" baseline="0" noProof="0">
                <a:ln>
                  <a:noFill/>
                </a:ln>
                <a:solidFill>
                  <a:srgbClr val="302E45"/>
                </a:solidFill>
                <a:effectLst/>
                <a:uLnTx/>
                <a:uFillTx/>
                <a:latin typeface="Century Gothic" panose="020F0302020204030204"/>
                <a:ea typeface="+mn-ea"/>
                <a:cs typeface="+mn-cs"/>
              </a:rPr>
              <a:t>Web Server</a:t>
            </a:r>
            <a:endParaRPr kumimoji="0" lang="is-IS" sz="1200" b="1" i="0" u="none" strike="noStrike" kern="1200" cap="none" spc="0" normalizeH="0" baseline="0" noProof="0" dirty="0">
              <a:ln>
                <a:noFill/>
              </a:ln>
              <a:solidFill>
                <a:srgbClr val="302E45"/>
              </a:solidFill>
              <a:effectLst/>
              <a:uLnTx/>
              <a:uFillTx/>
              <a:latin typeface="Century Gothic" panose="020F0302020204030204"/>
              <a:ea typeface="+mn-ea"/>
              <a:cs typeface="+mn-cs"/>
            </a:endParaRPr>
          </a:p>
        </p:txBody>
      </p:sp>
      <p:sp>
        <p:nvSpPr>
          <p:cNvPr id="88" name="Rectangle 87"/>
          <p:cNvSpPr/>
          <p:nvPr/>
        </p:nvSpPr>
        <p:spPr>
          <a:xfrm>
            <a:off x="8668025"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vDNS + vPDHCP</a:t>
            </a:r>
          </a:p>
        </p:txBody>
      </p:sp>
      <p:sp>
        <p:nvSpPr>
          <p:cNvPr id="46" name="Oval 45">
            <a:extLst>
              <a:ext uri="{FF2B5EF4-FFF2-40B4-BE49-F238E27FC236}">
                <a16:creationId xmlns:a16="http://schemas.microsoft.com/office/drawing/2014/main" id="{455F7CC5-AFE7-4884-8FD0-6912D50E24A8}"/>
              </a:ext>
            </a:extLst>
          </p:cNvPr>
          <p:cNvSpPr/>
          <p:nvPr/>
        </p:nvSpPr>
        <p:spPr>
          <a:xfrm>
            <a:off x="9144942" y="4151920"/>
            <a:ext cx="581046" cy="5404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grpSp>
        <p:nvGrpSpPr>
          <p:cNvPr id="45" name="Group 44">
            <a:extLst>
              <a:ext uri="{FF2B5EF4-FFF2-40B4-BE49-F238E27FC236}">
                <a16:creationId xmlns:a16="http://schemas.microsoft.com/office/drawing/2014/main" id="{7F5B5C6C-943C-4FD9-B175-D71B74B434FA}"/>
              </a:ext>
            </a:extLst>
          </p:cNvPr>
          <p:cNvGrpSpPr/>
          <p:nvPr/>
        </p:nvGrpSpPr>
        <p:grpSpPr>
          <a:xfrm>
            <a:off x="9112332" y="3735908"/>
            <a:ext cx="1397387" cy="936767"/>
            <a:chOff x="9329736" y="4851566"/>
            <a:chExt cx="1397387" cy="936767"/>
          </a:xfrm>
        </p:grpSpPr>
        <p:sp>
          <p:nvSpPr>
            <p:cNvPr id="36" name="Freeform 9">
              <a:extLst>
                <a:ext uri="{FF2B5EF4-FFF2-40B4-BE49-F238E27FC236}">
                  <a16:creationId xmlns:a16="http://schemas.microsoft.com/office/drawing/2014/main" id="{BABE3BB4-F79B-4B57-BFAF-C6953429C2FB}"/>
                </a:ext>
              </a:extLst>
            </p:cNvPr>
            <p:cNvSpPr>
              <a:spLocks noEditPoints="1"/>
            </p:cNvSpPr>
            <p:nvPr/>
          </p:nvSpPr>
          <p:spPr bwMode="auto">
            <a:xfrm flipH="1">
              <a:off x="9329736" y="4851566"/>
              <a:ext cx="1397387" cy="936767"/>
            </a:xfrm>
            <a:custGeom>
              <a:avLst/>
              <a:gdLst>
                <a:gd name="T0" fmla="*/ 214 w 240"/>
                <a:gd name="T1" fmla="*/ 68 h 160"/>
                <a:gd name="T2" fmla="*/ 214 w 240"/>
                <a:gd name="T3" fmla="*/ 62 h 160"/>
                <a:gd name="T4" fmla="*/ 154 w 240"/>
                <a:gd name="T5" fmla="*/ 0 h 160"/>
                <a:gd name="T6" fmla="*/ 97 w 240"/>
                <a:gd name="T7" fmla="*/ 45 h 160"/>
                <a:gd name="T8" fmla="*/ 77 w 240"/>
                <a:gd name="T9" fmla="*/ 40 h 160"/>
                <a:gd name="T10" fmla="*/ 34 w 240"/>
                <a:gd name="T11" fmla="*/ 84 h 160"/>
                <a:gd name="T12" fmla="*/ 35 w 240"/>
                <a:gd name="T13" fmla="*/ 89 h 160"/>
                <a:gd name="T14" fmla="*/ 34 w 240"/>
                <a:gd name="T15" fmla="*/ 89 h 160"/>
                <a:gd name="T16" fmla="*/ 0 w 240"/>
                <a:gd name="T17" fmla="*/ 125 h 160"/>
                <a:gd name="T18" fmla="*/ 34 w 240"/>
                <a:gd name="T19" fmla="*/ 160 h 160"/>
                <a:gd name="T20" fmla="*/ 193 w 240"/>
                <a:gd name="T21" fmla="*/ 160 h 160"/>
                <a:gd name="T22" fmla="*/ 240 w 240"/>
                <a:gd name="T23" fmla="*/ 111 h 160"/>
                <a:gd name="T24" fmla="*/ 214 w 240"/>
                <a:gd name="T25" fmla="*/ 68 h 160"/>
                <a:gd name="T26" fmla="*/ 193 w 240"/>
                <a:gd name="T27" fmla="*/ 152 h 160"/>
                <a:gd name="T28" fmla="*/ 34 w 240"/>
                <a:gd name="T29" fmla="*/ 152 h 160"/>
                <a:gd name="T30" fmla="*/ 8 w 240"/>
                <a:gd name="T31" fmla="*/ 125 h 160"/>
                <a:gd name="T32" fmla="*/ 34 w 240"/>
                <a:gd name="T33" fmla="*/ 97 h 160"/>
                <a:gd name="T34" fmla="*/ 39 w 240"/>
                <a:gd name="T35" fmla="*/ 98 h 160"/>
                <a:gd name="T36" fmla="*/ 42 w 240"/>
                <a:gd name="T37" fmla="*/ 97 h 160"/>
                <a:gd name="T38" fmla="*/ 43 w 240"/>
                <a:gd name="T39" fmla="*/ 93 h 160"/>
                <a:gd name="T40" fmla="*/ 42 w 240"/>
                <a:gd name="T41" fmla="*/ 84 h 160"/>
                <a:gd name="T42" fmla="*/ 77 w 240"/>
                <a:gd name="T43" fmla="*/ 48 h 160"/>
                <a:gd name="T44" fmla="*/ 97 w 240"/>
                <a:gd name="T45" fmla="*/ 55 h 160"/>
                <a:gd name="T46" fmla="*/ 101 w 240"/>
                <a:gd name="T47" fmla="*/ 55 h 160"/>
                <a:gd name="T48" fmla="*/ 103 w 240"/>
                <a:gd name="T49" fmla="*/ 52 h 160"/>
                <a:gd name="T50" fmla="*/ 154 w 240"/>
                <a:gd name="T51" fmla="*/ 8 h 160"/>
                <a:gd name="T52" fmla="*/ 206 w 240"/>
                <a:gd name="T53" fmla="*/ 62 h 160"/>
                <a:gd name="T54" fmla="*/ 206 w 240"/>
                <a:gd name="T55" fmla="*/ 70 h 160"/>
                <a:gd name="T56" fmla="*/ 208 w 240"/>
                <a:gd name="T57" fmla="*/ 74 h 160"/>
                <a:gd name="T58" fmla="*/ 232 w 240"/>
                <a:gd name="T59" fmla="*/ 111 h 160"/>
                <a:gd name="T60" fmla="*/ 193 w 240"/>
                <a:gd name="T61"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60">
                  <a:moveTo>
                    <a:pt x="214" y="68"/>
                  </a:moveTo>
                  <a:cubicBezTo>
                    <a:pt x="214" y="66"/>
                    <a:pt x="214" y="64"/>
                    <a:pt x="214" y="62"/>
                  </a:cubicBezTo>
                  <a:cubicBezTo>
                    <a:pt x="214" y="28"/>
                    <a:pt x="188" y="0"/>
                    <a:pt x="154" y="0"/>
                  </a:cubicBezTo>
                  <a:cubicBezTo>
                    <a:pt x="127" y="0"/>
                    <a:pt x="104" y="19"/>
                    <a:pt x="97" y="45"/>
                  </a:cubicBezTo>
                  <a:cubicBezTo>
                    <a:pt x="91" y="42"/>
                    <a:pt x="84" y="40"/>
                    <a:pt x="77" y="40"/>
                  </a:cubicBezTo>
                  <a:cubicBezTo>
                    <a:pt x="53" y="40"/>
                    <a:pt x="34" y="60"/>
                    <a:pt x="34" y="84"/>
                  </a:cubicBezTo>
                  <a:cubicBezTo>
                    <a:pt x="34" y="86"/>
                    <a:pt x="34" y="88"/>
                    <a:pt x="35" y="89"/>
                  </a:cubicBezTo>
                  <a:cubicBezTo>
                    <a:pt x="34" y="89"/>
                    <a:pt x="34" y="89"/>
                    <a:pt x="34" y="89"/>
                  </a:cubicBezTo>
                  <a:cubicBezTo>
                    <a:pt x="15" y="89"/>
                    <a:pt x="0" y="105"/>
                    <a:pt x="0" y="125"/>
                  </a:cubicBezTo>
                  <a:cubicBezTo>
                    <a:pt x="0" y="144"/>
                    <a:pt x="15" y="160"/>
                    <a:pt x="34" y="160"/>
                  </a:cubicBezTo>
                  <a:cubicBezTo>
                    <a:pt x="193" y="160"/>
                    <a:pt x="193" y="160"/>
                    <a:pt x="193" y="160"/>
                  </a:cubicBezTo>
                  <a:cubicBezTo>
                    <a:pt x="219" y="160"/>
                    <a:pt x="240" y="138"/>
                    <a:pt x="240" y="111"/>
                  </a:cubicBezTo>
                  <a:cubicBezTo>
                    <a:pt x="240" y="92"/>
                    <a:pt x="229" y="76"/>
                    <a:pt x="214" y="68"/>
                  </a:cubicBezTo>
                  <a:close/>
                  <a:moveTo>
                    <a:pt x="193" y="152"/>
                  </a:moveTo>
                  <a:cubicBezTo>
                    <a:pt x="34" y="152"/>
                    <a:pt x="34" y="152"/>
                    <a:pt x="34" y="152"/>
                  </a:cubicBezTo>
                  <a:cubicBezTo>
                    <a:pt x="20" y="152"/>
                    <a:pt x="8" y="140"/>
                    <a:pt x="8" y="125"/>
                  </a:cubicBezTo>
                  <a:cubicBezTo>
                    <a:pt x="8" y="110"/>
                    <a:pt x="20" y="97"/>
                    <a:pt x="34" y="97"/>
                  </a:cubicBezTo>
                  <a:cubicBezTo>
                    <a:pt x="36" y="97"/>
                    <a:pt x="37" y="98"/>
                    <a:pt x="39" y="98"/>
                  </a:cubicBezTo>
                  <a:cubicBezTo>
                    <a:pt x="40" y="98"/>
                    <a:pt x="41" y="98"/>
                    <a:pt x="42" y="97"/>
                  </a:cubicBezTo>
                  <a:cubicBezTo>
                    <a:pt x="43" y="96"/>
                    <a:pt x="44" y="94"/>
                    <a:pt x="43" y="93"/>
                  </a:cubicBezTo>
                  <a:cubicBezTo>
                    <a:pt x="43" y="90"/>
                    <a:pt x="42" y="87"/>
                    <a:pt x="42" y="84"/>
                  </a:cubicBezTo>
                  <a:cubicBezTo>
                    <a:pt x="42" y="64"/>
                    <a:pt x="58" y="48"/>
                    <a:pt x="77" y="48"/>
                  </a:cubicBezTo>
                  <a:cubicBezTo>
                    <a:pt x="85" y="48"/>
                    <a:pt x="91" y="51"/>
                    <a:pt x="97" y="55"/>
                  </a:cubicBezTo>
                  <a:cubicBezTo>
                    <a:pt x="98" y="56"/>
                    <a:pt x="100" y="56"/>
                    <a:pt x="101" y="55"/>
                  </a:cubicBezTo>
                  <a:cubicBezTo>
                    <a:pt x="102" y="55"/>
                    <a:pt x="103" y="54"/>
                    <a:pt x="103" y="52"/>
                  </a:cubicBezTo>
                  <a:cubicBezTo>
                    <a:pt x="108" y="27"/>
                    <a:pt x="129" y="8"/>
                    <a:pt x="154" y="8"/>
                  </a:cubicBezTo>
                  <a:cubicBezTo>
                    <a:pt x="183" y="8"/>
                    <a:pt x="206" y="32"/>
                    <a:pt x="206" y="62"/>
                  </a:cubicBezTo>
                  <a:cubicBezTo>
                    <a:pt x="206" y="65"/>
                    <a:pt x="206" y="67"/>
                    <a:pt x="206" y="70"/>
                  </a:cubicBezTo>
                  <a:cubicBezTo>
                    <a:pt x="205" y="71"/>
                    <a:pt x="206" y="73"/>
                    <a:pt x="208" y="74"/>
                  </a:cubicBezTo>
                  <a:cubicBezTo>
                    <a:pt x="222" y="80"/>
                    <a:pt x="232" y="94"/>
                    <a:pt x="232" y="111"/>
                  </a:cubicBezTo>
                  <a:cubicBezTo>
                    <a:pt x="232" y="134"/>
                    <a:pt x="214" y="152"/>
                    <a:pt x="193" y="152"/>
                  </a:cubicBezTo>
                  <a:close/>
                </a:path>
              </a:pathLst>
            </a:custGeom>
            <a:solidFill>
              <a:schemeClr val="bg2">
                <a:lumMod val="25000"/>
              </a:schemeClr>
            </a:solidFill>
            <a:ln w="15875" cap="rnd">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3" name="TextBox 102">
              <a:extLst>
                <a:ext uri="{FF2B5EF4-FFF2-40B4-BE49-F238E27FC236}">
                  <a16:creationId xmlns:a16="http://schemas.microsoft.com/office/drawing/2014/main" id="{7D460B6A-D329-4DEE-A3DD-6DB8CEB8B917}"/>
                </a:ext>
              </a:extLst>
            </p:cNvPr>
            <p:cNvSpPr txBox="1"/>
            <p:nvPr/>
          </p:nvSpPr>
          <p:spPr>
            <a:xfrm>
              <a:off x="9506947" y="5152124"/>
              <a:ext cx="1064955"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302E45"/>
                  </a:solidFill>
                  <a:effectLst/>
                  <a:uLnTx/>
                  <a:uFillTx/>
                  <a:latin typeface="Century Gothic" panose="020F0302020204030204"/>
                  <a:ea typeface="+mn-ea"/>
                  <a:cs typeface="+mn-cs"/>
                </a:rPr>
                <a:t>CPE_Public</a:t>
              </a:r>
              <a:r>
                <a:rPr kumimoji="0" lang="en-US" sz="1100" b="0" i="0" u="none" strike="noStrike" kern="1200" cap="none" spc="0" normalizeH="0" baseline="0" noProof="0" dirty="0">
                  <a:ln>
                    <a:noFill/>
                  </a:ln>
                  <a:solidFill>
                    <a:srgbClr val="302E45"/>
                  </a:solidFill>
                  <a:effectLst/>
                  <a:uLnTx/>
                  <a:uFillTx/>
                  <a:latin typeface="Century Gothic" panose="020F0302020204030204"/>
                  <a:ea typeface="+mn-ea"/>
                  <a:cs typeface="+mn-cs"/>
                </a:rPr>
                <a:t> Neutron Network</a:t>
              </a:r>
            </a:p>
          </p:txBody>
        </p:sp>
      </p:grpSp>
      <p:grpSp>
        <p:nvGrpSpPr>
          <p:cNvPr id="10" name="Group 9">
            <a:extLst>
              <a:ext uri="{FF2B5EF4-FFF2-40B4-BE49-F238E27FC236}">
                <a16:creationId xmlns:a16="http://schemas.microsoft.com/office/drawing/2014/main" id="{3CBB1010-AF2A-42C3-A814-AE6F49B7E413}"/>
              </a:ext>
            </a:extLst>
          </p:cNvPr>
          <p:cNvGrpSpPr/>
          <p:nvPr/>
        </p:nvGrpSpPr>
        <p:grpSpPr>
          <a:xfrm>
            <a:off x="1900079" y="2646244"/>
            <a:ext cx="2632947" cy="547175"/>
            <a:chOff x="3467477" y="2770935"/>
            <a:chExt cx="2632947" cy="1271007"/>
          </a:xfrm>
        </p:grpSpPr>
        <p:sp>
          <p:nvSpPr>
            <p:cNvPr id="15" name="Freeform: Shape 14">
              <a:extLst>
                <a:ext uri="{FF2B5EF4-FFF2-40B4-BE49-F238E27FC236}">
                  <a16:creationId xmlns:a16="http://schemas.microsoft.com/office/drawing/2014/main" id="{9B831D1B-0B35-46E6-AC35-4A1CF02C2843}"/>
                </a:ext>
              </a:extLst>
            </p:cNvPr>
            <p:cNvSpPr/>
            <p:nvPr/>
          </p:nvSpPr>
          <p:spPr>
            <a:xfrm>
              <a:off x="3467477" y="2777285"/>
              <a:ext cx="1353190" cy="126465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66" name="Freeform: Shape 65">
              <a:extLst>
                <a:ext uri="{FF2B5EF4-FFF2-40B4-BE49-F238E27FC236}">
                  <a16:creationId xmlns:a16="http://schemas.microsoft.com/office/drawing/2014/main" id="{FDDC7151-97C7-4343-B87A-C96801360E60}"/>
                </a:ext>
              </a:extLst>
            </p:cNvPr>
            <p:cNvSpPr/>
            <p:nvPr/>
          </p:nvSpPr>
          <p:spPr>
            <a:xfrm flipH="1">
              <a:off x="4820667" y="2770935"/>
              <a:ext cx="1279757" cy="1271007"/>
            </a:xfrm>
            <a:custGeom>
              <a:avLst/>
              <a:gdLst>
                <a:gd name="connsiteX0" fmla="*/ 0 w 1294646"/>
                <a:gd name="connsiteY0" fmla="*/ 0 h 1321806"/>
                <a:gd name="connsiteX1" fmla="*/ 1294646 w 1294646"/>
                <a:gd name="connsiteY1" fmla="*/ 1321806 h 1321806"/>
              </a:gdLst>
              <a:ahLst/>
              <a:cxnLst>
                <a:cxn ang="0">
                  <a:pos x="connsiteX0" y="connsiteY0"/>
                </a:cxn>
                <a:cxn ang="0">
                  <a:pos x="connsiteX1" y="connsiteY1"/>
                </a:cxn>
              </a:cxnLst>
              <a:rect l="l" t="t" r="r" b="b"/>
              <a:pathLst>
                <a:path w="1294646" h="1321806">
                  <a:moveTo>
                    <a:pt x="0" y="0"/>
                  </a:moveTo>
                  <a:lnTo>
                    <a:pt x="1294646" y="1321806"/>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grpSp>
      <p:sp>
        <p:nvSpPr>
          <p:cNvPr id="8" name="Rectangle 7"/>
          <p:cNvSpPr/>
          <p:nvPr/>
        </p:nvSpPr>
        <p:spPr>
          <a:xfrm>
            <a:off x="338220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Authorization, Authentication, Accounting</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2" name="Rectangle 11"/>
          <p:cNvSpPr/>
          <p:nvPr/>
        </p:nvSpPr>
        <p:spPr>
          <a:xfrm>
            <a:off x="769992" y="2104305"/>
            <a:ext cx="2286000" cy="54864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vDHCP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Dynamic Host Config Protocol</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70" name="Rectangle 69">
            <a:extLst>
              <a:ext uri="{FF2B5EF4-FFF2-40B4-BE49-F238E27FC236}">
                <a16:creationId xmlns:a16="http://schemas.microsoft.com/office/drawing/2014/main" id="{9D62C9E8-FA0E-4083-80EF-428B80DCCA36}"/>
              </a:ext>
            </a:extLst>
          </p:cNvPr>
          <p:cNvSpPr/>
          <p:nvPr/>
        </p:nvSpPr>
        <p:spPr>
          <a:xfrm>
            <a:off x="2626004" y="3172958"/>
            <a:ext cx="1286770" cy="366713"/>
          </a:xfrm>
          <a:prstGeom prst="rect">
            <a:avLst/>
          </a:prstGeom>
          <a:solidFill>
            <a:schemeClr val="bg1"/>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CPE_SIGNAL</a:t>
            </a:r>
          </a:p>
          <a:p>
            <a:pPr algn="ctr"/>
            <a:r>
              <a:rPr lang="en-US" sz="1050" dirty="0">
                <a:solidFill>
                  <a:srgbClr val="302E45"/>
                </a:solidFill>
                <a:latin typeface="Century Gothic" panose="020F0302020204030204"/>
              </a:rPr>
              <a:t>Neutron Network</a:t>
            </a:r>
          </a:p>
        </p:txBody>
      </p:sp>
      <p:sp>
        <p:nvSpPr>
          <p:cNvPr id="68" name="Rectangle 67"/>
          <p:cNvSpPr/>
          <p:nvPr/>
        </p:nvSpPr>
        <p:spPr>
          <a:xfrm>
            <a:off x="7819322"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sp>
        <p:nvSpPr>
          <p:cNvPr id="58" name="Rectangle 57"/>
          <p:cNvSpPr/>
          <p:nvPr/>
        </p:nvSpPr>
        <p:spPr>
          <a:xfrm>
            <a:off x="564836" y="4688123"/>
            <a:ext cx="914400" cy="640080"/>
          </a:xfrm>
          <a:prstGeom prst="rect">
            <a:avLst/>
          </a:prstGeom>
          <a:solidFill>
            <a:srgbClr val="6E7C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BRG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Emulator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endParaRPr kumimoji="0" lang="en-US" sz="11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67" name="Rectangle 66">
            <a:extLst>
              <a:ext uri="{FF2B5EF4-FFF2-40B4-BE49-F238E27FC236}">
                <a16:creationId xmlns:a16="http://schemas.microsoft.com/office/drawing/2014/main" id="{A8525661-BE90-491E-85D6-2059AC3906AA}"/>
              </a:ext>
            </a:extLst>
          </p:cNvPr>
          <p:cNvSpPr/>
          <p:nvPr/>
        </p:nvSpPr>
        <p:spPr>
          <a:xfrm>
            <a:off x="4113036" y="4146270"/>
            <a:ext cx="1280160" cy="366713"/>
          </a:xfrm>
          <a:prstGeom prst="rect">
            <a:avLst/>
          </a:prstGeom>
          <a:solidFill>
            <a:schemeClr val="bg1"/>
          </a:solidFill>
          <a:ln w="222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02E45"/>
                </a:solidFill>
                <a:latin typeface="Century Gothic" panose="020F0302020204030204"/>
              </a:rPr>
              <a:t>BNG_MUX</a:t>
            </a:r>
          </a:p>
          <a:p>
            <a:pPr algn="ctr"/>
            <a:r>
              <a:rPr lang="en-US" sz="1050" dirty="0">
                <a:solidFill>
                  <a:srgbClr val="302E45"/>
                </a:solidFill>
                <a:latin typeface="Century Gothic" panose="020F0302020204030204"/>
              </a:rPr>
              <a:t>Neutron Network</a:t>
            </a:r>
          </a:p>
        </p:txBody>
      </p:sp>
      <p:sp>
        <p:nvSpPr>
          <p:cNvPr id="2" name="Title 1"/>
          <p:cNvSpPr>
            <a:spLocks noGrp="1"/>
          </p:cNvSpPr>
          <p:nvPr>
            <p:ph type="title"/>
          </p:nvPr>
        </p:nvSpPr>
        <p:spPr>
          <a:xfrm>
            <a:off x="546521" y="554669"/>
            <a:ext cx="8565811" cy="449354"/>
          </a:xfrm>
        </p:spPr>
        <p:txBody>
          <a:bodyPr/>
          <a:lstStyle/>
          <a:p>
            <a:r>
              <a:rPr lang="en-US" dirty="0"/>
              <a:t>Multiple ONAP services construct the use case</a:t>
            </a:r>
          </a:p>
        </p:txBody>
      </p:sp>
      <p:sp>
        <p:nvSpPr>
          <p:cNvPr id="109" name="Rectangle 108"/>
          <p:cNvSpPr/>
          <p:nvPr/>
        </p:nvSpPr>
        <p:spPr>
          <a:xfrm>
            <a:off x="10663959" y="565046"/>
            <a:ext cx="964453" cy="28459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Infrastructure</a:t>
            </a:r>
            <a:endParaRPr kumimoji="0" lang="en-US" sz="900" b="0" i="0" u="none" strike="noStrike" kern="1200" cap="none" spc="0" normalizeH="0" baseline="0" noProof="0" dirty="0" err="1">
              <a:ln>
                <a:noFill/>
              </a:ln>
              <a:solidFill>
                <a:prstClr val="white"/>
              </a:solidFill>
              <a:effectLst/>
              <a:uLnTx/>
              <a:uFillTx/>
              <a:latin typeface="Century Gothic" panose="020F0302020204030204"/>
              <a:ea typeface="+mn-ea"/>
              <a:cs typeface="+mn-cs"/>
            </a:endParaRPr>
          </a:p>
        </p:txBody>
      </p:sp>
      <p:sp>
        <p:nvSpPr>
          <p:cNvPr id="110" name="Rectangle 109"/>
          <p:cNvSpPr/>
          <p:nvPr/>
        </p:nvSpPr>
        <p:spPr>
          <a:xfrm>
            <a:off x="10658452" y="992833"/>
            <a:ext cx="964453" cy="276956"/>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900" b="0" i="0" u="none" strike="noStrike" kern="1200" cap="none" spc="0" normalizeH="0" baseline="0" noProof="0" dirty="0">
                <a:ln>
                  <a:noFill/>
                </a:ln>
                <a:solidFill>
                  <a:prstClr val="white"/>
                </a:solidFill>
                <a:effectLst/>
                <a:uLnTx/>
                <a:uFillTx/>
                <a:latin typeface="Century Gothic" panose="020F0302020204030204"/>
                <a:ea typeface="+mn-ea"/>
                <a:cs typeface="+mn-cs"/>
              </a:rPr>
              <a:t>Per Customer</a:t>
            </a:r>
          </a:p>
        </p:txBody>
      </p:sp>
      <p:sp>
        <p:nvSpPr>
          <p:cNvPr id="130" name="TextBox 129"/>
          <p:cNvSpPr txBox="1"/>
          <p:nvPr/>
        </p:nvSpPr>
        <p:spPr>
          <a:xfrm>
            <a:off x="9316824" y="537808"/>
            <a:ext cx="66396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02E45"/>
                </a:solidFill>
                <a:effectLst/>
                <a:uLnTx/>
                <a:uFillTx/>
                <a:latin typeface="Century Gothic" panose="020F0302020204030204"/>
                <a:ea typeface="+mn-ea"/>
                <a:cs typeface="+mn-cs"/>
              </a:rPr>
              <a:t>Control</a:t>
            </a:r>
          </a:p>
        </p:txBody>
      </p:sp>
      <p:cxnSp>
        <p:nvCxnSpPr>
          <p:cNvPr id="131" name="Straight Connector 130"/>
          <p:cNvCxnSpPr/>
          <p:nvPr/>
        </p:nvCxnSpPr>
        <p:spPr>
          <a:xfrm>
            <a:off x="9402549" y="1268536"/>
            <a:ext cx="111471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9316824" y="1017571"/>
            <a:ext cx="114807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entury Gothic" panose="020F0302020204030204"/>
                <a:ea typeface="+mn-ea"/>
                <a:cs typeface="+mn-cs"/>
              </a:rPr>
              <a:t>Data + Control</a:t>
            </a:r>
          </a:p>
        </p:txBody>
      </p:sp>
      <p:sp>
        <p:nvSpPr>
          <p:cNvPr id="59" name="Freeform: Shape 58">
            <a:extLst>
              <a:ext uri="{FF2B5EF4-FFF2-40B4-BE49-F238E27FC236}">
                <a16:creationId xmlns:a16="http://schemas.microsoft.com/office/drawing/2014/main" id="{FA21C52C-3220-468F-8067-C5F77DE1A9C7}"/>
              </a:ext>
            </a:extLst>
          </p:cNvPr>
          <p:cNvSpPr/>
          <p:nvPr/>
        </p:nvSpPr>
        <p:spPr>
          <a:xfrm rot="5400000">
            <a:off x="9959482" y="246593"/>
            <a:ext cx="0" cy="1115568"/>
          </a:xfrm>
          <a:custGeom>
            <a:avLst/>
            <a:gdLst>
              <a:gd name="connsiteX0" fmla="*/ 0 w 0"/>
              <a:gd name="connsiteY0" fmla="*/ 0 h 425513"/>
              <a:gd name="connsiteX1" fmla="*/ 0 w 0"/>
              <a:gd name="connsiteY1" fmla="*/ 425513 h 425513"/>
            </a:gdLst>
            <a:ahLst/>
            <a:cxnLst>
              <a:cxn ang="0">
                <a:pos x="connsiteX0" y="connsiteY0"/>
              </a:cxn>
              <a:cxn ang="0">
                <a:pos x="connsiteX1" y="connsiteY1"/>
              </a:cxn>
            </a:cxnLst>
            <a:rect l="l" t="t" r="r" b="b"/>
            <a:pathLst>
              <a:path h="425513">
                <a:moveTo>
                  <a:pt x="0" y="0"/>
                </a:moveTo>
                <a:lnTo>
                  <a:pt x="0" y="425513"/>
                </a:lnTo>
              </a:path>
            </a:pathLst>
          </a:custGeom>
          <a:noFill/>
          <a:ln w="22225" cap="rnd">
            <a:solidFill>
              <a:schemeClr val="bg1">
                <a:lumMod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20" name="Rectangle 19">
            <a:extLst>
              <a:ext uri="{FF2B5EF4-FFF2-40B4-BE49-F238E27FC236}">
                <a16:creationId xmlns:a16="http://schemas.microsoft.com/office/drawing/2014/main" id="{4CE8DBBD-CB29-4D45-8B50-5F84D1208B55}"/>
              </a:ext>
            </a:extLst>
          </p:cNvPr>
          <p:cNvSpPr/>
          <p:nvPr/>
        </p:nvSpPr>
        <p:spPr>
          <a:xfrm>
            <a:off x="362477" y="1812597"/>
            <a:ext cx="11367655" cy="363224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Rectangle 20">
            <a:extLst>
              <a:ext uri="{FF2B5EF4-FFF2-40B4-BE49-F238E27FC236}">
                <a16:creationId xmlns:a16="http://schemas.microsoft.com/office/drawing/2014/main" id="{429898E1-0FB5-423A-80D9-FD8DB66F5E45}"/>
              </a:ext>
            </a:extLst>
          </p:cNvPr>
          <p:cNvSpPr/>
          <p:nvPr/>
        </p:nvSpPr>
        <p:spPr>
          <a:xfrm>
            <a:off x="546521" y="1217151"/>
            <a:ext cx="6096000" cy="435426"/>
          </a:xfrm>
          <a:prstGeom prst="rect">
            <a:avLst/>
          </a:prstGeom>
        </p:spPr>
        <p:txBody>
          <a:bodyPr vert="horz" lIns="0" tIns="0" rIns="0" bIns="0" rtlCol="0">
            <a:noAutofit/>
          </a:bodyPr>
          <a:lstStyle/>
          <a:p>
            <a:pPr>
              <a:spcBef>
                <a:spcPts val="1000"/>
              </a:spcBef>
            </a:pPr>
            <a:r>
              <a:rPr lang="en-US" sz="2400" dirty="0" err="1"/>
              <a:t>vCPECust</a:t>
            </a:r>
            <a:r>
              <a:rPr lang="en-US" sz="2400" dirty="0"/>
              <a:t> Service</a:t>
            </a:r>
          </a:p>
        </p:txBody>
      </p:sp>
      <p:sp>
        <p:nvSpPr>
          <p:cNvPr id="47" name="Rectangle 46">
            <a:extLst>
              <a:ext uri="{FF2B5EF4-FFF2-40B4-BE49-F238E27FC236}">
                <a16:creationId xmlns:a16="http://schemas.microsoft.com/office/drawing/2014/main" id="{D1AA082A-D6ED-4A1B-8DF5-A9427C5D0469}"/>
              </a:ext>
            </a:extLst>
          </p:cNvPr>
          <p:cNvSpPr/>
          <p:nvPr/>
        </p:nvSpPr>
        <p:spPr>
          <a:xfrm>
            <a:off x="5794375" y="4367810"/>
            <a:ext cx="873125" cy="259632"/>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100" dirty="0">
                <a:solidFill>
                  <a:schemeClr val="tx2"/>
                </a:solidFill>
                <a:latin typeface="Century Gothic" panose="020F0302020204030204"/>
              </a:rPr>
              <a:t>TunnelXC</a:t>
            </a:r>
          </a:p>
        </p:txBody>
      </p:sp>
      <p:grpSp>
        <p:nvGrpSpPr>
          <p:cNvPr id="22" name="Group 21">
            <a:extLst>
              <a:ext uri="{FF2B5EF4-FFF2-40B4-BE49-F238E27FC236}">
                <a16:creationId xmlns:a16="http://schemas.microsoft.com/office/drawing/2014/main" id="{6E552DBB-E70C-404D-A5BD-6A667E73C8D7}"/>
              </a:ext>
            </a:extLst>
          </p:cNvPr>
          <p:cNvGrpSpPr/>
          <p:nvPr/>
        </p:nvGrpSpPr>
        <p:grpSpPr>
          <a:xfrm>
            <a:off x="5821866" y="4544133"/>
            <a:ext cx="1837275" cy="866242"/>
            <a:chOff x="5821866" y="4544133"/>
            <a:chExt cx="1837275" cy="866242"/>
          </a:xfrm>
        </p:grpSpPr>
        <p:sp>
          <p:nvSpPr>
            <p:cNvPr id="53" name="Freeform: Shape 52">
              <a:extLst>
                <a:ext uri="{FF2B5EF4-FFF2-40B4-BE49-F238E27FC236}">
                  <a16:creationId xmlns:a16="http://schemas.microsoft.com/office/drawing/2014/main" id="{041BB4B1-034B-4AA9-AFBF-D395BD6235CD}"/>
                </a:ext>
              </a:extLst>
            </p:cNvPr>
            <p:cNvSpPr/>
            <p:nvPr/>
          </p:nvSpPr>
          <p:spPr>
            <a:xfrm>
              <a:off x="5821866" y="4544133"/>
              <a:ext cx="1837275" cy="866242"/>
            </a:xfrm>
            <a:custGeom>
              <a:avLst/>
              <a:gdLst>
                <a:gd name="connsiteX0" fmla="*/ 51628 w 1837275"/>
                <a:gd name="connsiteY0" fmla="*/ 0 h 866242"/>
                <a:gd name="connsiteX1" fmla="*/ 291495 w 1837275"/>
                <a:gd name="connsiteY1" fmla="*/ 239867 h 866242"/>
                <a:gd name="connsiteX2" fmla="*/ 1837275 w 1837275"/>
                <a:gd name="connsiteY2" fmla="*/ 239867 h 866242"/>
                <a:gd name="connsiteX3" fmla="*/ 1837275 w 1837275"/>
                <a:gd name="connsiteY3" fmla="*/ 866242 h 866242"/>
                <a:gd name="connsiteX4" fmla="*/ 0 w 1837275"/>
                <a:gd name="connsiteY4" fmla="*/ 866242 h 866242"/>
                <a:gd name="connsiteX5" fmla="*/ 0 w 1837275"/>
                <a:gd name="connsiteY5" fmla="*/ 239867 h 866242"/>
                <a:gd name="connsiteX6" fmla="*/ 51628 w 1837275"/>
                <a:gd name="connsiteY6" fmla="*/ 239867 h 86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5" h="866242">
                  <a:moveTo>
                    <a:pt x="51628" y="0"/>
                  </a:moveTo>
                  <a:lnTo>
                    <a:pt x="291495" y="239867"/>
                  </a:lnTo>
                  <a:lnTo>
                    <a:pt x="1837275" y="239867"/>
                  </a:lnTo>
                  <a:lnTo>
                    <a:pt x="1837275" y="866242"/>
                  </a:lnTo>
                  <a:lnTo>
                    <a:pt x="0" y="866242"/>
                  </a:lnTo>
                  <a:lnTo>
                    <a:pt x="0" y="239867"/>
                  </a:lnTo>
                  <a:lnTo>
                    <a:pt x="51628" y="23986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2" name="Rectangle 51">
              <a:extLst>
                <a:ext uri="{FF2B5EF4-FFF2-40B4-BE49-F238E27FC236}">
                  <a16:creationId xmlns:a16="http://schemas.microsoft.com/office/drawing/2014/main" id="{35B19579-89B1-49C6-B55B-4336C9CE1825}"/>
                </a:ext>
              </a:extLst>
            </p:cNvPr>
            <p:cNvSpPr/>
            <p:nvPr/>
          </p:nvSpPr>
          <p:spPr>
            <a:xfrm>
              <a:off x="5836530" y="4849055"/>
              <a:ext cx="1822611" cy="523220"/>
            </a:xfrm>
            <a:prstGeom prst="rect">
              <a:avLst/>
            </a:prstGeom>
          </p:spPr>
          <p:txBody>
            <a:bodyPr wrap="square">
              <a:spAutoFit/>
            </a:bodyPr>
            <a:lstStyle/>
            <a:p>
              <a:r>
                <a:rPr lang="en-US" sz="1400" dirty="0">
                  <a:solidFill>
                    <a:schemeClr val="bg1"/>
                  </a:solidFill>
                </a:rPr>
                <a:t>ONAP configures the Tunnel XC</a:t>
              </a:r>
            </a:p>
          </p:txBody>
        </p:sp>
      </p:grpSp>
      <p:sp>
        <p:nvSpPr>
          <p:cNvPr id="5" name="Rectangle 4"/>
          <p:cNvSpPr/>
          <p:nvPr/>
        </p:nvSpPr>
        <p:spPr>
          <a:xfrm>
            <a:off x="564837" y="3324941"/>
            <a:ext cx="914400" cy="640080"/>
          </a:xfrm>
          <a:prstGeom prst="rect">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100" b="0" i="0" u="none" strike="noStrike" kern="1200" cap="none" spc="0" normalizeH="0" baseline="0" noProof="0" dirty="0">
                <a:ln>
                  <a:noFill/>
                </a:ln>
                <a:solidFill>
                  <a:schemeClr val="tx2"/>
                </a:solidFill>
                <a:effectLst/>
                <a:uLnTx/>
                <a:uFillTx/>
                <a:latin typeface="Century Gothic" panose="020F0302020204030204"/>
                <a:ea typeface="+mn-ea"/>
                <a:cs typeface="+mn-cs"/>
              </a:rPr>
              <a:t>PNF</a:t>
            </a:r>
            <a:endParaRPr kumimoji="0" lang="en-US" sz="1100" b="0" i="0" u="none" strike="noStrike" kern="1200" cap="none" spc="0" normalizeH="0" baseline="0" noProof="0" dirty="0" err="1">
              <a:ln>
                <a:noFill/>
              </a:ln>
              <a:solidFill>
                <a:schemeClr val="tx2"/>
              </a:solidFill>
              <a:effectLst/>
              <a:uLnTx/>
              <a:uFillTx/>
              <a:latin typeface="Century Gothic" panose="020F0302020204030204"/>
              <a:ea typeface="+mn-ea"/>
              <a:cs typeface="+mn-cs"/>
            </a:endParaRPr>
          </a:p>
        </p:txBody>
      </p:sp>
      <p:grpSp>
        <p:nvGrpSpPr>
          <p:cNvPr id="19" name="Group 18">
            <a:extLst>
              <a:ext uri="{FF2B5EF4-FFF2-40B4-BE49-F238E27FC236}">
                <a16:creationId xmlns:a16="http://schemas.microsoft.com/office/drawing/2014/main" id="{0F175218-EA9D-43A6-83B1-DDC448FA9E48}"/>
              </a:ext>
            </a:extLst>
          </p:cNvPr>
          <p:cNvGrpSpPr/>
          <p:nvPr/>
        </p:nvGrpSpPr>
        <p:grpSpPr>
          <a:xfrm>
            <a:off x="1162050" y="2066861"/>
            <a:ext cx="2572377" cy="1402639"/>
            <a:chOff x="1162050" y="2066861"/>
            <a:chExt cx="2572377" cy="1402639"/>
          </a:xfrm>
        </p:grpSpPr>
        <p:sp>
          <p:nvSpPr>
            <p:cNvPr id="48" name="Freeform: Shape 47">
              <a:extLst>
                <a:ext uri="{FF2B5EF4-FFF2-40B4-BE49-F238E27FC236}">
                  <a16:creationId xmlns:a16="http://schemas.microsoft.com/office/drawing/2014/main" id="{A352A4FD-73AE-4D71-B6D0-C83CEA162B1F}"/>
                </a:ext>
              </a:extLst>
            </p:cNvPr>
            <p:cNvSpPr/>
            <p:nvPr/>
          </p:nvSpPr>
          <p:spPr>
            <a:xfrm flipV="1">
              <a:off x="1162050" y="2066861"/>
              <a:ext cx="2572377" cy="1402639"/>
            </a:xfrm>
            <a:custGeom>
              <a:avLst/>
              <a:gdLst>
                <a:gd name="connsiteX0" fmla="*/ 0 w 2572377"/>
                <a:gd name="connsiteY0" fmla="*/ 1402639 h 1402639"/>
                <a:gd name="connsiteX1" fmla="*/ 2572377 w 2572377"/>
                <a:gd name="connsiteY1" fmla="*/ 1402639 h 1402639"/>
                <a:gd name="connsiteX2" fmla="*/ 2572377 w 2572377"/>
                <a:gd name="connsiteY2" fmla="*/ 335839 h 1402639"/>
                <a:gd name="connsiteX3" fmla="*/ 408123 w 2572377"/>
                <a:gd name="connsiteY3" fmla="*/ 335839 h 1402639"/>
                <a:gd name="connsiteX4" fmla="*/ 72284 w 2572377"/>
                <a:gd name="connsiteY4" fmla="*/ 0 h 1402639"/>
                <a:gd name="connsiteX5" fmla="*/ 72284 w 2572377"/>
                <a:gd name="connsiteY5" fmla="*/ 335839 h 1402639"/>
                <a:gd name="connsiteX6" fmla="*/ 0 w 2572377"/>
                <a:gd name="connsiteY6" fmla="*/ 335839 h 140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2377" h="1402639">
                  <a:moveTo>
                    <a:pt x="0" y="1402639"/>
                  </a:moveTo>
                  <a:lnTo>
                    <a:pt x="2572377" y="1402639"/>
                  </a:lnTo>
                  <a:lnTo>
                    <a:pt x="2572377" y="335839"/>
                  </a:lnTo>
                  <a:lnTo>
                    <a:pt x="408123" y="335839"/>
                  </a:lnTo>
                  <a:lnTo>
                    <a:pt x="72284" y="0"/>
                  </a:lnTo>
                  <a:lnTo>
                    <a:pt x="72284" y="335839"/>
                  </a:lnTo>
                  <a:lnTo>
                    <a:pt x="0" y="33583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3" name="Rectangle 12">
              <a:extLst>
                <a:ext uri="{FF2B5EF4-FFF2-40B4-BE49-F238E27FC236}">
                  <a16:creationId xmlns:a16="http://schemas.microsoft.com/office/drawing/2014/main" id="{EB323C25-890B-42A7-8BB1-561C32D2AFFF}"/>
                </a:ext>
              </a:extLst>
            </p:cNvPr>
            <p:cNvSpPr/>
            <p:nvPr/>
          </p:nvSpPr>
          <p:spPr>
            <a:xfrm>
              <a:off x="1176714" y="2124238"/>
              <a:ext cx="2550203" cy="954107"/>
            </a:xfrm>
            <a:prstGeom prst="rect">
              <a:avLst/>
            </a:prstGeom>
          </p:spPr>
          <p:txBody>
            <a:bodyPr wrap="square">
              <a:spAutoFit/>
            </a:bodyPr>
            <a:lstStyle/>
            <a:p>
              <a:r>
                <a:rPr lang="en-US" sz="1400" dirty="0">
                  <a:solidFill>
                    <a:schemeClr val="bg1"/>
                  </a:solidFill>
                </a:rPr>
                <a:t>ONAP configures the vG_MUX left IP Address and the VNI for the </a:t>
              </a:r>
              <a:br>
                <a:rPr lang="en-US" sz="1400" dirty="0">
                  <a:solidFill>
                    <a:schemeClr val="bg1"/>
                  </a:solidFill>
                </a:rPr>
              </a:br>
              <a:r>
                <a:rPr lang="en-US" sz="1400" dirty="0" err="1">
                  <a:solidFill>
                    <a:schemeClr val="bg1"/>
                  </a:solidFill>
                </a:rPr>
                <a:t>VxLAN</a:t>
              </a:r>
              <a:r>
                <a:rPr lang="en-US" sz="1400" dirty="0">
                  <a:solidFill>
                    <a:schemeClr val="bg1"/>
                  </a:solidFill>
                </a:rPr>
                <a:t> tunneling</a:t>
              </a:r>
            </a:p>
          </p:txBody>
        </p:sp>
      </p:grpSp>
      <p:sp>
        <p:nvSpPr>
          <p:cNvPr id="77" name="Freeform: Shape 76">
            <a:extLst>
              <a:ext uri="{FF2B5EF4-FFF2-40B4-BE49-F238E27FC236}">
                <a16:creationId xmlns:a16="http://schemas.microsoft.com/office/drawing/2014/main" id="{8B3B429F-2D00-490B-8AF7-8A08F1FC5636}"/>
              </a:ext>
            </a:extLst>
          </p:cNvPr>
          <p:cNvSpPr/>
          <p:nvPr/>
        </p:nvSpPr>
        <p:spPr>
          <a:xfrm flipH="1">
            <a:off x="8715923" y="3617197"/>
            <a:ext cx="391566" cy="696133"/>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 name="Freeform: Shape 17">
            <a:extLst>
              <a:ext uri="{FF2B5EF4-FFF2-40B4-BE49-F238E27FC236}">
                <a16:creationId xmlns:a16="http://schemas.microsoft.com/office/drawing/2014/main" id="{7A03059B-5D2F-48C5-8338-E8ED6E37A64E}"/>
              </a:ext>
            </a:extLst>
          </p:cNvPr>
          <p:cNvSpPr/>
          <p:nvPr/>
        </p:nvSpPr>
        <p:spPr>
          <a:xfrm>
            <a:off x="7445555" y="3617197"/>
            <a:ext cx="410169" cy="715809"/>
          </a:xfrm>
          <a:custGeom>
            <a:avLst/>
            <a:gdLst>
              <a:gd name="connsiteX0" fmla="*/ 0 w 628650"/>
              <a:gd name="connsiteY0" fmla="*/ 685800 h 685800"/>
              <a:gd name="connsiteX1" fmla="*/ 628650 w 628650"/>
              <a:gd name="connsiteY1" fmla="*/ 0 h 685800"/>
            </a:gdLst>
            <a:ahLst/>
            <a:cxnLst>
              <a:cxn ang="0">
                <a:pos x="connsiteX0" y="connsiteY0"/>
              </a:cxn>
              <a:cxn ang="0">
                <a:pos x="connsiteX1" y="connsiteY1"/>
              </a:cxn>
            </a:cxnLst>
            <a:rect l="l" t="t" r="r" b="b"/>
            <a:pathLst>
              <a:path w="628650" h="685800">
                <a:moveTo>
                  <a:pt x="0" y="685800"/>
                </a:moveTo>
                <a:lnTo>
                  <a:pt x="628650" y="0"/>
                </a:ln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 name="Rectangle 6"/>
          <p:cNvSpPr/>
          <p:nvPr/>
        </p:nvSpPr>
        <p:spPr>
          <a:xfrm>
            <a:off x="7819322" y="3324941"/>
            <a:ext cx="914400" cy="640080"/>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vG1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s-IS" sz="1200" b="0" i="0" u="none" strike="noStrike" kern="1200" cap="none" spc="0" normalizeH="0" baseline="0" noProof="0" dirty="0">
                <a:ln>
                  <a:noFill/>
                </a:ln>
                <a:solidFill>
                  <a:prstClr val="white"/>
                </a:solidFill>
                <a:effectLst/>
                <a:uLnTx/>
                <a:uFillTx/>
                <a:latin typeface="Century Gothic" panose="020F0302020204030204"/>
                <a:ea typeface="+mn-ea"/>
                <a:cs typeface="+mn-cs"/>
              </a:rPr>
              <a:t>(VPP)</a:t>
            </a:r>
          </a:p>
        </p:txBody>
      </p:sp>
      <p:grpSp>
        <p:nvGrpSpPr>
          <p:cNvPr id="23" name="Group 22">
            <a:extLst>
              <a:ext uri="{FF2B5EF4-FFF2-40B4-BE49-F238E27FC236}">
                <a16:creationId xmlns:a16="http://schemas.microsoft.com/office/drawing/2014/main" id="{CCA4826A-B085-4A19-97AF-C1E0A603EAE8}"/>
              </a:ext>
            </a:extLst>
          </p:cNvPr>
          <p:cNvGrpSpPr/>
          <p:nvPr/>
        </p:nvGrpSpPr>
        <p:grpSpPr>
          <a:xfrm>
            <a:off x="8381648" y="2066861"/>
            <a:ext cx="2572377" cy="1402639"/>
            <a:chOff x="8381648" y="2066861"/>
            <a:chExt cx="2572377" cy="1402639"/>
          </a:xfrm>
        </p:grpSpPr>
        <p:sp>
          <p:nvSpPr>
            <p:cNvPr id="54" name="Freeform: Shape 53">
              <a:extLst>
                <a:ext uri="{FF2B5EF4-FFF2-40B4-BE49-F238E27FC236}">
                  <a16:creationId xmlns:a16="http://schemas.microsoft.com/office/drawing/2014/main" id="{0958450D-B99C-40DC-9EEB-2F1408132BE7}"/>
                </a:ext>
              </a:extLst>
            </p:cNvPr>
            <p:cNvSpPr/>
            <p:nvPr/>
          </p:nvSpPr>
          <p:spPr>
            <a:xfrm flipV="1">
              <a:off x="8381648" y="2066861"/>
              <a:ext cx="2572377" cy="1402639"/>
            </a:xfrm>
            <a:custGeom>
              <a:avLst/>
              <a:gdLst>
                <a:gd name="connsiteX0" fmla="*/ 0 w 2572377"/>
                <a:gd name="connsiteY0" fmla="*/ 1402639 h 1402639"/>
                <a:gd name="connsiteX1" fmla="*/ 2572377 w 2572377"/>
                <a:gd name="connsiteY1" fmla="*/ 1402639 h 1402639"/>
                <a:gd name="connsiteX2" fmla="*/ 2572377 w 2572377"/>
                <a:gd name="connsiteY2" fmla="*/ 335839 h 1402639"/>
                <a:gd name="connsiteX3" fmla="*/ 408123 w 2572377"/>
                <a:gd name="connsiteY3" fmla="*/ 335839 h 1402639"/>
                <a:gd name="connsiteX4" fmla="*/ 72284 w 2572377"/>
                <a:gd name="connsiteY4" fmla="*/ 0 h 1402639"/>
                <a:gd name="connsiteX5" fmla="*/ 72284 w 2572377"/>
                <a:gd name="connsiteY5" fmla="*/ 335839 h 1402639"/>
                <a:gd name="connsiteX6" fmla="*/ 0 w 2572377"/>
                <a:gd name="connsiteY6" fmla="*/ 335839 h 1402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2377" h="1402639">
                  <a:moveTo>
                    <a:pt x="0" y="1402639"/>
                  </a:moveTo>
                  <a:lnTo>
                    <a:pt x="2572377" y="1402639"/>
                  </a:lnTo>
                  <a:lnTo>
                    <a:pt x="2572377" y="335839"/>
                  </a:lnTo>
                  <a:lnTo>
                    <a:pt x="408123" y="335839"/>
                  </a:lnTo>
                  <a:lnTo>
                    <a:pt x="72284" y="0"/>
                  </a:lnTo>
                  <a:lnTo>
                    <a:pt x="72284" y="335839"/>
                  </a:lnTo>
                  <a:lnTo>
                    <a:pt x="0" y="33583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5" name="Rectangle 54">
              <a:extLst>
                <a:ext uri="{FF2B5EF4-FFF2-40B4-BE49-F238E27FC236}">
                  <a16:creationId xmlns:a16="http://schemas.microsoft.com/office/drawing/2014/main" id="{9CBE7241-030D-4122-A16B-A901CAF6A90D}"/>
                </a:ext>
              </a:extLst>
            </p:cNvPr>
            <p:cNvSpPr/>
            <p:nvPr/>
          </p:nvSpPr>
          <p:spPr>
            <a:xfrm>
              <a:off x="8396312" y="2124238"/>
              <a:ext cx="2550203" cy="954107"/>
            </a:xfrm>
            <a:prstGeom prst="rect">
              <a:avLst/>
            </a:prstGeom>
          </p:spPr>
          <p:txBody>
            <a:bodyPr wrap="square">
              <a:spAutoFit/>
            </a:bodyPr>
            <a:lstStyle/>
            <a:p>
              <a:r>
                <a:rPr lang="en-US" sz="1400" dirty="0">
                  <a:solidFill>
                    <a:schemeClr val="bg1"/>
                  </a:solidFill>
                </a:rPr>
                <a:t>ONAP configures the vG_MUX right IP Address and the VNI for the </a:t>
              </a:r>
              <a:br>
                <a:rPr lang="en-US" sz="1400" dirty="0">
                  <a:solidFill>
                    <a:schemeClr val="bg1"/>
                  </a:solidFill>
                </a:rPr>
              </a:br>
              <a:r>
                <a:rPr lang="en-US" sz="1400" dirty="0" err="1">
                  <a:solidFill>
                    <a:schemeClr val="bg1"/>
                  </a:solidFill>
                </a:rPr>
                <a:t>VxLAN</a:t>
              </a:r>
              <a:r>
                <a:rPr lang="en-US" sz="1400" dirty="0">
                  <a:solidFill>
                    <a:schemeClr val="bg1"/>
                  </a:solidFill>
                </a:rPr>
                <a:t> tunneling</a:t>
              </a:r>
            </a:p>
          </p:txBody>
        </p:sp>
      </p:grpSp>
    </p:spTree>
    <p:extLst>
      <p:ext uri="{BB962C8B-B14F-4D97-AF65-F5344CB8AC3E}">
        <p14:creationId xmlns:p14="http://schemas.microsoft.com/office/powerpoint/2010/main" val="106997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dirty="0"/>
              <a:t>Development tasks </a:t>
            </a:r>
            <a:endParaRPr lang="zh-CN" altLang="en-US" dirty="0"/>
          </a:p>
        </p:txBody>
      </p:sp>
      <p:sp>
        <p:nvSpPr>
          <p:cNvPr id="15" name="Circular Arrow 57">
            <a:extLst>
              <a:ext uri="{FF2B5EF4-FFF2-40B4-BE49-F238E27FC236}">
                <a16:creationId xmlns:a16="http://schemas.microsoft.com/office/drawing/2014/main" id="{C09F7E6E-DFF8-4567-9517-FBBE8D40E460}"/>
              </a:ext>
            </a:extLst>
          </p:cNvPr>
          <p:cNvSpPr/>
          <p:nvPr/>
        </p:nvSpPr>
        <p:spPr>
          <a:xfrm rot="941160">
            <a:off x="3363995" y="888225"/>
            <a:ext cx="5285113" cy="5285113"/>
          </a:xfrm>
          <a:prstGeom prst="circularArrow">
            <a:avLst>
              <a:gd name="adj1" fmla="val 6281"/>
              <a:gd name="adj2" fmla="val 676412"/>
              <a:gd name="adj3" fmla="val 13796410"/>
              <a:gd name="adj4" fmla="val 15272168"/>
              <a:gd name="adj5" fmla="val 5757"/>
            </a:avLst>
          </a:prstGeom>
          <a:gradFill>
            <a:gsLst>
              <a:gs pos="50000">
                <a:srgbClr val="6E7CA0"/>
              </a:gs>
              <a:gs pos="0">
                <a:schemeClr val="tx2">
                  <a:lumMod val="20000"/>
                  <a:lumOff val="80000"/>
                </a:schemeClr>
              </a:gs>
              <a:gs pos="100000">
                <a:schemeClr val="tx2"/>
              </a:gs>
            </a:gsLst>
            <a:lin ang="10800000" scaled="0"/>
          </a:gradFill>
          <a:ln w="174625" cap="sq">
            <a:solidFill>
              <a:schemeClr val="bg1"/>
            </a:solidFill>
            <a:miter lim="800000"/>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F4F13D83-1F7F-4315-889F-C7530388D1C4}"/>
              </a:ext>
            </a:extLst>
          </p:cNvPr>
          <p:cNvSpPr>
            <a:spLocks noChangeAspect="1"/>
          </p:cNvSpPr>
          <p:nvPr/>
        </p:nvSpPr>
        <p:spPr>
          <a:xfrm>
            <a:off x="5620899" y="754189"/>
            <a:ext cx="938274" cy="939056"/>
          </a:xfrm>
          <a:prstGeom prst="ellipse">
            <a:avLst/>
          </a:prstGeom>
          <a:solidFill>
            <a:schemeClr val="bg1"/>
          </a:solidFill>
          <a:ln w="25400">
            <a:solidFill>
              <a:srgbClr val="6E7CA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accent2">
                    <a:lumMod val="50000"/>
                  </a:schemeClr>
                </a:solidFill>
                <a:latin typeface="+mj-lt"/>
              </a:rPr>
              <a:t>SDC</a:t>
            </a:r>
          </a:p>
        </p:txBody>
      </p:sp>
      <p:sp>
        <p:nvSpPr>
          <p:cNvPr id="8" name="Oval 7">
            <a:extLst>
              <a:ext uri="{FF2B5EF4-FFF2-40B4-BE49-F238E27FC236}">
                <a16:creationId xmlns:a16="http://schemas.microsoft.com/office/drawing/2014/main" id="{44349016-E9DF-41E7-A798-3CEC54DB9A74}"/>
              </a:ext>
            </a:extLst>
          </p:cNvPr>
          <p:cNvSpPr>
            <a:spLocks noChangeAspect="1"/>
          </p:cNvSpPr>
          <p:nvPr/>
        </p:nvSpPr>
        <p:spPr>
          <a:xfrm>
            <a:off x="7166852" y="1348859"/>
            <a:ext cx="938274" cy="939056"/>
          </a:xfrm>
          <a:prstGeom prst="ellipse">
            <a:avLst/>
          </a:prstGeom>
          <a:solidFill>
            <a:schemeClr val="bg1"/>
          </a:solidFill>
          <a:ln w="25400">
            <a:solidFill>
              <a:srgbClr val="8791B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accent2">
                    <a:lumMod val="50000"/>
                  </a:schemeClr>
                </a:solidFill>
                <a:latin typeface="+mj-lt"/>
              </a:rPr>
              <a:t>VNF</a:t>
            </a:r>
          </a:p>
        </p:txBody>
      </p:sp>
      <p:sp>
        <p:nvSpPr>
          <p:cNvPr id="9" name="Oval 8">
            <a:extLst>
              <a:ext uri="{FF2B5EF4-FFF2-40B4-BE49-F238E27FC236}">
                <a16:creationId xmlns:a16="http://schemas.microsoft.com/office/drawing/2014/main" id="{1EBA70DB-842D-4F4A-876D-C947001964C5}"/>
              </a:ext>
            </a:extLst>
          </p:cNvPr>
          <p:cNvSpPr>
            <a:spLocks noChangeAspect="1"/>
          </p:cNvSpPr>
          <p:nvPr/>
        </p:nvSpPr>
        <p:spPr>
          <a:xfrm>
            <a:off x="7845259" y="3044515"/>
            <a:ext cx="938274" cy="939056"/>
          </a:xfrm>
          <a:prstGeom prst="ellipse">
            <a:avLst/>
          </a:prstGeom>
          <a:solidFill>
            <a:schemeClr val="bg1"/>
          </a:solidFill>
          <a:ln w="25400">
            <a:solidFill>
              <a:srgbClr val="C2C3D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chemeClr val="accent2">
                    <a:lumMod val="50000"/>
                  </a:schemeClr>
                </a:solidFill>
                <a:latin typeface="+mj-lt"/>
              </a:rPr>
              <a:t>SO</a:t>
            </a:r>
            <a:endParaRPr lang="en-US" sz="1200" b="1" dirty="0">
              <a:solidFill>
                <a:schemeClr val="accent2">
                  <a:lumMod val="50000"/>
                </a:schemeClr>
              </a:solidFill>
              <a:latin typeface="+mj-lt"/>
            </a:endParaRPr>
          </a:p>
        </p:txBody>
      </p:sp>
      <p:sp>
        <p:nvSpPr>
          <p:cNvPr id="10" name="Oval 9">
            <a:extLst>
              <a:ext uri="{FF2B5EF4-FFF2-40B4-BE49-F238E27FC236}">
                <a16:creationId xmlns:a16="http://schemas.microsoft.com/office/drawing/2014/main" id="{E42AA560-6A43-4E7E-B47A-48A9058C55DE}"/>
              </a:ext>
            </a:extLst>
          </p:cNvPr>
          <p:cNvSpPr>
            <a:spLocks noChangeAspect="1"/>
          </p:cNvSpPr>
          <p:nvPr/>
        </p:nvSpPr>
        <p:spPr>
          <a:xfrm>
            <a:off x="7221774" y="4635377"/>
            <a:ext cx="938274" cy="939056"/>
          </a:xfrm>
          <a:prstGeom prst="ellipse">
            <a:avLst/>
          </a:prstGeom>
          <a:solidFill>
            <a:schemeClr val="bg1"/>
          </a:solidFill>
          <a:ln w="25400">
            <a:solidFill>
              <a:srgbClr val="CACAD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chemeClr val="accent2">
                    <a:lumMod val="50000"/>
                  </a:schemeClr>
                </a:solidFill>
                <a:latin typeface="+mj-lt"/>
              </a:rPr>
              <a:t>A&amp;AI</a:t>
            </a:r>
            <a:endParaRPr lang="en-US" sz="1200" b="1" dirty="0">
              <a:solidFill>
                <a:schemeClr val="accent2">
                  <a:lumMod val="50000"/>
                </a:schemeClr>
              </a:solidFill>
              <a:latin typeface="+mj-lt"/>
            </a:endParaRPr>
          </a:p>
        </p:txBody>
      </p:sp>
      <p:sp>
        <p:nvSpPr>
          <p:cNvPr id="11" name="Oval 10">
            <a:extLst>
              <a:ext uri="{FF2B5EF4-FFF2-40B4-BE49-F238E27FC236}">
                <a16:creationId xmlns:a16="http://schemas.microsoft.com/office/drawing/2014/main" id="{7EE8B559-4A27-41C7-AD0F-97AFD197B9C7}"/>
              </a:ext>
            </a:extLst>
          </p:cNvPr>
          <p:cNvSpPr>
            <a:spLocks noChangeAspect="1"/>
          </p:cNvSpPr>
          <p:nvPr/>
        </p:nvSpPr>
        <p:spPr>
          <a:xfrm>
            <a:off x="5620899" y="5316025"/>
            <a:ext cx="938274" cy="939056"/>
          </a:xfrm>
          <a:prstGeom prst="ellipse">
            <a:avLst/>
          </a:prstGeom>
          <a:solidFill>
            <a:schemeClr val="bg1"/>
          </a:solidFill>
          <a:ln w="25400">
            <a:solidFill>
              <a:srgbClr val="7683A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chemeClr val="accent2">
                    <a:lumMod val="50000"/>
                  </a:schemeClr>
                </a:solidFill>
                <a:latin typeface="+mj-lt"/>
              </a:rPr>
              <a:t>DCAE</a:t>
            </a:r>
            <a:endParaRPr lang="en-US" sz="1200" b="1" dirty="0">
              <a:solidFill>
                <a:schemeClr val="accent2">
                  <a:lumMod val="50000"/>
                </a:schemeClr>
              </a:solidFill>
              <a:latin typeface="+mj-lt"/>
            </a:endParaRPr>
          </a:p>
        </p:txBody>
      </p:sp>
      <p:sp>
        <p:nvSpPr>
          <p:cNvPr id="12" name="Oval 11">
            <a:extLst>
              <a:ext uri="{FF2B5EF4-FFF2-40B4-BE49-F238E27FC236}">
                <a16:creationId xmlns:a16="http://schemas.microsoft.com/office/drawing/2014/main" id="{B8C8DF3F-B75B-4A4F-B6A7-5FF387453877}"/>
              </a:ext>
            </a:extLst>
          </p:cNvPr>
          <p:cNvSpPr>
            <a:spLocks noChangeAspect="1"/>
          </p:cNvSpPr>
          <p:nvPr/>
        </p:nvSpPr>
        <p:spPr>
          <a:xfrm>
            <a:off x="3882718" y="4635377"/>
            <a:ext cx="938274" cy="939056"/>
          </a:xfrm>
          <a:prstGeom prst="ellipse">
            <a:avLst/>
          </a:prstGeom>
          <a:solidFill>
            <a:schemeClr val="bg1"/>
          </a:solidFill>
          <a:ln w="25400">
            <a:solidFill>
              <a:srgbClr val="5D668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accent2">
                    <a:lumMod val="50000"/>
                  </a:schemeClr>
                </a:solidFill>
                <a:latin typeface="+mj-lt"/>
              </a:rPr>
              <a:t>CLAMP/</a:t>
            </a:r>
            <a:br>
              <a:rPr lang="en-US" sz="1200" b="1" dirty="0">
                <a:solidFill>
                  <a:schemeClr val="accent2">
                    <a:lumMod val="50000"/>
                  </a:schemeClr>
                </a:solidFill>
                <a:latin typeface="+mj-lt"/>
              </a:rPr>
            </a:br>
            <a:r>
              <a:rPr lang="en-US" sz="1200" b="1" dirty="0">
                <a:solidFill>
                  <a:schemeClr val="accent2">
                    <a:lumMod val="50000"/>
                  </a:schemeClr>
                </a:solidFill>
                <a:latin typeface="+mj-lt"/>
              </a:rPr>
              <a:t>DCAE/</a:t>
            </a:r>
            <a:br>
              <a:rPr lang="en-US" sz="1200" b="1" dirty="0">
                <a:solidFill>
                  <a:schemeClr val="accent2">
                    <a:lumMod val="50000"/>
                  </a:schemeClr>
                </a:solidFill>
                <a:latin typeface="+mj-lt"/>
              </a:rPr>
            </a:br>
            <a:r>
              <a:rPr lang="en-US" sz="1200" b="1" dirty="0">
                <a:solidFill>
                  <a:schemeClr val="accent2">
                    <a:lumMod val="50000"/>
                  </a:schemeClr>
                </a:solidFill>
                <a:latin typeface="+mj-lt"/>
              </a:rPr>
              <a:t>POLICY</a:t>
            </a:r>
          </a:p>
        </p:txBody>
      </p:sp>
      <p:sp>
        <p:nvSpPr>
          <p:cNvPr id="13" name="Oval 12">
            <a:extLst>
              <a:ext uri="{FF2B5EF4-FFF2-40B4-BE49-F238E27FC236}">
                <a16:creationId xmlns:a16="http://schemas.microsoft.com/office/drawing/2014/main" id="{80537F68-2CC8-4FCB-882E-8BB5C737FA63}"/>
              </a:ext>
            </a:extLst>
          </p:cNvPr>
          <p:cNvSpPr>
            <a:spLocks noChangeAspect="1"/>
          </p:cNvSpPr>
          <p:nvPr/>
        </p:nvSpPr>
        <p:spPr>
          <a:xfrm>
            <a:off x="3213464" y="3044515"/>
            <a:ext cx="938274" cy="939056"/>
          </a:xfrm>
          <a:prstGeom prst="ellipse">
            <a:avLst/>
          </a:prstGeom>
          <a:solidFill>
            <a:schemeClr val="bg1"/>
          </a:solidFill>
          <a:ln w="25400">
            <a:solidFill>
              <a:srgbClr val="3C3D5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chemeClr val="accent2">
                    <a:lumMod val="50000"/>
                  </a:schemeClr>
                </a:solidFill>
                <a:latin typeface="+mj-lt"/>
              </a:rPr>
              <a:t>SDNC</a:t>
            </a:r>
            <a:endParaRPr lang="en-US" sz="1200" b="1" dirty="0">
              <a:solidFill>
                <a:schemeClr val="accent2">
                  <a:lumMod val="50000"/>
                </a:schemeClr>
              </a:solidFill>
              <a:latin typeface="+mj-lt"/>
            </a:endParaRPr>
          </a:p>
        </p:txBody>
      </p:sp>
      <p:sp>
        <p:nvSpPr>
          <p:cNvPr id="14" name="Oval 13">
            <a:extLst>
              <a:ext uri="{FF2B5EF4-FFF2-40B4-BE49-F238E27FC236}">
                <a16:creationId xmlns:a16="http://schemas.microsoft.com/office/drawing/2014/main" id="{758D9BBF-C33D-4492-9951-1A2B484FA396}"/>
              </a:ext>
            </a:extLst>
          </p:cNvPr>
          <p:cNvSpPr>
            <a:spLocks noChangeAspect="1"/>
          </p:cNvSpPr>
          <p:nvPr/>
        </p:nvSpPr>
        <p:spPr>
          <a:xfrm>
            <a:off x="3946794" y="1348859"/>
            <a:ext cx="938274" cy="939056"/>
          </a:xfrm>
          <a:prstGeom prst="ellipse">
            <a:avLst/>
          </a:prstGeom>
          <a:solidFill>
            <a:schemeClr val="bg1"/>
          </a:solidFill>
          <a:ln w="25400">
            <a:solidFill>
              <a:srgbClr val="44486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accent2">
                    <a:lumMod val="50000"/>
                  </a:schemeClr>
                </a:solidFill>
                <a:latin typeface="+mj-lt"/>
              </a:rPr>
              <a:t>ROBOT</a:t>
            </a:r>
          </a:p>
        </p:txBody>
      </p:sp>
      <p:sp>
        <p:nvSpPr>
          <p:cNvPr id="16" name="Rectangle 15">
            <a:extLst>
              <a:ext uri="{FF2B5EF4-FFF2-40B4-BE49-F238E27FC236}">
                <a16:creationId xmlns:a16="http://schemas.microsoft.com/office/drawing/2014/main" id="{5BDEEAD2-B3BD-4424-9274-E000B01AA2F0}"/>
              </a:ext>
            </a:extLst>
          </p:cNvPr>
          <p:cNvSpPr/>
          <p:nvPr/>
        </p:nvSpPr>
        <p:spPr>
          <a:xfrm>
            <a:off x="6522049" y="707268"/>
            <a:ext cx="2095685" cy="461665"/>
          </a:xfrm>
          <a:prstGeom prst="rect">
            <a:avLst/>
          </a:prstGeom>
        </p:spPr>
        <p:txBody>
          <a:bodyPr wrap="square">
            <a:spAutoFit/>
          </a:bodyPr>
          <a:lstStyle/>
          <a:p>
            <a:r>
              <a:rPr lang="en-US" sz="1200" dirty="0"/>
              <a:t>VNF onboarding </a:t>
            </a:r>
            <a:br>
              <a:rPr lang="en-US" sz="1200" dirty="0"/>
            </a:br>
            <a:r>
              <a:rPr lang="en-US" sz="1200" dirty="0"/>
              <a:t>and service design</a:t>
            </a:r>
          </a:p>
        </p:txBody>
      </p:sp>
      <p:sp>
        <p:nvSpPr>
          <p:cNvPr id="17" name="Rectangle 16">
            <a:extLst>
              <a:ext uri="{FF2B5EF4-FFF2-40B4-BE49-F238E27FC236}">
                <a16:creationId xmlns:a16="http://schemas.microsoft.com/office/drawing/2014/main" id="{2B9EA0A1-374D-4739-A366-C08B0A43B109}"/>
              </a:ext>
            </a:extLst>
          </p:cNvPr>
          <p:cNvSpPr/>
          <p:nvPr/>
        </p:nvSpPr>
        <p:spPr>
          <a:xfrm>
            <a:off x="8105126" y="1679888"/>
            <a:ext cx="1370888" cy="276999"/>
          </a:xfrm>
          <a:prstGeom prst="rect">
            <a:avLst/>
          </a:prstGeom>
        </p:spPr>
        <p:txBody>
          <a:bodyPr wrap="square">
            <a:spAutoFit/>
          </a:bodyPr>
          <a:lstStyle/>
          <a:p>
            <a:r>
              <a:rPr lang="en-US" sz="1200" dirty="0"/>
              <a:t>Development</a:t>
            </a:r>
          </a:p>
        </p:txBody>
      </p:sp>
      <p:sp>
        <p:nvSpPr>
          <p:cNvPr id="18" name="Rectangle 17">
            <a:extLst>
              <a:ext uri="{FF2B5EF4-FFF2-40B4-BE49-F238E27FC236}">
                <a16:creationId xmlns:a16="http://schemas.microsoft.com/office/drawing/2014/main" id="{5A418C08-68B9-4E85-BF90-AA1407C128F1}"/>
              </a:ext>
            </a:extLst>
          </p:cNvPr>
          <p:cNvSpPr/>
          <p:nvPr/>
        </p:nvSpPr>
        <p:spPr>
          <a:xfrm>
            <a:off x="8790570" y="3283211"/>
            <a:ext cx="2129979" cy="461665"/>
          </a:xfrm>
          <a:prstGeom prst="rect">
            <a:avLst/>
          </a:prstGeom>
        </p:spPr>
        <p:txBody>
          <a:bodyPr wrap="square">
            <a:spAutoFit/>
          </a:bodyPr>
          <a:lstStyle/>
          <a:p>
            <a:r>
              <a:rPr lang="en-US" sz="1200" dirty="0"/>
              <a:t>Generic workflows </a:t>
            </a:r>
            <a:br>
              <a:rPr lang="en-US" sz="1200" dirty="0"/>
            </a:br>
            <a:r>
              <a:rPr lang="en-US" sz="1200" dirty="0"/>
              <a:t>and custom workflows</a:t>
            </a:r>
          </a:p>
        </p:txBody>
      </p:sp>
      <p:sp>
        <p:nvSpPr>
          <p:cNvPr id="19" name="Rectangle 18">
            <a:extLst>
              <a:ext uri="{FF2B5EF4-FFF2-40B4-BE49-F238E27FC236}">
                <a16:creationId xmlns:a16="http://schemas.microsoft.com/office/drawing/2014/main" id="{8240E839-B458-4DB3-84E9-6714292DBFF0}"/>
              </a:ext>
            </a:extLst>
          </p:cNvPr>
          <p:cNvSpPr/>
          <p:nvPr/>
        </p:nvSpPr>
        <p:spPr>
          <a:xfrm>
            <a:off x="8180918" y="4966406"/>
            <a:ext cx="1377300" cy="276999"/>
          </a:xfrm>
          <a:prstGeom prst="rect">
            <a:avLst/>
          </a:prstGeom>
        </p:spPr>
        <p:txBody>
          <a:bodyPr wrap="square">
            <a:spAutoFit/>
          </a:bodyPr>
          <a:lstStyle/>
          <a:p>
            <a:r>
              <a:rPr lang="en-US" sz="1200" dirty="0"/>
              <a:t>Data schema</a:t>
            </a:r>
          </a:p>
        </p:txBody>
      </p:sp>
      <p:sp>
        <p:nvSpPr>
          <p:cNvPr id="20" name="Rectangle 19">
            <a:extLst>
              <a:ext uri="{FF2B5EF4-FFF2-40B4-BE49-F238E27FC236}">
                <a16:creationId xmlns:a16="http://schemas.microsoft.com/office/drawing/2014/main" id="{774F1699-B0CA-4A02-971D-C087C82B6559}"/>
              </a:ext>
            </a:extLst>
          </p:cNvPr>
          <p:cNvSpPr/>
          <p:nvPr/>
        </p:nvSpPr>
        <p:spPr>
          <a:xfrm>
            <a:off x="6522049" y="5886178"/>
            <a:ext cx="1792347" cy="461665"/>
          </a:xfrm>
          <a:prstGeom prst="rect">
            <a:avLst/>
          </a:prstGeom>
        </p:spPr>
        <p:txBody>
          <a:bodyPr wrap="square">
            <a:spAutoFit/>
          </a:bodyPr>
          <a:lstStyle/>
          <a:p>
            <a:r>
              <a:rPr lang="en-US" sz="1200" dirty="0"/>
              <a:t>VES collector </a:t>
            </a:r>
            <a:br>
              <a:rPr lang="en-US" sz="1200" dirty="0"/>
            </a:br>
            <a:r>
              <a:rPr lang="en-US" sz="1200" dirty="0"/>
              <a:t>and analytics app</a:t>
            </a:r>
          </a:p>
        </p:txBody>
      </p:sp>
      <p:sp>
        <p:nvSpPr>
          <p:cNvPr id="21" name="Rectangle 20">
            <a:extLst>
              <a:ext uri="{FF2B5EF4-FFF2-40B4-BE49-F238E27FC236}">
                <a16:creationId xmlns:a16="http://schemas.microsoft.com/office/drawing/2014/main" id="{F3B89534-B06E-4006-B38E-2B4DD0BE57D6}"/>
              </a:ext>
            </a:extLst>
          </p:cNvPr>
          <p:cNvSpPr/>
          <p:nvPr/>
        </p:nvSpPr>
        <p:spPr>
          <a:xfrm>
            <a:off x="2107474" y="4966406"/>
            <a:ext cx="1765844" cy="276999"/>
          </a:xfrm>
          <a:prstGeom prst="rect">
            <a:avLst/>
          </a:prstGeom>
        </p:spPr>
        <p:txBody>
          <a:bodyPr wrap="square">
            <a:spAutoFit/>
          </a:bodyPr>
          <a:lstStyle/>
          <a:p>
            <a:pPr algn="r"/>
            <a:r>
              <a:rPr lang="en-US" sz="1200" dirty="0"/>
              <a:t>Closed loop control</a:t>
            </a:r>
          </a:p>
        </p:txBody>
      </p:sp>
      <p:sp>
        <p:nvSpPr>
          <p:cNvPr id="22" name="Rectangle 21">
            <a:extLst>
              <a:ext uri="{FF2B5EF4-FFF2-40B4-BE49-F238E27FC236}">
                <a16:creationId xmlns:a16="http://schemas.microsoft.com/office/drawing/2014/main" id="{425B77E5-8176-4D29-8064-FD5127C469A1}"/>
              </a:ext>
            </a:extLst>
          </p:cNvPr>
          <p:cNvSpPr/>
          <p:nvPr/>
        </p:nvSpPr>
        <p:spPr>
          <a:xfrm>
            <a:off x="1278027" y="3278560"/>
            <a:ext cx="1935437" cy="461665"/>
          </a:xfrm>
          <a:prstGeom prst="rect">
            <a:avLst/>
          </a:prstGeom>
        </p:spPr>
        <p:txBody>
          <a:bodyPr wrap="square">
            <a:spAutoFit/>
          </a:bodyPr>
          <a:lstStyle/>
          <a:p>
            <a:pPr algn="r"/>
            <a:r>
              <a:rPr lang="en-US" sz="1200" dirty="0"/>
              <a:t>Generic and </a:t>
            </a:r>
            <a:br>
              <a:rPr lang="en-US" sz="1200" dirty="0"/>
            </a:br>
            <a:r>
              <a:rPr lang="en-US" sz="1200" dirty="0"/>
              <a:t>custom APIs</a:t>
            </a:r>
          </a:p>
        </p:txBody>
      </p:sp>
      <p:sp>
        <p:nvSpPr>
          <p:cNvPr id="23" name="Rectangle 22">
            <a:extLst>
              <a:ext uri="{FF2B5EF4-FFF2-40B4-BE49-F238E27FC236}">
                <a16:creationId xmlns:a16="http://schemas.microsoft.com/office/drawing/2014/main" id="{94849CEB-4791-4479-9A4F-F3FA61BDE312}"/>
              </a:ext>
            </a:extLst>
          </p:cNvPr>
          <p:cNvSpPr/>
          <p:nvPr/>
        </p:nvSpPr>
        <p:spPr>
          <a:xfrm>
            <a:off x="1836191" y="1582904"/>
            <a:ext cx="2081660" cy="461665"/>
          </a:xfrm>
          <a:prstGeom prst="rect">
            <a:avLst/>
          </a:prstGeom>
        </p:spPr>
        <p:txBody>
          <a:bodyPr wrap="square">
            <a:spAutoFit/>
          </a:bodyPr>
          <a:lstStyle/>
          <a:p>
            <a:pPr algn="r"/>
            <a:r>
              <a:rPr lang="en-US" sz="1200" dirty="0"/>
              <a:t>Emulators and automated test suite</a:t>
            </a:r>
          </a:p>
        </p:txBody>
      </p:sp>
    </p:spTree>
    <p:extLst>
      <p:ext uri="{BB962C8B-B14F-4D97-AF65-F5344CB8AC3E}">
        <p14:creationId xmlns:p14="http://schemas.microsoft.com/office/powerpoint/2010/main" val="30259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53" presetClass="entr" presetSubtype="16" fill="hold" grpId="0"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53" presetClass="entr" presetSubtype="16" fill="hold" grpId="0" nodeType="withEffect">
                                  <p:stCondLst>
                                    <p:cond delay="3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53" presetClass="entr" presetSubtype="16" fill="hold" grpId="0" nodeType="withEffect">
                                  <p:stCondLst>
                                    <p:cond delay="40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ntr" presetSubtype="0" fill="hold" grpId="0" nodeType="withEffect">
                                  <p:stCondLst>
                                    <p:cond delay="40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53" presetClass="entr" presetSubtype="16" fill="hold" grpId="0" nodeType="withEffect">
                                  <p:stCondLst>
                                    <p:cond delay="60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par>
                                <p:cTn id="58" presetID="10" presetClass="entr" presetSubtype="0" fill="hold" grpId="0" nodeType="withEffect">
                                  <p:stCondLst>
                                    <p:cond delay="6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53" presetClass="entr" presetSubtype="16" fill="hold" grpId="0" nodeType="withEffect">
                                  <p:stCondLst>
                                    <p:cond delay="70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21" presetClass="entr" presetSubtype="1"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heel(1)">
                                      <p:cBhvr>
                                        <p:cTn id="71"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p:bldP spid="17" grpId="0"/>
      <p:bldP spid="18" grpId="0"/>
      <p:bldP spid="19" grpId="0"/>
      <p:bldP spid="20" grpId="0"/>
      <p:bldP spid="21"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dirty="0"/>
              <a:t>Development tasks</a:t>
            </a:r>
            <a:endParaRPr lang="zh-CN" altLang="en-US" dirty="0"/>
          </a:p>
        </p:txBody>
      </p:sp>
      <p:sp>
        <p:nvSpPr>
          <p:cNvPr id="38" name="Rectangle 37"/>
          <p:cNvSpPr/>
          <p:nvPr/>
        </p:nvSpPr>
        <p:spPr>
          <a:xfrm>
            <a:off x="572125" y="5419894"/>
            <a:ext cx="11047751" cy="696249"/>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Service Modeling and Call Flow Design</a:t>
            </a:r>
            <a:endParaRPr lang="zh-CN" altLang="en-US" dirty="0">
              <a:solidFill>
                <a:schemeClr val="bg1"/>
              </a:solidFill>
            </a:endParaRPr>
          </a:p>
        </p:txBody>
      </p:sp>
    </p:spTree>
    <p:extLst>
      <p:ext uri="{BB962C8B-B14F-4D97-AF65-F5344CB8AC3E}">
        <p14:creationId xmlns:p14="http://schemas.microsoft.com/office/powerpoint/2010/main" val="287196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dirty="0"/>
              <a:t>Development tasks</a:t>
            </a:r>
            <a:endParaRPr lang="zh-CN" altLang="en-US" dirty="0"/>
          </a:p>
        </p:txBody>
      </p:sp>
      <p:sp>
        <p:nvSpPr>
          <p:cNvPr id="38" name="Rectangle 37"/>
          <p:cNvSpPr/>
          <p:nvPr/>
        </p:nvSpPr>
        <p:spPr>
          <a:xfrm>
            <a:off x="572125" y="5419894"/>
            <a:ext cx="11047751" cy="696249"/>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Service Modeling and Call Flow Design</a:t>
            </a:r>
            <a:endParaRPr lang="zh-CN" altLang="en-US" dirty="0">
              <a:solidFill>
                <a:schemeClr val="bg1"/>
              </a:solidFill>
            </a:endParaRPr>
          </a:p>
        </p:txBody>
      </p:sp>
      <p:sp>
        <p:nvSpPr>
          <p:cNvPr id="5" name="Rectangle 4"/>
          <p:cNvSpPr/>
          <p:nvPr/>
        </p:nvSpPr>
        <p:spPr>
          <a:xfrm>
            <a:off x="572124" y="4639234"/>
            <a:ext cx="2581498" cy="731520"/>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VPP-based VNF Development </a:t>
            </a:r>
            <a:br>
              <a:rPr lang="en-US" altLang="zh-CN" sz="1400" dirty="0">
                <a:solidFill>
                  <a:schemeClr val="bg1"/>
                </a:solidFill>
              </a:rPr>
            </a:br>
            <a:r>
              <a:rPr lang="en-US" altLang="zh-CN" sz="1400" dirty="0">
                <a:solidFill>
                  <a:schemeClr val="bg1"/>
                </a:solidFill>
              </a:rPr>
              <a:t>(</a:t>
            </a:r>
            <a:r>
              <a:rPr lang="en-US" altLang="zh-CN" sz="1400" dirty="0" err="1">
                <a:solidFill>
                  <a:schemeClr val="bg1"/>
                </a:solidFill>
              </a:rPr>
              <a:t>vBRG</a:t>
            </a:r>
            <a:r>
              <a:rPr lang="en-US" altLang="zh-CN" sz="1400" dirty="0">
                <a:solidFill>
                  <a:schemeClr val="bg1"/>
                </a:solidFill>
              </a:rPr>
              <a:t>, </a:t>
            </a:r>
            <a:r>
              <a:rPr lang="en-US" altLang="zh-CN" sz="1400" dirty="0" err="1">
                <a:solidFill>
                  <a:schemeClr val="bg1"/>
                </a:solidFill>
              </a:rPr>
              <a:t>vBNG</a:t>
            </a:r>
            <a:r>
              <a:rPr lang="en-US" altLang="zh-CN" sz="1400" dirty="0">
                <a:solidFill>
                  <a:schemeClr val="bg1"/>
                </a:solidFill>
              </a:rPr>
              <a:t>, </a:t>
            </a:r>
            <a:r>
              <a:rPr lang="en-US" altLang="zh-CN" sz="1400" dirty="0" err="1">
                <a:solidFill>
                  <a:schemeClr val="bg1"/>
                </a:solidFill>
              </a:rPr>
              <a:t>vGMUX</a:t>
            </a:r>
            <a:r>
              <a:rPr lang="en-US" altLang="zh-CN" sz="1400" dirty="0">
                <a:solidFill>
                  <a:schemeClr val="bg1"/>
                </a:solidFill>
              </a:rPr>
              <a:t>, </a:t>
            </a:r>
            <a:r>
              <a:rPr lang="en-US" altLang="zh-CN" sz="1400" dirty="0" err="1">
                <a:solidFill>
                  <a:schemeClr val="bg1"/>
                </a:solidFill>
              </a:rPr>
              <a:t>vG</a:t>
            </a:r>
            <a:r>
              <a:rPr lang="en-US" altLang="zh-CN" sz="1400" dirty="0">
                <a:solidFill>
                  <a:schemeClr val="bg1"/>
                </a:solidFill>
              </a:rPr>
              <a:t>)</a:t>
            </a:r>
            <a:endParaRPr lang="zh-CN" altLang="en-US" sz="1400" dirty="0">
              <a:solidFill>
                <a:schemeClr val="bg1"/>
              </a:solidFill>
            </a:endParaRPr>
          </a:p>
        </p:txBody>
      </p:sp>
    </p:spTree>
    <p:extLst>
      <p:ext uri="{BB962C8B-B14F-4D97-AF65-F5344CB8AC3E}">
        <p14:creationId xmlns:p14="http://schemas.microsoft.com/office/powerpoint/2010/main" val="246853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dirty="0"/>
              <a:t>Development tasks</a:t>
            </a:r>
            <a:endParaRPr lang="zh-CN" altLang="en-US" dirty="0"/>
          </a:p>
        </p:txBody>
      </p:sp>
      <p:sp>
        <p:nvSpPr>
          <p:cNvPr id="38" name="Rectangle 37"/>
          <p:cNvSpPr/>
          <p:nvPr/>
        </p:nvSpPr>
        <p:spPr>
          <a:xfrm>
            <a:off x="572125" y="5419894"/>
            <a:ext cx="11047751" cy="696249"/>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Service Modeling and Call Flow Design</a:t>
            </a:r>
            <a:endParaRPr lang="zh-CN" altLang="en-US" dirty="0">
              <a:solidFill>
                <a:schemeClr val="bg1"/>
              </a:solidFill>
            </a:endParaRPr>
          </a:p>
        </p:txBody>
      </p:sp>
      <p:sp>
        <p:nvSpPr>
          <p:cNvPr id="5" name="Rectangle 4"/>
          <p:cNvSpPr/>
          <p:nvPr/>
        </p:nvSpPr>
        <p:spPr>
          <a:xfrm>
            <a:off x="572124" y="4639234"/>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VPP-based VNF Development </a:t>
            </a:r>
            <a:br>
              <a:rPr lang="en-US" altLang="zh-CN" sz="1400" dirty="0">
                <a:solidFill>
                  <a:schemeClr val="bg1"/>
                </a:solidFill>
              </a:rPr>
            </a:br>
            <a:r>
              <a:rPr lang="en-US" altLang="zh-CN" sz="1400" dirty="0">
                <a:solidFill>
                  <a:schemeClr val="bg1"/>
                </a:solidFill>
              </a:rPr>
              <a:t>(</a:t>
            </a:r>
            <a:r>
              <a:rPr lang="en-US" altLang="zh-CN" sz="1400" dirty="0" err="1">
                <a:solidFill>
                  <a:schemeClr val="bg1"/>
                </a:solidFill>
              </a:rPr>
              <a:t>vBRG</a:t>
            </a:r>
            <a:r>
              <a:rPr lang="en-US" altLang="zh-CN" sz="1400" dirty="0">
                <a:solidFill>
                  <a:schemeClr val="bg1"/>
                </a:solidFill>
              </a:rPr>
              <a:t>, </a:t>
            </a:r>
            <a:r>
              <a:rPr lang="en-US" altLang="zh-CN" sz="1400" dirty="0" err="1">
                <a:solidFill>
                  <a:schemeClr val="bg1"/>
                </a:solidFill>
              </a:rPr>
              <a:t>vBNG</a:t>
            </a:r>
            <a:r>
              <a:rPr lang="en-US" altLang="zh-CN" sz="1400" dirty="0">
                <a:solidFill>
                  <a:schemeClr val="bg1"/>
                </a:solidFill>
              </a:rPr>
              <a:t>, </a:t>
            </a:r>
            <a:r>
              <a:rPr lang="en-US" altLang="zh-CN" sz="1400" dirty="0" err="1">
                <a:solidFill>
                  <a:schemeClr val="bg1"/>
                </a:solidFill>
              </a:rPr>
              <a:t>vGMUX</a:t>
            </a:r>
            <a:r>
              <a:rPr lang="en-US" altLang="zh-CN" sz="1400" dirty="0">
                <a:solidFill>
                  <a:schemeClr val="bg1"/>
                </a:solidFill>
              </a:rPr>
              <a:t>, </a:t>
            </a:r>
            <a:r>
              <a:rPr lang="en-US" altLang="zh-CN" sz="1400" dirty="0" err="1">
                <a:solidFill>
                  <a:schemeClr val="bg1"/>
                </a:solidFill>
              </a:rPr>
              <a:t>vG</a:t>
            </a:r>
            <a:r>
              <a:rPr lang="en-US" altLang="zh-CN" sz="1400" dirty="0">
                <a:solidFill>
                  <a:schemeClr val="bg1"/>
                </a:solidFill>
              </a:rPr>
              <a:t>)</a:t>
            </a:r>
            <a:endParaRPr lang="zh-CN" altLang="en-US" sz="1400" dirty="0">
              <a:solidFill>
                <a:schemeClr val="bg1"/>
              </a:solidFill>
            </a:endParaRPr>
          </a:p>
        </p:txBody>
      </p:sp>
      <p:sp>
        <p:nvSpPr>
          <p:cNvPr id="11" name="Rectangle 10"/>
          <p:cNvSpPr/>
          <p:nvPr/>
        </p:nvSpPr>
        <p:spPr>
          <a:xfrm>
            <a:off x="3209820" y="3858573"/>
            <a:ext cx="2581498" cy="731520"/>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VNF Onboarding &amp; Service Design in SDC</a:t>
            </a:r>
            <a:endParaRPr lang="zh-CN" altLang="en-US" sz="1400" dirty="0">
              <a:solidFill>
                <a:schemeClr val="bg1"/>
              </a:solidFill>
            </a:endParaRPr>
          </a:p>
        </p:txBody>
      </p:sp>
      <p:sp>
        <p:nvSpPr>
          <p:cNvPr id="34" name="Rectangle 33"/>
          <p:cNvSpPr/>
          <p:nvPr/>
        </p:nvSpPr>
        <p:spPr>
          <a:xfrm>
            <a:off x="3209820" y="4639234"/>
            <a:ext cx="2581498" cy="731520"/>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a:solidFill>
                  <a:schemeClr val="bg1"/>
                </a:solidFill>
              </a:rPr>
              <a:t>HEAT Templates</a:t>
            </a:r>
            <a:endParaRPr lang="zh-CN" altLang="en-US" sz="1400" dirty="0">
              <a:solidFill>
                <a:schemeClr val="bg1"/>
              </a:solidFill>
            </a:endParaRPr>
          </a:p>
        </p:txBody>
      </p:sp>
    </p:spTree>
    <p:extLst>
      <p:ext uri="{BB962C8B-B14F-4D97-AF65-F5344CB8AC3E}">
        <p14:creationId xmlns:p14="http://schemas.microsoft.com/office/powerpoint/2010/main" val="309359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dirty="0"/>
              <a:t>Development tasks</a:t>
            </a:r>
            <a:endParaRPr lang="zh-CN" altLang="en-US" dirty="0"/>
          </a:p>
        </p:txBody>
      </p:sp>
      <p:sp>
        <p:nvSpPr>
          <p:cNvPr id="38" name="Rectangle 37"/>
          <p:cNvSpPr/>
          <p:nvPr/>
        </p:nvSpPr>
        <p:spPr>
          <a:xfrm>
            <a:off x="572125" y="5419894"/>
            <a:ext cx="11047751" cy="696249"/>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Service Modeling and Call Flow Design</a:t>
            </a:r>
            <a:endParaRPr lang="zh-CN" altLang="en-US" dirty="0">
              <a:solidFill>
                <a:schemeClr val="bg1"/>
              </a:solidFill>
            </a:endParaRPr>
          </a:p>
        </p:txBody>
      </p:sp>
      <p:sp>
        <p:nvSpPr>
          <p:cNvPr id="8" name="Rectangle 7"/>
          <p:cNvSpPr/>
          <p:nvPr/>
        </p:nvSpPr>
        <p:spPr>
          <a:xfrm>
            <a:off x="9038377" y="4658579"/>
            <a:ext cx="2581498" cy="712175"/>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DCAE </a:t>
            </a:r>
            <a:r>
              <a:rPr lang="en-US" altLang="zh-CN" sz="1400">
                <a:solidFill>
                  <a:schemeClr val="bg1"/>
                </a:solidFill>
              </a:rPr>
              <a:t>VES Collector</a:t>
            </a:r>
            <a:endParaRPr lang="zh-CN" altLang="en-US" sz="1400" dirty="0">
              <a:solidFill>
                <a:schemeClr val="bg1"/>
              </a:solidFill>
            </a:endParaRPr>
          </a:p>
        </p:txBody>
      </p:sp>
      <p:sp>
        <p:nvSpPr>
          <p:cNvPr id="9" name="Rectangle 8"/>
          <p:cNvSpPr/>
          <p:nvPr/>
        </p:nvSpPr>
        <p:spPr>
          <a:xfrm>
            <a:off x="6404919" y="4658579"/>
            <a:ext cx="2577260" cy="712175"/>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DCAE Analytics App</a:t>
            </a:r>
            <a:endParaRPr lang="zh-CN" altLang="en-US" sz="1400" dirty="0">
              <a:solidFill>
                <a:schemeClr val="bg1"/>
              </a:solidFill>
            </a:endParaRPr>
          </a:p>
        </p:txBody>
      </p:sp>
      <p:sp>
        <p:nvSpPr>
          <p:cNvPr id="5" name="Rectangle 4"/>
          <p:cNvSpPr/>
          <p:nvPr/>
        </p:nvSpPr>
        <p:spPr>
          <a:xfrm>
            <a:off x="572124" y="4639234"/>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VPP-based VNF Development (</a:t>
            </a:r>
            <a:r>
              <a:rPr lang="en-US" altLang="zh-CN" sz="1400" dirty="0" err="1">
                <a:solidFill>
                  <a:schemeClr val="bg1"/>
                </a:solidFill>
              </a:rPr>
              <a:t>vBRG</a:t>
            </a:r>
            <a:r>
              <a:rPr lang="en-US" altLang="zh-CN" sz="1400" dirty="0">
                <a:solidFill>
                  <a:schemeClr val="bg1"/>
                </a:solidFill>
              </a:rPr>
              <a:t>, </a:t>
            </a:r>
            <a:r>
              <a:rPr lang="en-US" altLang="zh-CN" sz="1400" dirty="0" err="1">
                <a:solidFill>
                  <a:schemeClr val="bg1"/>
                </a:solidFill>
              </a:rPr>
              <a:t>vBNG</a:t>
            </a:r>
            <a:r>
              <a:rPr lang="en-US" altLang="zh-CN" sz="1400" dirty="0">
                <a:solidFill>
                  <a:schemeClr val="bg1"/>
                </a:solidFill>
              </a:rPr>
              <a:t>, </a:t>
            </a:r>
            <a:r>
              <a:rPr lang="en-US" altLang="zh-CN" sz="1400" dirty="0" err="1">
                <a:solidFill>
                  <a:schemeClr val="bg1"/>
                </a:solidFill>
              </a:rPr>
              <a:t>vGMUX</a:t>
            </a:r>
            <a:r>
              <a:rPr lang="en-US" altLang="zh-CN" sz="1400" dirty="0">
                <a:solidFill>
                  <a:schemeClr val="bg1"/>
                </a:solidFill>
              </a:rPr>
              <a:t>, </a:t>
            </a:r>
            <a:r>
              <a:rPr lang="en-US" altLang="zh-CN" sz="1400" dirty="0" err="1">
                <a:solidFill>
                  <a:schemeClr val="bg1"/>
                </a:solidFill>
              </a:rPr>
              <a:t>vG</a:t>
            </a:r>
            <a:r>
              <a:rPr lang="en-US" altLang="zh-CN" sz="1400" dirty="0">
                <a:solidFill>
                  <a:schemeClr val="bg1"/>
                </a:solidFill>
              </a:rPr>
              <a:t>)</a:t>
            </a:r>
            <a:endParaRPr lang="zh-CN" altLang="en-US" sz="1400" dirty="0">
              <a:solidFill>
                <a:schemeClr val="bg1"/>
              </a:solidFill>
            </a:endParaRPr>
          </a:p>
        </p:txBody>
      </p:sp>
      <p:sp>
        <p:nvSpPr>
          <p:cNvPr id="11" name="Rectangle 10"/>
          <p:cNvSpPr/>
          <p:nvPr/>
        </p:nvSpPr>
        <p:spPr>
          <a:xfrm>
            <a:off x="3209820" y="3858573"/>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VNF Onboarding &amp; Service Design in SDC</a:t>
            </a:r>
            <a:endParaRPr lang="zh-CN" altLang="en-US" sz="1400" dirty="0">
              <a:solidFill>
                <a:schemeClr val="bg1"/>
              </a:solidFill>
            </a:endParaRPr>
          </a:p>
        </p:txBody>
      </p:sp>
      <p:sp>
        <p:nvSpPr>
          <p:cNvPr id="34" name="Rectangle 33"/>
          <p:cNvSpPr/>
          <p:nvPr/>
        </p:nvSpPr>
        <p:spPr>
          <a:xfrm>
            <a:off x="3209820" y="4639234"/>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HEAT Templates</a:t>
            </a:r>
            <a:endParaRPr lang="zh-CN" altLang="en-US" sz="1400" dirty="0">
              <a:solidFill>
                <a:schemeClr val="bg1"/>
              </a:solidFill>
            </a:endParaRPr>
          </a:p>
        </p:txBody>
      </p:sp>
    </p:spTree>
    <p:extLst>
      <p:ext uri="{BB962C8B-B14F-4D97-AF65-F5344CB8AC3E}">
        <p14:creationId xmlns:p14="http://schemas.microsoft.com/office/powerpoint/2010/main" val="160156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dirty="0"/>
              <a:t>Development tasks</a:t>
            </a:r>
            <a:endParaRPr lang="zh-CN" altLang="en-US" dirty="0"/>
          </a:p>
        </p:txBody>
      </p:sp>
      <p:sp>
        <p:nvSpPr>
          <p:cNvPr id="10" name="Rectangle 9"/>
          <p:cNvSpPr/>
          <p:nvPr/>
        </p:nvSpPr>
        <p:spPr>
          <a:xfrm>
            <a:off x="6404919" y="3477915"/>
            <a:ext cx="5214956" cy="712175"/>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Closed Loop Design Using CLAMP</a:t>
            </a:r>
          </a:p>
          <a:p>
            <a:pPr algn="ctr"/>
            <a:r>
              <a:rPr lang="en-US" altLang="zh-CN" sz="1400" dirty="0">
                <a:solidFill>
                  <a:schemeClr val="bg1"/>
                </a:solidFill>
              </a:rPr>
              <a:t>Output: Policy + DCAE Template</a:t>
            </a:r>
            <a:endParaRPr lang="zh-CN" altLang="en-US" sz="1400" dirty="0">
              <a:solidFill>
                <a:schemeClr val="bg1"/>
              </a:solidFill>
            </a:endParaRPr>
          </a:p>
        </p:txBody>
      </p:sp>
      <p:sp>
        <p:nvSpPr>
          <p:cNvPr id="38" name="Rectangle 37"/>
          <p:cNvSpPr/>
          <p:nvPr/>
        </p:nvSpPr>
        <p:spPr>
          <a:xfrm>
            <a:off x="572125" y="5419894"/>
            <a:ext cx="11047751" cy="696249"/>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Service Modeling and Call Flow Design</a:t>
            </a:r>
            <a:endParaRPr lang="zh-CN" altLang="en-US" dirty="0">
              <a:solidFill>
                <a:schemeClr val="bg1"/>
              </a:solidFill>
            </a:endParaRPr>
          </a:p>
        </p:txBody>
      </p:sp>
      <p:sp>
        <p:nvSpPr>
          <p:cNvPr id="8" name="Rectangle 7"/>
          <p:cNvSpPr/>
          <p:nvPr/>
        </p:nvSpPr>
        <p:spPr>
          <a:xfrm>
            <a:off x="9038377" y="4658579"/>
            <a:ext cx="2581498"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DCAE VES Collector</a:t>
            </a:r>
            <a:endParaRPr lang="zh-CN" altLang="en-US" sz="1400" dirty="0">
              <a:solidFill>
                <a:schemeClr val="bg1"/>
              </a:solidFill>
            </a:endParaRPr>
          </a:p>
        </p:txBody>
      </p:sp>
      <p:sp>
        <p:nvSpPr>
          <p:cNvPr id="9" name="Rectangle 8"/>
          <p:cNvSpPr/>
          <p:nvPr/>
        </p:nvSpPr>
        <p:spPr>
          <a:xfrm>
            <a:off x="6404919" y="4658579"/>
            <a:ext cx="2577260"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DCAE Analytics App</a:t>
            </a:r>
            <a:endParaRPr lang="zh-CN" altLang="en-US" sz="1400" dirty="0">
              <a:solidFill>
                <a:schemeClr val="bg1"/>
              </a:solidFill>
            </a:endParaRPr>
          </a:p>
        </p:txBody>
      </p:sp>
      <p:sp>
        <p:nvSpPr>
          <p:cNvPr id="5" name="Rectangle 4"/>
          <p:cNvSpPr/>
          <p:nvPr/>
        </p:nvSpPr>
        <p:spPr>
          <a:xfrm>
            <a:off x="572124" y="4639234"/>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VPP-based VNF Development </a:t>
            </a:r>
            <a:br>
              <a:rPr lang="en-US" altLang="zh-CN" sz="1400" dirty="0">
                <a:solidFill>
                  <a:schemeClr val="bg1"/>
                </a:solidFill>
              </a:rPr>
            </a:br>
            <a:r>
              <a:rPr lang="en-US" altLang="zh-CN" sz="1400" dirty="0">
                <a:solidFill>
                  <a:schemeClr val="bg1"/>
                </a:solidFill>
              </a:rPr>
              <a:t>(</a:t>
            </a:r>
            <a:r>
              <a:rPr lang="en-US" altLang="zh-CN" sz="1400" dirty="0" err="1">
                <a:solidFill>
                  <a:schemeClr val="bg1"/>
                </a:solidFill>
              </a:rPr>
              <a:t>vBRG</a:t>
            </a:r>
            <a:r>
              <a:rPr lang="en-US" altLang="zh-CN" sz="1400" dirty="0">
                <a:solidFill>
                  <a:schemeClr val="bg1"/>
                </a:solidFill>
              </a:rPr>
              <a:t>, </a:t>
            </a:r>
            <a:r>
              <a:rPr lang="en-US" altLang="zh-CN" sz="1400" dirty="0" err="1">
                <a:solidFill>
                  <a:schemeClr val="bg1"/>
                </a:solidFill>
              </a:rPr>
              <a:t>vBNG</a:t>
            </a:r>
            <a:r>
              <a:rPr lang="en-US" altLang="zh-CN" sz="1400" dirty="0">
                <a:solidFill>
                  <a:schemeClr val="bg1"/>
                </a:solidFill>
              </a:rPr>
              <a:t>, </a:t>
            </a:r>
            <a:r>
              <a:rPr lang="en-US" altLang="zh-CN" sz="1400" dirty="0" err="1">
                <a:solidFill>
                  <a:schemeClr val="bg1"/>
                </a:solidFill>
              </a:rPr>
              <a:t>vGMUX</a:t>
            </a:r>
            <a:r>
              <a:rPr lang="en-US" altLang="zh-CN" sz="1400" dirty="0">
                <a:solidFill>
                  <a:schemeClr val="bg1"/>
                </a:solidFill>
              </a:rPr>
              <a:t>, </a:t>
            </a:r>
            <a:r>
              <a:rPr lang="en-US" altLang="zh-CN" sz="1400" dirty="0" err="1">
                <a:solidFill>
                  <a:schemeClr val="bg1"/>
                </a:solidFill>
              </a:rPr>
              <a:t>vG</a:t>
            </a:r>
            <a:r>
              <a:rPr lang="en-US" altLang="zh-CN" sz="1400" dirty="0">
                <a:solidFill>
                  <a:schemeClr val="bg1"/>
                </a:solidFill>
              </a:rPr>
              <a:t>)</a:t>
            </a:r>
            <a:endParaRPr lang="zh-CN" altLang="en-US" sz="1400" dirty="0">
              <a:solidFill>
                <a:schemeClr val="bg1"/>
              </a:solidFill>
            </a:endParaRPr>
          </a:p>
        </p:txBody>
      </p:sp>
      <p:sp>
        <p:nvSpPr>
          <p:cNvPr id="11" name="Rectangle 10"/>
          <p:cNvSpPr/>
          <p:nvPr/>
        </p:nvSpPr>
        <p:spPr>
          <a:xfrm>
            <a:off x="3209820" y="3858573"/>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VNF Onboarding &amp; Service Design in SDC</a:t>
            </a:r>
            <a:endParaRPr lang="zh-CN" altLang="en-US" sz="1400" dirty="0">
              <a:solidFill>
                <a:schemeClr val="bg1"/>
              </a:solidFill>
            </a:endParaRPr>
          </a:p>
        </p:txBody>
      </p:sp>
      <p:sp>
        <p:nvSpPr>
          <p:cNvPr id="34" name="Rectangle 33"/>
          <p:cNvSpPr/>
          <p:nvPr/>
        </p:nvSpPr>
        <p:spPr>
          <a:xfrm>
            <a:off x="3209820" y="4639234"/>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HEAT Templates</a:t>
            </a:r>
            <a:endParaRPr lang="zh-CN" altLang="en-US" sz="1400" dirty="0">
              <a:solidFill>
                <a:schemeClr val="bg1"/>
              </a:solidFill>
            </a:endParaRPr>
          </a:p>
        </p:txBody>
      </p:sp>
    </p:spTree>
    <p:extLst>
      <p:ext uri="{BB962C8B-B14F-4D97-AF65-F5344CB8AC3E}">
        <p14:creationId xmlns:p14="http://schemas.microsoft.com/office/powerpoint/2010/main" val="57768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dirty="0"/>
              <a:t>Development tasks</a:t>
            </a:r>
            <a:endParaRPr lang="zh-CN" altLang="en-US" dirty="0"/>
          </a:p>
        </p:txBody>
      </p:sp>
      <p:sp>
        <p:nvSpPr>
          <p:cNvPr id="10" name="Rectangle 9"/>
          <p:cNvSpPr/>
          <p:nvPr/>
        </p:nvSpPr>
        <p:spPr>
          <a:xfrm>
            <a:off x="6404919" y="3477915"/>
            <a:ext cx="5214956"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Closed Loop Design Using CLAMP</a:t>
            </a:r>
          </a:p>
          <a:p>
            <a:pPr algn="ctr"/>
            <a:r>
              <a:rPr lang="en-US" altLang="zh-CN" sz="1400" dirty="0">
                <a:solidFill>
                  <a:schemeClr val="bg1"/>
                </a:solidFill>
              </a:rPr>
              <a:t>Output: Policy + DCAE Template</a:t>
            </a:r>
            <a:endParaRPr lang="zh-CN" altLang="en-US" sz="1400" dirty="0">
              <a:solidFill>
                <a:schemeClr val="bg1"/>
              </a:solidFill>
            </a:endParaRPr>
          </a:p>
        </p:txBody>
      </p:sp>
      <p:sp>
        <p:nvSpPr>
          <p:cNvPr id="38" name="Rectangle 37"/>
          <p:cNvSpPr/>
          <p:nvPr/>
        </p:nvSpPr>
        <p:spPr>
          <a:xfrm>
            <a:off x="572125" y="5419894"/>
            <a:ext cx="11047751" cy="696249"/>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Service Modeling and Call Flow Design</a:t>
            </a:r>
            <a:endParaRPr lang="zh-CN" altLang="en-US" dirty="0">
              <a:solidFill>
                <a:schemeClr val="bg1"/>
              </a:solidFill>
            </a:endParaRPr>
          </a:p>
        </p:txBody>
      </p:sp>
      <p:sp>
        <p:nvSpPr>
          <p:cNvPr id="8" name="Rectangle 7"/>
          <p:cNvSpPr/>
          <p:nvPr/>
        </p:nvSpPr>
        <p:spPr>
          <a:xfrm>
            <a:off x="9038377" y="4658579"/>
            <a:ext cx="2581498"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DCAE VES Collector</a:t>
            </a:r>
            <a:endParaRPr lang="zh-CN" altLang="en-US" sz="1400" dirty="0">
              <a:solidFill>
                <a:schemeClr val="bg1"/>
              </a:solidFill>
            </a:endParaRPr>
          </a:p>
        </p:txBody>
      </p:sp>
      <p:sp>
        <p:nvSpPr>
          <p:cNvPr id="9" name="Rectangle 8"/>
          <p:cNvSpPr/>
          <p:nvPr/>
        </p:nvSpPr>
        <p:spPr>
          <a:xfrm>
            <a:off x="6404919" y="4658579"/>
            <a:ext cx="2577260"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DCAE Analytics App</a:t>
            </a:r>
            <a:endParaRPr lang="zh-CN" altLang="en-US" sz="1400" dirty="0">
              <a:solidFill>
                <a:schemeClr val="bg1"/>
              </a:solidFill>
            </a:endParaRPr>
          </a:p>
        </p:txBody>
      </p:sp>
      <p:sp>
        <p:nvSpPr>
          <p:cNvPr id="5" name="Rectangle 4"/>
          <p:cNvSpPr/>
          <p:nvPr/>
        </p:nvSpPr>
        <p:spPr>
          <a:xfrm>
            <a:off x="572124" y="4639234"/>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VPP-based VNF Development </a:t>
            </a:r>
            <a:br>
              <a:rPr lang="en-US" altLang="zh-CN" sz="1400" dirty="0">
                <a:solidFill>
                  <a:schemeClr val="bg1"/>
                </a:solidFill>
              </a:rPr>
            </a:br>
            <a:r>
              <a:rPr lang="en-US" altLang="zh-CN" sz="1400" dirty="0">
                <a:solidFill>
                  <a:schemeClr val="bg1"/>
                </a:solidFill>
              </a:rPr>
              <a:t>(</a:t>
            </a:r>
            <a:r>
              <a:rPr lang="en-US" altLang="zh-CN" sz="1400" dirty="0" err="1">
                <a:solidFill>
                  <a:schemeClr val="bg1"/>
                </a:solidFill>
              </a:rPr>
              <a:t>vBRG</a:t>
            </a:r>
            <a:r>
              <a:rPr lang="en-US" altLang="zh-CN" sz="1400" dirty="0">
                <a:solidFill>
                  <a:schemeClr val="bg1"/>
                </a:solidFill>
              </a:rPr>
              <a:t>, </a:t>
            </a:r>
            <a:r>
              <a:rPr lang="en-US" altLang="zh-CN" sz="1400" dirty="0" err="1">
                <a:solidFill>
                  <a:schemeClr val="bg1"/>
                </a:solidFill>
              </a:rPr>
              <a:t>vBNG</a:t>
            </a:r>
            <a:r>
              <a:rPr lang="en-US" altLang="zh-CN" sz="1400" dirty="0">
                <a:solidFill>
                  <a:schemeClr val="bg1"/>
                </a:solidFill>
              </a:rPr>
              <a:t>, </a:t>
            </a:r>
            <a:r>
              <a:rPr lang="en-US" altLang="zh-CN" sz="1400" dirty="0" err="1">
                <a:solidFill>
                  <a:schemeClr val="bg1"/>
                </a:solidFill>
              </a:rPr>
              <a:t>vGMUX</a:t>
            </a:r>
            <a:r>
              <a:rPr lang="en-US" altLang="zh-CN" sz="1400" dirty="0">
                <a:solidFill>
                  <a:schemeClr val="bg1"/>
                </a:solidFill>
              </a:rPr>
              <a:t>, </a:t>
            </a:r>
            <a:r>
              <a:rPr lang="en-US" altLang="zh-CN" sz="1400" dirty="0" err="1">
                <a:solidFill>
                  <a:schemeClr val="bg1"/>
                </a:solidFill>
              </a:rPr>
              <a:t>vG</a:t>
            </a:r>
            <a:r>
              <a:rPr lang="en-US" altLang="zh-CN" sz="1400" dirty="0">
                <a:solidFill>
                  <a:schemeClr val="bg1"/>
                </a:solidFill>
              </a:rPr>
              <a:t>)</a:t>
            </a:r>
            <a:endParaRPr lang="zh-CN" altLang="en-US" sz="1400" dirty="0">
              <a:solidFill>
                <a:schemeClr val="bg1"/>
              </a:solidFill>
            </a:endParaRPr>
          </a:p>
        </p:txBody>
      </p:sp>
      <p:sp>
        <p:nvSpPr>
          <p:cNvPr id="11" name="Rectangle 10"/>
          <p:cNvSpPr/>
          <p:nvPr/>
        </p:nvSpPr>
        <p:spPr>
          <a:xfrm>
            <a:off x="3209820" y="3858573"/>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VNF Onboarding &amp; Service Design in SDC</a:t>
            </a:r>
            <a:endParaRPr lang="zh-CN" altLang="en-US" sz="1400" dirty="0">
              <a:solidFill>
                <a:schemeClr val="bg1"/>
              </a:solidFill>
            </a:endParaRPr>
          </a:p>
        </p:txBody>
      </p:sp>
      <p:sp>
        <p:nvSpPr>
          <p:cNvPr id="34" name="Rectangle 33"/>
          <p:cNvSpPr/>
          <p:nvPr/>
        </p:nvSpPr>
        <p:spPr>
          <a:xfrm>
            <a:off x="3209820" y="4639234"/>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HEAT Templates</a:t>
            </a:r>
            <a:endParaRPr lang="zh-CN" altLang="en-US" sz="1400" dirty="0">
              <a:solidFill>
                <a:schemeClr val="bg1"/>
              </a:solidFill>
            </a:endParaRPr>
          </a:p>
        </p:txBody>
      </p:sp>
      <p:sp>
        <p:nvSpPr>
          <p:cNvPr id="15" name="Rectangle 14"/>
          <p:cNvSpPr/>
          <p:nvPr/>
        </p:nvSpPr>
        <p:spPr>
          <a:xfrm>
            <a:off x="6404919" y="2318341"/>
            <a:ext cx="2578608" cy="712175"/>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a:solidFill>
                  <a:schemeClr val="bg1"/>
                </a:solidFill>
              </a:rPr>
              <a:t>BSS Emulator</a:t>
            </a:r>
            <a:endParaRPr lang="zh-CN" altLang="en-US" sz="1400" dirty="0">
              <a:solidFill>
                <a:schemeClr val="bg1"/>
              </a:solidFill>
            </a:endParaRPr>
          </a:p>
        </p:txBody>
      </p:sp>
      <p:sp>
        <p:nvSpPr>
          <p:cNvPr id="17" name="Rectangle 16"/>
          <p:cNvSpPr/>
          <p:nvPr/>
        </p:nvSpPr>
        <p:spPr>
          <a:xfrm>
            <a:off x="9038377" y="2318341"/>
            <a:ext cx="2578608" cy="712175"/>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a:solidFill>
                  <a:schemeClr val="bg1"/>
                </a:solidFill>
              </a:rPr>
              <a:t>Homing Emulator</a:t>
            </a:r>
            <a:endParaRPr lang="zh-CN" altLang="en-US" sz="1400" dirty="0">
              <a:solidFill>
                <a:schemeClr val="bg1"/>
              </a:solidFill>
            </a:endParaRPr>
          </a:p>
        </p:txBody>
      </p:sp>
    </p:spTree>
    <p:extLst>
      <p:ext uri="{BB962C8B-B14F-4D97-AF65-F5344CB8AC3E}">
        <p14:creationId xmlns:p14="http://schemas.microsoft.com/office/powerpoint/2010/main" val="317210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1">
            <a:hlinkClick r:id="" action="ppaction://noaction"/>
            <a:extLst>
              <a:ext uri="{FF2B5EF4-FFF2-40B4-BE49-F238E27FC236}">
                <a16:creationId xmlns:a16="http://schemas.microsoft.com/office/drawing/2014/main" id="{12F754C3-8CED-471C-9293-CF6228F99721}"/>
              </a:ext>
            </a:extLst>
          </p:cNvPr>
          <p:cNvSpPr/>
          <p:nvPr/>
        </p:nvSpPr>
        <p:spPr>
          <a:xfrm>
            <a:off x="648011" y="1643164"/>
            <a:ext cx="10994713" cy="136008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822960" rtlCol="0" anchor="ctr"/>
          <a:lstStyle/>
          <a:p>
            <a:r>
              <a:rPr lang="en-US" sz="2000" dirty="0">
                <a:solidFill>
                  <a:schemeClr val="tx2"/>
                </a:solidFill>
              </a:rPr>
              <a:t>Reduce residential gateway software management complexity</a:t>
            </a:r>
          </a:p>
        </p:txBody>
      </p:sp>
      <p:sp>
        <p:nvSpPr>
          <p:cNvPr id="10" name="Rounded Rectangle 3">
            <a:hlinkClick r:id="" action="ppaction://noaction"/>
            <a:extLst>
              <a:ext uri="{FF2B5EF4-FFF2-40B4-BE49-F238E27FC236}">
                <a16:creationId xmlns:a16="http://schemas.microsoft.com/office/drawing/2014/main" id="{81315C6C-83F9-40EB-BDF4-E67BC958C2DE}"/>
              </a:ext>
            </a:extLst>
          </p:cNvPr>
          <p:cNvSpPr/>
          <p:nvPr/>
        </p:nvSpPr>
        <p:spPr>
          <a:xfrm>
            <a:off x="648011" y="3289123"/>
            <a:ext cx="10994713" cy="136008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822960" rtlCol="0" anchor="ctr"/>
          <a:lstStyle/>
          <a:p>
            <a:r>
              <a:rPr lang="en-US" sz="2000" dirty="0">
                <a:solidFill>
                  <a:schemeClr val="tx2"/>
                </a:solidFill>
              </a:rPr>
              <a:t>Cut time to market for introducing new features that have potential to </a:t>
            </a:r>
            <a:br>
              <a:rPr lang="en-US" sz="2000" dirty="0">
                <a:solidFill>
                  <a:schemeClr val="tx2"/>
                </a:solidFill>
              </a:rPr>
            </a:br>
            <a:r>
              <a:rPr lang="en-US" sz="2000" dirty="0">
                <a:solidFill>
                  <a:schemeClr val="tx2"/>
                </a:solidFill>
              </a:rPr>
              <a:t>impact residential gateway architecture</a:t>
            </a:r>
          </a:p>
        </p:txBody>
      </p:sp>
      <p:sp>
        <p:nvSpPr>
          <p:cNvPr id="11" name="Rounded Rectangle 5">
            <a:hlinkClick r:id="" action="ppaction://noaction"/>
            <a:extLst>
              <a:ext uri="{FF2B5EF4-FFF2-40B4-BE49-F238E27FC236}">
                <a16:creationId xmlns:a16="http://schemas.microsoft.com/office/drawing/2014/main" id="{B57A1EFB-849B-43CB-A568-EB9736AB3C6A}"/>
              </a:ext>
            </a:extLst>
          </p:cNvPr>
          <p:cNvSpPr/>
          <p:nvPr/>
        </p:nvSpPr>
        <p:spPr>
          <a:xfrm>
            <a:off x="648011" y="4926419"/>
            <a:ext cx="10994713" cy="136008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822960" rtlCol="0" anchor="ctr"/>
          <a:lstStyle/>
          <a:p>
            <a:r>
              <a:rPr lang="en-US" sz="2000" dirty="0">
                <a:solidFill>
                  <a:schemeClr val="tx2"/>
                </a:solidFill>
              </a:rPr>
              <a:t>Facilitate troubleshooting of devices and connectivity within home network </a:t>
            </a:r>
          </a:p>
        </p:txBody>
      </p:sp>
      <p:sp>
        <p:nvSpPr>
          <p:cNvPr id="2" name="Title 1"/>
          <p:cNvSpPr>
            <a:spLocks noGrp="1"/>
          </p:cNvSpPr>
          <p:nvPr>
            <p:ph type="title"/>
          </p:nvPr>
        </p:nvSpPr>
        <p:spPr/>
        <p:txBody>
          <a:bodyPr/>
          <a:lstStyle/>
          <a:p>
            <a:r>
              <a:rPr lang="en-US"/>
              <a:t>What are we trying to achieve in R1 R-vCPE</a:t>
            </a:r>
            <a:endParaRPr lang="en-US" dirty="0"/>
          </a:p>
        </p:txBody>
      </p:sp>
      <p:grpSp>
        <p:nvGrpSpPr>
          <p:cNvPr id="3" name="Group 2">
            <a:extLst>
              <a:ext uri="{FF2B5EF4-FFF2-40B4-BE49-F238E27FC236}">
                <a16:creationId xmlns:a16="http://schemas.microsoft.com/office/drawing/2014/main" id="{ECEF9FE3-455D-414A-BBC9-5C0D66E0211B}"/>
              </a:ext>
            </a:extLst>
          </p:cNvPr>
          <p:cNvGrpSpPr/>
          <p:nvPr/>
        </p:nvGrpSpPr>
        <p:grpSpPr>
          <a:xfrm>
            <a:off x="533400" y="1524000"/>
            <a:ext cx="1335315" cy="1335315"/>
            <a:chOff x="533400" y="1524000"/>
            <a:chExt cx="1335315" cy="1335315"/>
          </a:xfrm>
        </p:grpSpPr>
        <p:sp>
          <p:nvSpPr>
            <p:cNvPr id="12" name="Right Triangle 11">
              <a:extLst>
                <a:ext uri="{FF2B5EF4-FFF2-40B4-BE49-F238E27FC236}">
                  <a16:creationId xmlns:a16="http://schemas.microsoft.com/office/drawing/2014/main" id="{E7141229-E8E2-4354-9EAE-F5A289A546B0}"/>
                </a:ext>
              </a:extLst>
            </p:cNvPr>
            <p:cNvSpPr/>
            <p:nvPr/>
          </p:nvSpPr>
          <p:spPr>
            <a:xfrm rot="5400000">
              <a:off x="533400" y="1524000"/>
              <a:ext cx="1335315" cy="133531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7" name="Freeform 63">
              <a:extLst>
                <a:ext uri="{FF2B5EF4-FFF2-40B4-BE49-F238E27FC236}">
                  <a16:creationId xmlns:a16="http://schemas.microsoft.com/office/drawing/2014/main" id="{B9D23A16-17E7-4004-B15B-A66B756558FC}"/>
                </a:ext>
              </a:extLst>
            </p:cNvPr>
            <p:cNvSpPr>
              <a:spLocks noChangeAspect="1" noEditPoints="1"/>
            </p:cNvSpPr>
            <p:nvPr/>
          </p:nvSpPr>
          <p:spPr bwMode="auto">
            <a:xfrm>
              <a:off x="648011" y="1691447"/>
              <a:ext cx="484958" cy="396400"/>
            </a:xfrm>
            <a:custGeom>
              <a:avLst/>
              <a:gdLst>
                <a:gd name="T0" fmla="*/ 459 w 572"/>
                <a:gd name="T1" fmla="*/ 246 h 467"/>
                <a:gd name="T2" fmla="*/ 314 w 572"/>
                <a:gd name="T3" fmla="*/ 391 h 467"/>
                <a:gd name="T4" fmla="*/ 302 w 572"/>
                <a:gd name="T5" fmla="*/ 396 h 467"/>
                <a:gd name="T6" fmla="*/ 290 w 572"/>
                <a:gd name="T7" fmla="*/ 391 h 467"/>
                <a:gd name="T8" fmla="*/ 285 w 572"/>
                <a:gd name="T9" fmla="*/ 379 h 467"/>
                <a:gd name="T10" fmla="*/ 290 w 572"/>
                <a:gd name="T11" fmla="*/ 367 h 467"/>
                <a:gd name="T12" fmla="*/ 402 w 572"/>
                <a:gd name="T13" fmla="*/ 255 h 467"/>
                <a:gd name="T14" fmla="*/ 405 w 572"/>
                <a:gd name="T15" fmla="*/ 252 h 467"/>
                <a:gd name="T16" fmla="*/ 17 w 572"/>
                <a:gd name="T17" fmla="*/ 252 h 467"/>
                <a:gd name="T18" fmla="*/ 0 w 572"/>
                <a:gd name="T19" fmla="*/ 235 h 467"/>
                <a:gd name="T20" fmla="*/ 17 w 572"/>
                <a:gd name="T21" fmla="*/ 218 h 467"/>
                <a:gd name="T22" fmla="*/ 407 w 572"/>
                <a:gd name="T23" fmla="*/ 218 h 467"/>
                <a:gd name="T24" fmla="*/ 290 w 572"/>
                <a:gd name="T25" fmla="*/ 100 h 467"/>
                <a:gd name="T26" fmla="*/ 285 w 572"/>
                <a:gd name="T27" fmla="*/ 88 h 467"/>
                <a:gd name="T28" fmla="*/ 290 w 572"/>
                <a:gd name="T29" fmla="*/ 76 h 467"/>
                <a:gd name="T30" fmla="*/ 314 w 572"/>
                <a:gd name="T31" fmla="*/ 76 h 467"/>
                <a:gd name="T32" fmla="*/ 459 w 572"/>
                <a:gd name="T33" fmla="*/ 222 h 467"/>
                <a:gd name="T34" fmla="*/ 459 w 572"/>
                <a:gd name="T35" fmla="*/ 246 h 467"/>
                <a:gd name="T36" fmla="*/ 338 w 572"/>
                <a:gd name="T37" fmla="*/ 0 h 467"/>
                <a:gd name="T38" fmla="*/ 123 w 572"/>
                <a:gd name="T39" fmla="*/ 145 h 467"/>
                <a:gd name="T40" fmla="*/ 130 w 572"/>
                <a:gd name="T41" fmla="*/ 162 h 467"/>
                <a:gd name="T42" fmla="*/ 135 w 572"/>
                <a:gd name="T43" fmla="*/ 163 h 467"/>
                <a:gd name="T44" fmla="*/ 148 w 572"/>
                <a:gd name="T45" fmla="*/ 155 h 467"/>
                <a:gd name="T46" fmla="*/ 338 w 572"/>
                <a:gd name="T47" fmla="*/ 27 h 467"/>
                <a:gd name="T48" fmla="*/ 545 w 572"/>
                <a:gd name="T49" fmla="*/ 234 h 467"/>
                <a:gd name="T50" fmla="*/ 338 w 572"/>
                <a:gd name="T51" fmla="*/ 440 h 467"/>
                <a:gd name="T52" fmla="*/ 148 w 572"/>
                <a:gd name="T53" fmla="*/ 312 h 467"/>
                <a:gd name="T54" fmla="*/ 135 w 572"/>
                <a:gd name="T55" fmla="*/ 304 h 467"/>
                <a:gd name="T56" fmla="*/ 130 w 572"/>
                <a:gd name="T57" fmla="*/ 305 h 467"/>
                <a:gd name="T58" fmla="*/ 123 w 572"/>
                <a:gd name="T59" fmla="*/ 323 h 467"/>
                <a:gd name="T60" fmla="*/ 338 w 572"/>
                <a:gd name="T61" fmla="*/ 467 h 467"/>
                <a:gd name="T62" fmla="*/ 572 w 572"/>
                <a:gd name="T63" fmla="*/ 234 h 467"/>
                <a:gd name="T64" fmla="*/ 338 w 572"/>
                <a:gd name="T6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 h="467">
                  <a:moveTo>
                    <a:pt x="459" y="246"/>
                  </a:moveTo>
                  <a:cubicBezTo>
                    <a:pt x="314" y="391"/>
                    <a:pt x="314" y="391"/>
                    <a:pt x="314" y="391"/>
                  </a:cubicBezTo>
                  <a:cubicBezTo>
                    <a:pt x="311" y="394"/>
                    <a:pt x="306" y="396"/>
                    <a:pt x="302" y="396"/>
                  </a:cubicBezTo>
                  <a:cubicBezTo>
                    <a:pt x="297" y="396"/>
                    <a:pt x="293" y="394"/>
                    <a:pt x="290" y="391"/>
                  </a:cubicBezTo>
                  <a:cubicBezTo>
                    <a:pt x="287" y="388"/>
                    <a:pt x="285" y="383"/>
                    <a:pt x="285" y="379"/>
                  </a:cubicBezTo>
                  <a:cubicBezTo>
                    <a:pt x="285" y="374"/>
                    <a:pt x="287" y="370"/>
                    <a:pt x="290" y="367"/>
                  </a:cubicBezTo>
                  <a:cubicBezTo>
                    <a:pt x="402" y="255"/>
                    <a:pt x="402" y="255"/>
                    <a:pt x="402" y="255"/>
                  </a:cubicBezTo>
                  <a:cubicBezTo>
                    <a:pt x="405" y="252"/>
                    <a:pt x="405" y="252"/>
                    <a:pt x="405" y="252"/>
                  </a:cubicBezTo>
                  <a:cubicBezTo>
                    <a:pt x="17" y="252"/>
                    <a:pt x="17" y="252"/>
                    <a:pt x="17" y="252"/>
                  </a:cubicBezTo>
                  <a:cubicBezTo>
                    <a:pt x="7" y="252"/>
                    <a:pt x="0" y="244"/>
                    <a:pt x="0" y="235"/>
                  </a:cubicBezTo>
                  <a:cubicBezTo>
                    <a:pt x="0" y="225"/>
                    <a:pt x="7" y="218"/>
                    <a:pt x="17" y="218"/>
                  </a:cubicBezTo>
                  <a:cubicBezTo>
                    <a:pt x="407" y="218"/>
                    <a:pt x="407" y="218"/>
                    <a:pt x="407" y="218"/>
                  </a:cubicBezTo>
                  <a:cubicBezTo>
                    <a:pt x="290" y="100"/>
                    <a:pt x="290" y="100"/>
                    <a:pt x="290" y="100"/>
                  </a:cubicBezTo>
                  <a:cubicBezTo>
                    <a:pt x="287" y="97"/>
                    <a:pt x="285" y="93"/>
                    <a:pt x="285" y="88"/>
                  </a:cubicBezTo>
                  <a:cubicBezTo>
                    <a:pt x="285" y="84"/>
                    <a:pt x="287" y="80"/>
                    <a:pt x="290" y="76"/>
                  </a:cubicBezTo>
                  <a:cubicBezTo>
                    <a:pt x="296" y="70"/>
                    <a:pt x="307" y="70"/>
                    <a:pt x="314" y="76"/>
                  </a:cubicBezTo>
                  <a:cubicBezTo>
                    <a:pt x="459" y="222"/>
                    <a:pt x="459" y="222"/>
                    <a:pt x="459" y="222"/>
                  </a:cubicBezTo>
                  <a:cubicBezTo>
                    <a:pt x="465" y="228"/>
                    <a:pt x="465" y="239"/>
                    <a:pt x="459" y="246"/>
                  </a:cubicBezTo>
                  <a:close/>
                  <a:moveTo>
                    <a:pt x="338" y="0"/>
                  </a:moveTo>
                  <a:cubicBezTo>
                    <a:pt x="244" y="0"/>
                    <a:pt x="159" y="57"/>
                    <a:pt x="123" y="145"/>
                  </a:cubicBezTo>
                  <a:cubicBezTo>
                    <a:pt x="120" y="152"/>
                    <a:pt x="123" y="159"/>
                    <a:pt x="130" y="162"/>
                  </a:cubicBezTo>
                  <a:cubicBezTo>
                    <a:pt x="132" y="163"/>
                    <a:pt x="134" y="163"/>
                    <a:pt x="135" y="163"/>
                  </a:cubicBezTo>
                  <a:cubicBezTo>
                    <a:pt x="141" y="163"/>
                    <a:pt x="146" y="160"/>
                    <a:pt x="148" y="155"/>
                  </a:cubicBezTo>
                  <a:cubicBezTo>
                    <a:pt x="180" y="77"/>
                    <a:pt x="255" y="27"/>
                    <a:pt x="338" y="27"/>
                  </a:cubicBezTo>
                  <a:cubicBezTo>
                    <a:pt x="452" y="27"/>
                    <a:pt x="545" y="120"/>
                    <a:pt x="545" y="234"/>
                  </a:cubicBezTo>
                  <a:cubicBezTo>
                    <a:pt x="545" y="348"/>
                    <a:pt x="452" y="440"/>
                    <a:pt x="338" y="440"/>
                  </a:cubicBezTo>
                  <a:cubicBezTo>
                    <a:pt x="255" y="440"/>
                    <a:pt x="180" y="390"/>
                    <a:pt x="148" y="312"/>
                  </a:cubicBezTo>
                  <a:cubicBezTo>
                    <a:pt x="146" y="307"/>
                    <a:pt x="141" y="304"/>
                    <a:pt x="135" y="304"/>
                  </a:cubicBezTo>
                  <a:cubicBezTo>
                    <a:pt x="134" y="304"/>
                    <a:pt x="132" y="304"/>
                    <a:pt x="130" y="305"/>
                  </a:cubicBezTo>
                  <a:cubicBezTo>
                    <a:pt x="123" y="308"/>
                    <a:pt x="120" y="316"/>
                    <a:pt x="123" y="323"/>
                  </a:cubicBezTo>
                  <a:cubicBezTo>
                    <a:pt x="159" y="410"/>
                    <a:pt x="244" y="467"/>
                    <a:pt x="338" y="467"/>
                  </a:cubicBezTo>
                  <a:cubicBezTo>
                    <a:pt x="467" y="467"/>
                    <a:pt x="572" y="362"/>
                    <a:pt x="572" y="234"/>
                  </a:cubicBezTo>
                  <a:cubicBezTo>
                    <a:pt x="572" y="105"/>
                    <a:pt x="467" y="0"/>
                    <a:pt x="3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4E3C3BC9-FDED-4565-8604-DD02F79D7E63}"/>
              </a:ext>
            </a:extLst>
          </p:cNvPr>
          <p:cNvGrpSpPr/>
          <p:nvPr/>
        </p:nvGrpSpPr>
        <p:grpSpPr>
          <a:xfrm>
            <a:off x="533400" y="3158567"/>
            <a:ext cx="1335315" cy="1335315"/>
            <a:chOff x="533400" y="3158567"/>
            <a:chExt cx="1335315" cy="1335315"/>
          </a:xfrm>
        </p:grpSpPr>
        <p:sp>
          <p:nvSpPr>
            <p:cNvPr id="13" name="Right Triangle 12">
              <a:extLst>
                <a:ext uri="{FF2B5EF4-FFF2-40B4-BE49-F238E27FC236}">
                  <a16:creationId xmlns:a16="http://schemas.microsoft.com/office/drawing/2014/main" id="{865CA0CC-8E36-4C01-9BBB-33F097B09166}"/>
                </a:ext>
              </a:extLst>
            </p:cNvPr>
            <p:cNvSpPr/>
            <p:nvPr/>
          </p:nvSpPr>
          <p:spPr>
            <a:xfrm rot="5400000">
              <a:off x="533400" y="3158567"/>
              <a:ext cx="1335315" cy="133531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8" name="Freeform 63">
              <a:extLst>
                <a:ext uri="{FF2B5EF4-FFF2-40B4-BE49-F238E27FC236}">
                  <a16:creationId xmlns:a16="http://schemas.microsoft.com/office/drawing/2014/main" id="{57751D0C-8079-42D8-8FC8-24091A788225}"/>
                </a:ext>
              </a:extLst>
            </p:cNvPr>
            <p:cNvSpPr>
              <a:spLocks noChangeAspect="1" noEditPoints="1"/>
            </p:cNvSpPr>
            <p:nvPr/>
          </p:nvSpPr>
          <p:spPr bwMode="auto">
            <a:xfrm>
              <a:off x="648866" y="3289123"/>
              <a:ext cx="484958" cy="396400"/>
            </a:xfrm>
            <a:custGeom>
              <a:avLst/>
              <a:gdLst>
                <a:gd name="T0" fmla="*/ 459 w 572"/>
                <a:gd name="T1" fmla="*/ 246 h 467"/>
                <a:gd name="T2" fmla="*/ 314 w 572"/>
                <a:gd name="T3" fmla="*/ 391 h 467"/>
                <a:gd name="T4" fmla="*/ 302 w 572"/>
                <a:gd name="T5" fmla="*/ 396 h 467"/>
                <a:gd name="T6" fmla="*/ 290 w 572"/>
                <a:gd name="T7" fmla="*/ 391 h 467"/>
                <a:gd name="T8" fmla="*/ 285 w 572"/>
                <a:gd name="T9" fmla="*/ 379 h 467"/>
                <a:gd name="T10" fmla="*/ 290 w 572"/>
                <a:gd name="T11" fmla="*/ 367 h 467"/>
                <a:gd name="T12" fmla="*/ 402 w 572"/>
                <a:gd name="T13" fmla="*/ 255 h 467"/>
                <a:gd name="T14" fmla="*/ 405 w 572"/>
                <a:gd name="T15" fmla="*/ 252 h 467"/>
                <a:gd name="T16" fmla="*/ 17 w 572"/>
                <a:gd name="T17" fmla="*/ 252 h 467"/>
                <a:gd name="T18" fmla="*/ 0 w 572"/>
                <a:gd name="T19" fmla="*/ 235 h 467"/>
                <a:gd name="T20" fmla="*/ 17 w 572"/>
                <a:gd name="T21" fmla="*/ 218 h 467"/>
                <a:gd name="T22" fmla="*/ 407 w 572"/>
                <a:gd name="T23" fmla="*/ 218 h 467"/>
                <a:gd name="T24" fmla="*/ 290 w 572"/>
                <a:gd name="T25" fmla="*/ 100 h 467"/>
                <a:gd name="T26" fmla="*/ 285 w 572"/>
                <a:gd name="T27" fmla="*/ 88 h 467"/>
                <a:gd name="T28" fmla="*/ 290 w 572"/>
                <a:gd name="T29" fmla="*/ 76 h 467"/>
                <a:gd name="T30" fmla="*/ 314 w 572"/>
                <a:gd name="T31" fmla="*/ 76 h 467"/>
                <a:gd name="T32" fmla="*/ 459 w 572"/>
                <a:gd name="T33" fmla="*/ 222 h 467"/>
                <a:gd name="T34" fmla="*/ 459 w 572"/>
                <a:gd name="T35" fmla="*/ 246 h 467"/>
                <a:gd name="T36" fmla="*/ 338 w 572"/>
                <a:gd name="T37" fmla="*/ 0 h 467"/>
                <a:gd name="T38" fmla="*/ 123 w 572"/>
                <a:gd name="T39" fmla="*/ 145 h 467"/>
                <a:gd name="T40" fmla="*/ 130 w 572"/>
                <a:gd name="T41" fmla="*/ 162 h 467"/>
                <a:gd name="T42" fmla="*/ 135 w 572"/>
                <a:gd name="T43" fmla="*/ 163 h 467"/>
                <a:gd name="T44" fmla="*/ 148 w 572"/>
                <a:gd name="T45" fmla="*/ 155 h 467"/>
                <a:gd name="T46" fmla="*/ 338 w 572"/>
                <a:gd name="T47" fmla="*/ 27 h 467"/>
                <a:gd name="T48" fmla="*/ 545 w 572"/>
                <a:gd name="T49" fmla="*/ 234 h 467"/>
                <a:gd name="T50" fmla="*/ 338 w 572"/>
                <a:gd name="T51" fmla="*/ 440 h 467"/>
                <a:gd name="T52" fmla="*/ 148 w 572"/>
                <a:gd name="T53" fmla="*/ 312 h 467"/>
                <a:gd name="T54" fmla="*/ 135 w 572"/>
                <a:gd name="T55" fmla="*/ 304 h 467"/>
                <a:gd name="T56" fmla="*/ 130 w 572"/>
                <a:gd name="T57" fmla="*/ 305 h 467"/>
                <a:gd name="T58" fmla="*/ 123 w 572"/>
                <a:gd name="T59" fmla="*/ 323 h 467"/>
                <a:gd name="T60" fmla="*/ 338 w 572"/>
                <a:gd name="T61" fmla="*/ 467 h 467"/>
                <a:gd name="T62" fmla="*/ 572 w 572"/>
                <a:gd name="T63" fmla="*/ 234 h 467"/>
                <a:gd name="T64" fmla="*/ 338 w 572"/>
                <a:gd name="T6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 h="467">
                  <a:moveTo>
                    <a:pt x="459" y="246"/>
                  </a:moveTo>
                  <a:cubicBezTo>
                    <a:pt x="314" y="391"/>
                    <a:pt x="314" y="391"/>
                    <a:pt x="314" y="391"/>
                  </a:cubicBezTo>
                  <a:cubicBezTo>
                    <a:pt x="311" y="394"/>
                    <a:pt x="306" y="396"/>
                    <a:pt x="302" y="396"/>
                  </a:cubicBezTo>
                  <a:cubicBezTo>
                    <a:pt x="297" y="396"/>
                    <a:pt x="293" y="394"/>
                    <a:pt x="290" y="391"/>
                  </a:cubicBezTo>
                  <a:cubicBezTo>
                    <a:pt x="287" y="388"/>
                    <a:pt x="285" y="383"/>
                    <a:pt x="285" y="379"/>
                  </a:cubicBezTo>
                  <a:cubicBezTo>
                    <a:pt x="285" y="374"/>
                    <a:pt x="287" y="370"/>
                    <a:pt x="290" y="367"/>
                  </a:cubicBezTo>
                  <a:cubicBezTo>
                    <a:pt x="402" y="255"/>
                    <a:pt x="402" y="255"/>
                    <a:pt x="402" y="255"/>
                  </a:cubicBezTo>
                  <a:cubicBezTo>
                    <a:pt x="405" y="252"/>
                    <a:pt x="405" y="252"/>
                    <a:pt x="405" y="252"/>
                  </a:cubicBezTo>
                  <a:cubicBezTo>
                    <a:pt x="17" y="252"/>
                    <a:pt x="17" y="252"/>
                    <a:pt x="17" y="252"/>
                  </a:cubicBezTo>
                  <a:cubicBezTo>
                    <a:pt x="7" y="252"/>
                    <a:pt x="0" y="244"/>
                    <a:pt x="0" y="235"/>
                  </a:cubicBezTo>
                  <a:cubicBezTo>
                    <a:pt x="0" y="225"/>
                    <a:pt x="7" y="218"/>
                    <a:pt x="17" y="218"/>
                  </a:cubicBezTo>
                  <a:cubicBezTo>
                    <a:pt x="407" y="218"/>
                    <a:pt x="407" y="218"/>
                    <a:pt x="407" y="218"/>
                  </a:cubicBezTo>
                  <a:cubicBezTo>
                    <a:pt x="290" y="100"/>
                    <a:pt x="290" y="100"/>
                    <a:pt x="290" y="100"/>
                  </a:cubicBezTo>
                  <a:cubicBezTo>
                    <a:pt x="287" y="97"/>
                    <a:pt x="285" y="93"/>
                    <a:pt x="285" y="88"/>
                  </a:cubicBezTo>
                  <a:cubicBezTo>
                    <a:pt x="285" y="84"/>
                    <a:pt x="287" y="80"/>
                    <a:pt x="290" y="76"/>
                  </a:cubicBezTo>
                  <a:cubicBezTo>
                    <a:pt x="296" y="70"/>
                    <a:pt x="307" y="70"/>
                    <a:pt x="314" y="76"/>
                  </a:cubicBezTo>
                  <a:cubicBezTo>
                    <a:pt x="459" y="222"/>
                    <a:pt x="459" y="222"/>
                    <a:pt x="459" y="222"/>
                  </a:cubicBezTo>
                  <a:cubicBezTo>
                    <a:pt x="465" y="228"/>
                    <a:pt x="465" y="239"/>
                    <a:pt x="459" y="246"/>
                  </a:cubicBezTo>
                  <a:close/>
                  <a:moveTo>
                    <a:pt x="338" y="0"/>
                  </a:moveTo>
                  <a:cubicBezTo>
                    <a:pt x="244" y="0"/>
                    <a:pt x="159" y="57"/>
                    <a:pt x="123" y="145"/>
                  </a:cubicBezTo>
                  <a:cubicBezTo>
                    <a:pt x="120" y="152"/>
                    <a:pt x="123" y="159"/>
                    <a:pt x="130" y="162"/>
                  </a:cubicBezTo>
                  <a:cubicBezTo>
                    <a:pt x="132" y="163"/>
                    <a:pt x="134" y="163"/>
                    <a:pt x="135" y="163"/>
                  </a:cubicBezTo>
                  <a:cubicBezTo>
                    <a:pt x="141" y="163"/>
                    <a:pt x="146" y="160"/>
                    <a:pt x="148" y="155"/>
                  </a:cubicBezTo>
                  <a:cubicBezTo>
                    <a:pt x="180" y="77"/>
                    <a:pt x="255" y="27"/>
                    <a:pt x="338" y="27"/>
                  </a:cubicBezTo>
                  <a:cubicBezTo>
                    <a:pt x="452" y="27"/>
                    <a:pt x="545" y="120"/>
                    <a:pt x="545" y="234"/>
                  </a:cubicBezTo>
                  <a:cubicBezTo>
                    <a:pt x="545" y="348"/>
                    <a:pt x="452" y="440"/>
                    <a:pt x="338" y="440"/>
                  </a:cubicBezTo>
                  <a:cubicBezTo>
                    <a:pt x="255" y="440"/>
                    <a:pt x="180" y="390"/>
                    <a:pt x="148" y="312"/>
                  </a:cubicBezTo>
                  <a:cubicBezTo>
                    <a:pt x="146" y="307"/>
                    <a:pt x="141" y="304"/>
                    <a:pt x="135" y="304"/>
                  </a:cubicBezTo>
                  <a:cubicBezTo>
                    <a:pt x="134" y="304"/>
                    <a:pt x="132" y="304"/>
                    <a:pt x="130" y="305"/>
                  </a:cubicBezTo>
                  <a:cubicBezTo>
                    <a:pt x="123" y="308"/>
                    <a:pt x="120" y="316"/>
                    <a:pt x="123" y="323"/>
                  </a:cubicBezTo>
                  <a:cubicBezTo>
                    <a:pt x="159" y="410"/>
                    <a:pt x="244" y="467"/>
                    <a:pt x="338" y="467"/>
                  </a:cubicBezTo>
                  <a:cubicBezTo>
                    <a:pt x="467" y="467"/>
                    <a:pt x="572" y="362"/>
                    <a:pt x="572" y="234"/>
                  </a:cubicBezTo>
                  <a:cubicBezTo>
                    <a:pt x="572" y="105"/>
                    <a:pt x="467" y="0"/>
                    <a:pt x="3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39B28330-8032-4769-8BC9-627C7A783A31}"/>
              </a:ext>
            </a:extLst>
          </p:cNvPr>
          <p:cNvGrpSpPr/>
          <p:nvPr/>
        </p:nvGrpSpPr>
        <p:grpSpPr>
          <a:xfrm>
            <a:off x="533400" y="4793134"/>
            <a:ext cx="1335315" cy="1335315"/>
            <a:chOff x="533400" y="4793134"/>
            <a:chExt cx="1335315" cy="1335315"/>
          </a:xfrm>
        </p:grpSpPr>
        <p:sp>
          <p:nvSpPr>
            <p:cNvPr id="14" name="Right Triangle 13">
              <a:extLst>
                <a:ext uri="{FF2B5EF4-FFF2-40B4-BE49-F238E27FC236}">
                  <a16:creationId xmlns:a16="http://schemas.microsoft.com/office/drawing/2014/main" id="{2F211144-29E1-43C3-833E-53B02EC2BB1E}"/>
                </a:ext>
              </a:extLst>
            </p:cNvPr>
            <p:cNvSpPr/>
            <p:nvPr/>
          </p:nvSpPr>
          <p:spPr>
            <a:xfrm rot="5400000">
              <a:off x="533400" y="4793134"/>
              <a:ext cx="1335315" cy="1335315"/>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9" name="Freeform 63">
              <a:extLst>
                <a:ext uri="{FF2B5EF4-FFF2-40B4-BE49-F238E27FC236}">
                  <a16:creationId xmlns:a16="http://schemas.microsoft.com/office/drawing/2014/main" id="{C97828C4-A5AC-4FA1-BC56-DA958053176C}"/>
                </a:ext>
              </a:extLst>
            </p:cNvPr>
            <p:cNvSpPr>
              <a:spLocks noChangeAspect="1" noEditPoints="1"/>
            </p:cNvSpPr>
            <p:nvPr/>
          </p:nvSpPr>
          <p:spPr bwMode="auto">
            <a:xfrm>
              <a:off x="648011" y="4925577"/>
              <a:ext cx="484958" cy="396400"/>
            </a:xfrm>
            <a:custGeom>
              <a:avLst/>
              <a:gdLst>
                <a:gd name="T0" fmla="*/ 459 w 572"/>
                <a:gd name="T1" fmla="*/ 246 h 467"/>
                <a:gd name="T2" fmla="*/ 314 w 572"/>
                <a:gd name="T3" fmla="*/ 391 h 467"/>
                <a:gd name="T4" fmla="*/ 302 w 572"/>
                <a:gd name="T5" fmla="*/ 396 h 467"/>
                <a:gd name="T6" fmla="*/ 290 w 572"/>
                <a:gd name="T7" fmla="*/ 391 h 467"/>
                <a:gd name="T8" fmla="*/ 285 w 572"/>
                <a:gd name="T9" fmla="*/ 379 h 467"/>
                <a:gd name="T10" fmla="*/ 290 w 572"/>
                <a:gd name="T11" fmla="*/ 367 h 467"/>
                <a:gd name="T12" fmla="*/ 402 w 572"/>
                <a:gd name="T13" fmla="*/ 255 h 467"/>
                <a:gd name="T14" fmla="*/ 405 w 572"/>
                <a:gd name="T15" fmla="*/ 252 h 467"/>
                <a:gd name="T16" fmla="*/ 17 w 572"/>
                <a:gd name="T17" fmla="*/ 252 h 467"/>
                <a:gd name="T18" fmla="*/ 0 w 572"/>
                <a:gd name="T19" fmla="*/ 235 h 467"/>
                <a:gd name="T20" fmla="*/ 17 w 572"/>
                <a:gd name="T21" fmla="*/ 218 h 467"/>
                <a:gd name="T22" fmla="*/ 407 w 572"/>
                <a:gd name="T23" fmla="*/ 218 h 467"/>
                <a:gd name="T24" fmla="*/ 290 w 572"/>
                <a:gd name="T25" fmla="*/ 100 h 467"/>
                <a:gd name="T26" fmla="*/ 285 w 572"/>
                <a:gd name="T27" fmla="*/ 88 h 467"/>
                <a:gd name="T28" fmla="*/ 290 w 572"/>
                <a:gd name="T29" fmla="*/ 76 h 467"/>
                <a:gd name="T30" fmla="*/ 314 w 572"/>
                <a:gd name="T31" fmla="*/ 76 h 467"/>
                <a:gd name="T32" fmla="*/ 459 w 572"/>
                <a:gd name="T33" fmla="*/ 222 h 467"/>
                <a:gd name="T34" fmla="*/ 459 w 572"/>
                <a:gd name="T35" fmla="*/ 246 h 467"/>
                <a:gd name="T36" fmla="*/ 338 w 572"/>
                <a:gd name="T37" fmla="*/ 0 h 467"/>
                <a:gd name="T38" fmla="*/ 123 w 572"/>
                <a:gd name="T39" fmla="*/ 145 h 467"/>
                <a:gd name="T40" fmla="*/ 130 w 572"/>
                <a:gd name="T41" fmla="*/ 162 h 467"/>
                <a:gd name="T42" fmla="*/ 135 w 572"/>
                <a:gd name="T43" fmla="*/ 163 h 467"/>
                <a:gd name="T44" fmla="*/ 148 w 572"/>
                <a:gd name="T45" fmla="*/ 155 h 467"/>
                <a:gd name="T46" fmla="*/ 338 w 572"/>
                <a:gd name="T47" fmla="*/ 27 h 467"/>
                <a:gd name="T48" fmla="*/ 545 w 572"/>
                <a:gd name="T49" fmla="*/ 234 h 467"/>
                <a:gd name="T50" fmla="*/ 338 w 572"/>
                <a:gd name="T51" fmla="*/ 440 h 467"/>
                <a:gd name="T52" fmla="*/ 148 w 572"/>
                <a:gd name="T53" fmla="*/ 312 h 467"/>
                <a:gd name="T54" fmla="*/ 135 w 572"/>
                <a:gd name="T55" fmla="*/ 304 h 467"/>
                <a:gd name="T56" fmla="*/ 130 w 572"/>
                <a:gd name="T57" fmla="*/ 305 h 467"/>
                <a:gd name="T58" fmla="*/ 123 w 572"/>
                <a:gd name="T59" fmla="*/ 323 h 467"/>
                <a:gd name="T60" fmla="*/ 338 w 572"/>
                <a:gd name="T61" fmla="*/ 467 h 467"/>
                <a:gd name="T62" fmla="*/ 572 w 572"/>
                <a:gd name="T63" fmla="*/ 234 h 467"/>
                <a:gd name="T64" fmla="*/ 338 w 572"/>
                <a:gd name="T6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 h="467">
                  <a:moveTo>
                    <a:pt x="459" y="246"/>
                  </a:moveTo>
                  <a:cubicBezTo>
                    <a:pt x="314" y="391"/>
                    <a:pt x="314" y="391"/>
                    <a:pt x="314" y="391"/>
                  </a:cubicBezTo>
                  <a:cubicBezTo>
                    <a:pt x="311" y="394"/>
                    <a:pt x="306" y="396"/>
                    <a:pt x="302" y="396"/>
                  </a:cubicBezTo>
                  <a:cubicBezTo>
                    <a:pt x="297" y="396"/>
                    <a:pt x="293" y="394"/>
                    <a:pt x="290" y="391"/>
                  </a:cubicBezTo>
                  <a:cubicBezTo>
                    <a:pt x="287" y="388"/>
                    <a:pt x="285" y="383"/>
                    <a:pt x="285" y="379"/>
                  </a:cubicBezTo>
                  <a:cubicBezTo>
                    <a:pt x="285" y="374"/>
                    <a:pt x="287" y="370"/>
                    <a:pt x="290" y="367"/>
                  </a:cubicBezTo>
                  <a:cubicBezTo>
                    <a:pt x="402" y="255"/>
                    <a:pt x="402" y="255"/>
                    <a:pt x="402" y="255"/>
                  </a:cubicBezTo>
                  <a:cubicBezTo>
                    <a:pt x="405" y="252"/>
                    <a:pt x="405" y="252"/>
                    <a:pt x="405" y="252"/>
                  </a:cubicBezTo>
                  <a:cubicBezTo>
                    <a:pt x="17" y="252"/>
                    <a:pt x="17" y="252"/>
                    <a:pt x="17" y="252"/>
                  </a:cubicBezTo>
                  <a:cubicBezTo>
                    <a:pt x="7" y="252"/>
                    <a:pt x="0" y="244"/>
                    <a:pt x="0" y="235"/>
                  </a:cubicBezTo>
                  <a:cubicBezTo>
                    <a:pt x="0" y="225"/>
                    <a:pt x="7" y="218"/>
                    <a:pt x="17" y="218"/>
                  </a:cubicBezTo>
                  <a:cubicBezTo>
                    <a:pt x="407" y="218"/>
                    <a:pt x="407" y="218"/>
                    <a:pt x="407" y="218"/>
                  </a:cubicBezTo>
                  <a:cubicBezTo>
                    <a:pt x="290" y="100"/>
                    <a:pt x="290" y="100"/>
                    <a:pt x="290" y="100"/>
                  </a:cubicBezTo>
                  <a:cubicBezTo>
                    <a:pt x="287" y="97"/>
                    <a:pt x="285" y="93"/>
                    <a:pt x="285" y="88"/>
                  </a:cubicBezTo>
                  <a:cubicBezTo>
                    <a:pt x="285" y="84"/>
                    <a:pt x="287" y="80"/>
                    <a:pt x="290" y="76"/>
                  </a:cubicBezTo>
                  <a:cubicBezTo>
                    <a:pt x="296" y="70"/>
                    <a:pt x="307" y="70"/>
                    <a:pt x="314" y="76"/>
                  </a:cubicBezTo>
                  <a:cubicBezTo>
                    <a:pt x="459" y="222"/>
                    <a:pt x="459" y="222"/>
                    <a:pt x="459" y="222"/>
                  </a:cubicBezTo>
                  <a:cubicBezTo>
                    <a:pt x="465" y="228"/>
                    <a:pt x="465" y="239"/>
                    <a:pt x="459" y="246"/>
                  </a:cubicBezTo>
                  <a:close/>
                  <a:moveTo>
                    <a:pt x="338" y="0"/>
                  </a:moveTo>
                  <a:cubicBezTo>
                    <a:pt x="244" y="0"/>
                    <a:pt x="159" y="57"/>
                    <a:pt x="123" y="145"/>
                  </a:cubicBezTo>
                  <a:cubicBezTo>
                    <a:pt x="120" y="152"/>
                    <a:pt x="123" y="159"/>
                    <a:pt x="130" y="162"/>
                  </a:cubicBezTo>
                  <a:cubicBezTo>
                    <a:pt x="132" y="163"/>
                    <a:pt x="134" y="163"/>
                    <a:pt x="135" y="163"/>
                  </a:cubicBezTo>
                  <a:cubicBezTo>
                    <a:pt x="141" y="163"/>
                    <a:pt x="146" y="160"/>
                    <a:pt x="148" y="155"/>
                  </a:cubicBezTo>
                  <a:cubicBezTo>
                    <a:pt x="180" y="77"/>
                    <a:pt x="255" y="27"/>
                    <a:pt x="338" y="27"/>
                  </a:cubicBezTo>
                  <a:cubicBezTo>
                    <a:pt x="452" y="27"/>
                    <a:pt x="545" y="120"/>
                    <a:pt x="545" y="234"/>
                  </a:cubicBezTo>
                  <a:cubicBezTo>
                    <a:pt x="545" y="348"/>
                    <a:pt x="452" y="440"/>
                    <a:pt x="338" y="440"/>
                  </a:cubicBezTo>
                  <a:cubicBezTo>
                    <a:pt x="255" y="440"/>
                    <a:pt x="180" y="390"/>
                    <a:pt x="148" y="312"/>
                  </a:cubicBezTo>
                  <a:cubicBezTo>
                    <a:pt x="146" y="307"/>
                    <a:pt x="141" y="304"/>
                    <a:pt x="135" y="304"/>
                  </a:cubicBezTo>
                  <a:cubicBezTo>
                    <a:pt x="134" y="304"/>
                    <a:pt x="132" y="304"/>
                    <a:pt x="130" y="305"/>
                  </a:cubicBezTo>
                  <a:cubicBezTo>
                    <a:pt x="123" y="308"/>
                    <a:pt x="120" y="316"/>
                    <a:pt x="123" y="323"/>
                  </a:cubicBezTo>
                  <a:cubicBezTo>
                    <a:pt x="159" y="410"/>
                    <a:pt x="244" y="467"/>
                    <a:pt x="338" y="467"/>
                  </a:cubicBezTo>
                  <a:cubicBezTo>
                    <a:pt x="467" y="467"/>
                    <a:pt x="572" y="362"/>
                    <a:pt x="572" y="234"/>
                  </a:cubicBezTo>
                  <a:cubicBezTo>
                    <a:pt x="572" y="105"/>
                    <a:pt x="467" y="0"/>
                    <a:pt x="3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7331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35" presetClass="path" presetSubtype="0" accel="50000" decel="50000" fill="hold" nodeType="withEffect">
                                  <p:stCondLst>
                                    <p:cond delay="0"/>
                                  </p:stCondLst>
                                  <p:childTnLst>
                                    <p:animMotion origin="layout" path="M 2.5E-6 -4.44444E-6 L -0.02188 -4.44444E-6 " pathEditMode="relative" rAng="0" ptsTypes="AA">
                                      <p:cBhvr>
                                        <p:cTn id="12" dur="750" spd="-100000" fill="hold"/>
                                        <p:tgtEl>
                                          <p:spTgt spid="3"/>
                                        </p:tgtEl>
                                        <p:attrNameLst>
                                          <p:attrName>ppt_x</p:attrName>
                                          <p:attrName>ppt_y</p:attrName>
                                        </p:attrNameLst>
                                      </p:cBhvr>
                                      <p:rCtr x="-1094" y="0"/>
                                    </p:animMotion>
                                  </p:childTnLst>
                                </p:cTn>
                              </p:par>
                              <p:par>
                                <p:cTn id="13" presetID="42" presetClass="path" presetSubtype="0" accel="50000" decel="50000" fill="hold" grpId="1" nodeType="withEffect">
                                  <p:stCondLst>
                                    <p:cond delay="0"/>
                                  </p:stCondLst>
                                  <p:childTnLst>
                                    <p:animMotion origin="layout" path="M -4.58333E-6 0 L -4.58333E-6 0.02477 " pathEditMode="relative" rAng="0" ptsTypes="AA">
                                      <p:cBhvr>
                                        <p:cTn id="14" dur="750" spd="-100000" fill="hold"/>
                                        <p:tgtEl>
                                          <p:spTgt spid="9"/>
                                        </p:tgtEl>
                                        <p:attrNameLst>
                                          <p:attrName>ppt_x</p:attrName>
                                          <p:attrName>ppt_y</p:attrName>
                                        </p:attrNameLst>
                                      </p:cBhvr>
                                      <p:rCtr x="0" y="1227"/>
                                    </p:animMotion>
                                  </p:childTnLst>
                                </p:cTn>
                              </p:par>
                              <p:par>
                                <p:cTn id="15" presetID="10" presetClass="entr" presetSubtype="0" fill="hold" grpId="0" nodeType="withEffect">
                                  <p:stCondLst>
                                    <p:cond delay="3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35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35" presetClass="path" presetSubtype="0" accel="50000" decel="50000" fill="hold" nodeType="withEffect">
                                  <p:stCondLst>
                                    <p:cond delay="100"/>
                                  </p:stCondLst>
                                  <p:childTnLst>
                                    <p:animMotion origin="layout" path="M 2.5E-6 -4.44444E-6 L -0.02188 -4.44444E-6 " pathEditMode="relative" rAng="0" ptsTypes="AA">
                                      <p:cBhvr>
                                        <p:cTn id="22" dur="750" spd="-100000" fill="hold"/>
                                        <p:tgtEl>
                                          <p:spTgt spid="4"/>
                                        </p:tgtEl>
                                        <p:attrNameLst>
                                          <p:attrName>ppt_x</p:attrName>
                                          <p:attrName>ppt_y</p:attrName>
                                        </p:attrNameLst>
                                      </p:cBhvr>
                                      <p:rCtr x="-1094" y="0"/>
                                    </p:animMotion>
                                  </p:childTnLst>
                                </p:cTn>
                              </p:par>
                              <p:par>
                                <p:cTn id="23" presetID="42" presetClass="path" presetSubtype="0" accel="50000" decel="50000" fill="hold" grpId="1" nodeType="withEffect">
                                  <p:stCondLst>
                                    <p:cond delay="100"/>
                                  </p:stCondLst>
                                  <p:childTnLst>
                                    <p:animMotion origin="layout" path="M -4.58333E-6 0 L -4.58333E-6 0.02477 " pathEditMode="relative" rAng="0" ptsTypes="AA">
                                      <p:cBhvr>
                                        <p:cTn id="24" dur="750" spd="-100000" fill="hold"/>
                                        <p:tgtEl>
                                          <p:spTgt spid="10"/>
                                        </p:tgtEl>
                                        <p:attrNameLst>
                                          <p:attrName>ppt_x</p:attrName>
                                          <p:attrName>ppt_y</p:attrName>
                                        </p:attrNameLst>
                                      </p:cBhvr>
                                      <p:rCtr x="0" y="1227"/>
                                    </p:animMotion>
                                  </p:childTnLst>
                                </p:cTn>
                              </p:par>
                              <p:par>
                                <p:cTn id="25" presetID="10" presetClass="entr" presetSubtype="0" fill="hold" grpId="0" nodeType="withEffect">
                                  <p:stCondLst>
                                    <p:cond delay="4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45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35" presetClass="path" presetSubtype="0" accel="50000" decel="50000" fill="hold" nodeType="withEffect">
                                  <p:stCondLst>
                                    <p:cond delay="200"/>
                                  </p:stCondLst>
                                  <p:childTnLst>
                                    <p:animMotion origin="layout" path="M 2.5E-6 -4.44444E-6 L -0.02188 -4.44444E-6 " pathEditMode="relative" rAng="0" ptsTypes="AA">
                                      <p:cBhvr>
                                        <p:cTn id="32" dur="750" spd="-100000" fill="hold"/>
                                        <p:tgtEl>
                                          <p:spTgt spid="5"/>
                                        </p:tgtEl>
                                        <p:attrNameLst>
                                          <p:attrName>ppt_x</p:attrName>
                                          <p:attrName>ppt_y</p:attrName>
                                        </p:attrNameLst>
                                      </p:cBhvr>
                                      <p:rCtr x="-1094" y="0"/>
                                    </p:animMotion>
                                  </p:childTnLst>
                                </p:cTn>
                              </p:par>
                              <p:par>
                                <p:cTn id="33" presetID="42" presetClass="path" presetSubtype="0" accel="50000" decel="50000" fill="hold" grpId="1" nodeType="withEffect">
                                  <p:stCondLst>
                                    <p:cond delay="200"/>
                                  </p:stCondLst>
                                  <p:childTnLst>
                                    <p:animMotion origin="layout" path="M -4.58333E-6 0 L -4.58333E-6 0.02477 " pathEditMode="relative" rAng="0" ptsTypes="AA">
                                      <p:cBhvr>
                                        <p:cTn id="34" dur="750" spd="-100000" fill="hold"/>
                                        <p:tgtEl>
                                          <p:spTgt spid="11"/>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dirty="0"/>
              <a:t>Development tasks</a:t>
            </a:r>
            <a:endParaRPr lang="zh-CN" altLang="en-US" dirty="0"/>
          </a:p>
        </p:txBody>
      </p:sp>
      <p:sp>
        <p:nvSpPr>
          <p:cNvPr id="10" name="Rectangle 9"/>
          <p:cNvSpPr/>
          <p:nvPr/>
        </p:nvSpPr>
        <p:spPr>
          <a:xfrm>
            <a:off x="6404919" y="3477915"/>
            <a:ext cx="5214956"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Closed Loop Design Using CLAMP</a:t>
            </a:r>
          </a:p>
          <a:p>
            <a:pPr algn="ctr"/>
            <a:r>
              <a:rPr lang="en-US" altLang="zh-CN" sz="1400" dirty="0">
                <a:solidFill>
                  <a:schemeClr val="bg1"/>
                </a:solidFill>
              </a:rPr>
              <a:t>Output: Policy + DCAE Template</a:t>
            </a:r>
            <a:endParaRPr lang="zh-CN" altLang="en-US" sz="1400" dirty="0">
              <a:solidFill>
                <a:schemeClr val="bg1"/>
              </a:solidFill>
            </a:endParaRPr>
          </a:p>
        </p:txBody>
      </p:sp>
      <p:sp>
        <p:nvSpPr>
          <p:cNvPr id="37" name="Rectangle 36"/>
          <p:cNvSpPr/>
          <p:nvPr/>
        </p:nvSpPr>
        <p:spPr>
          <a:xfrm>
            <a:off x="572125" y="2318341"/>
            <a:ext cx="5219194" cy="712175"/>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Generic &amp; Custom Workflows for SO</a:t>
            </a:r>
            <a:endParaRPr lang="zh-CN" altLang="en-US" sz="1400" dirty="0">
              <a:solidFill>
                <a:schemeClr val="bg1"/>
              </a:solidFill>
            </a:endParaRPr>
          </a:p>
        </p:txBody>
      </p:sp>
      <p:sp>
        <p:nvSpPr>
          <p:cNvPr id="38" name="Rectangle 37"/>
          <p:cNvSpPr/>
          <p:nvPr/>
        </p:nvSpPr>
        <p:spPr>
          <a:xfrm>
            <a:off x="572125" y="5419894"/>
            <a:ext cx="11047751" cy="696249"/>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Service Modeling and Call Flow Design</a:t>
            </a:r>
            <a:endParaRPr lang="zh-CN" altLang="en-US" dirty="0">
              <a:solidFill>
                <a:schemeClr val="bg1"/>
              </a:solidFill>
            </a:endParaRPr>
          </a:p>
        </p:txBody>
      </p:sp>
      <p:sp>
        <p:nvSpPr>
          <p:cNvPr id="8" name="Rectangle 7"/>
          <p:cNvSpPr/>
          <p:nvPr/>
        </p:nvSpPr>
        <p:spPr>
          <a:xfrm>
            <a:off x="9038377" y="4658579"/>
            <a:ext cx="2581498"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DCAE VES Collector</a:t>
            </a:r>
            <a:endParaRPr lang="zh-CN" altLang="en-US" sz="1400" dirty="0">
              <a:solidFill>
                <a:schemeClr val="bg1"/>
              </a:solidFill>
            </a:endParaRPr>
          </a:p>
        </p:txBody>
      </p:sp>
      <p:sp>
        <p:nvSpPr>
          <p:cNvPr id="9" name="Rectangle 8"/>
          <p:cNvSpPr/>
          <p:nvPr/>
        </p:nvSpPr>
        <p:spPr>
          <a:xfrm>
            <a:off x="6404919" y="4658579"/>
            <a:ext cx="2577260"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DCAE Analytics App</a:t>
            </a:r>
            <a:endParaRPr lang="zh-CN" altLang="en-US" sz="1400" dirty="0">
              <a:solidFill>
                <a:schemeClr val="bg1"/>
              </a:solidFill>
            </a:endParaRPr>
          </a:p>
        </p:txBody>
      </p:sp>
      <p:sp>
        <p:nvSpPr>
          <p:cNvPr id="5" name="Rectangle 4"/>
          <p:cNvSpPr/>
          <p:nvPr/>
        </p:nvSpPr>
        <p:spPr>
          <a:xfrm>
            <a:off x="572124" y="4639234"/>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VPP-based VNF Development </a:t>
            </a:r>
            <a:br>
              <a:rPr lang="en-US" altLang="zh-CN" sz="1400" dirty="0">
                <a:solidFill>
                  <a:schemeClr val="bg1"/>
                </a:solidFill>
              </a:rPr>
            </a:br>
            <a:r>
              <a:rPr lang="en-US" altLang="zh-CN" sz="1400" dirty="0">
                <a:solidFill>
                  <a:schemeClr val="bg1"/>
                </a:solidFill>
              </a:rPr>
              <a:t>(</a:t>
            </a:r>
            <a:r>
              <a:rPr lang="en-US" altLang="zh-CN" sz="1400" dirty="0" err="1">
                <a:solidFill>
                  <a:schemeClr val="bg1"/>
                </a:solidFill>
              </a:rPr>
              <a:t>vBRG</a:t>
            </a:r>
            <a:r>
              <a:rPr lang="en-US" altLang="zh-CN" sz="1400" dirty="0">
                <a:solidFill>
                  <a:schemeClr val="bg1"/>
                </a:solidFill>
              </a:rPr>
              <a:t>, </a:t>
            </a:r>
            <a:r>
              <a:rPr lang="en-US" altLang="zh-CN" sz="1400" dirty="0" err="1">
                <a:solidFill>
                  <a:schemeClr val="bg1"/>
                </a:solidFill>
              </a:rPr>
              <a:t>vBNG</a:t>
            </a:r>
            <a:r>
              <a:rPr lang="en-US" altLang="zh-CN" sz="1400" dirty="0">
                <a:solidFill>
                  <a:schemeClr val="bg1"/>
                </a:solidFill>
              </a:rPr>
              <a:t>, </a:t>
            </a:r>
            <a:r>
              <a:rPr lang="en-US" altLang="zh-CN" sz="1400" dirty="0" err="1">
                <a:solidFill>
                  <a:schemeClr val="bg1"/>
                </a:solidFill>
              </a:rPr>
              <a:t>vGMUX</a:t>
            </a:r>
            <a:r>
              <a:rPr lang="en-US" altLang="zh-CN" sz="1400" dirty="0">
                <a:solidFill>
                  <a:schemeClr val="bg1"/>
                </a:solidFill>
              </a:rPr>
              <a:t>, </a:t>
            </a:r>
            <a:r>
              <a:rPr lang="en-US" altLang="zh-CN" sz="1400" dirty="0" err="1">
                <a:solidFill>
                  <a:schemeClr val="bg1"/>
                </a:solidFill>
              </a:rPr>
              <a:t>vG</a:t>
            </a:r>
            <a:r>
              <a:rPr lang="en-US" altLang="zh-CN" sz="1400" dirty="0">
                <a:solidFill>
                  <a:schemeClr val="bg1"/>
                </a:solidFill>
              </a:rPr>
              <a:t>)</a:t>
            </a:r>
            <a:endParaRPr lang="zh-CN" altLang="en-US" sz="1400" dirty="0">
              <a:solidFill>
                <a:schemeClr val="bg1"/>
              </a:solidFill>
            </a:endParaRPr>
          </a:p>
        </p:txBody>
      </p:sp>
      <p:sp>
        <p:nvSpPr>
          <p:cNvPr id="7" name="Rectangle 6"/>
          <p:cNvSpPr/>
          <p:nvPr/>
        </p:nvSpPr>
        <p:spPr>
          <a:xfrm>
            <a:off x="3209820" y="3077912"/>
            <a:ext cx="2581498" cy="731520"/>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Generic &amp; Custom SDNC APIs (Yang &amp; </a:t>
            </a:r>
            <a:r>
              <a:rPr lang="en-US" altLang="zh-CN" sz="1400">
                <a:solidFill>
                  <a:schemeClr val="bg1"/>
                </a:solidFill>
              </a:rPr>
              <a:t>DGs)</a:t>
            </a:r>
            <a:endParaRPr lang="zh-CN" altLang="en-US" sz="1400" dirty="0">
              <a:solidFill>
                <a:schemeClr val="bg1"/>
              </a:solidFill>
            </a:endParaRPr>
          </a:p>
        </p:txBody>
      </p:sp>
      <p:sp>
        <p:nvSpPr>
          <p:cNvPr id="11" name="Rectangle 10"/>
          <p:cNvSpPr/>
          <p:nvPr/>
        </p:nvSpPr>
        <p:spPr>
          <a:xfrm>
            <a:off x="3209820" y="3858573"/>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VNF Onboarding &amp; Service Design in SDC</a:t>
            </a:r>
            <a:endParaRPr lang="zh-CN" altLang="en-US" sz="1400" dirty="0">
              <a:solidFill>
                <a:schemeClr val="bg1"/>
              </a:solidFill>
            </a:endParaRPr>
          </a:p>
        </p:txBody>
      </p:sp>
      <p:sp>
        <p:nvSpPr>
          <p:cNvPr id="34" name="Rectangle 33"/>
          <p:cNvSpPr/>
          <p:nvPr/>
        </p:nvSpPr>
        <p:spPr>
          <a:xfrm>
            <a:off x="3209820" y="4639234"/>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HEAT Templates</a:t>
            </a:r>
            <a:endParaRPr lang="zh-CN" altLang="en-US" sz="1400" dirty="0">
              <a:solidFill>
                <a:schemeClr val="bg1"/>
              </a:solidFill>
            </a:endParaRPr>
          </a:p>
        </p:txBody>
      </p:sp>
      <p:sp>
        <p:nvSpPr>
          <p:cNvPr id="39" name="Rectangle 38"/>
          <p:cNvSpPr/>
          <p:nvPr/>
        </p:nvSpPr>
        <p:spPr>
          <a:xfrm>
            <a:off x="574999" y="3077912"/>
            <a:ext cx="2581498" cy="731520"/>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Update of A&amp;AI </a:t>
            </a:r>
            <a:r>
              <a:rPr lang="en-US" altLang="zh-CN" sz="1400">
                <a:solidFill>
                  <a:schemeClr val="bg1"/>
                </a:solidFill>
              </a:rPr>
              <a:t>Data Schema</a:t>
            </a:r>
            <a:endParaRPr lang="zh-CN" altLang="en-US" sz="1400" dirty="0">
              <a:solidFill>
                <a:schemeClr val="bg1"/>
              </a:solidFill>
            </a:endParaRPr>
          </a:p>
        </p:txBody>
      </p:sp>
      <p:sp>
        <p:nvSpPr>
          <p:cNvPr id="15" name="Rectangle 14"/>
          <p:cNvSpPr/>
          <p:nvPr/>
        </p:nvSpPr>
        <p:spPr>
          <a:xfrm>
            <a:off x="6404919" y="2318341"/>
            <a:ext cx="2578608"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BSS Emulator</a:t>
            </a:r>
            <a:endParaRPr lang="zh-CN" altLang="en-US" sz="1400" dirty="0">
              <a:solidFill>
                <a:schemeClr val="bg1"/>
              </a:solidFill>
            </a:endParaRPr>
          </a:p>
        </p:txBody>
      </p:sp>
      <p:sp>
        <p:nvSpPr>
          <p:cNvPr id="17" name="Rectangle 16"/>
          <p:cNvSpPr/>
          <p:nvPr/>
        </p:nvSpPr>
        <p:spPr>
          <a:xfrm>
            <a:off x="9038377" y="2318341"/>
            <a:ext cx="2578608"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Homing Emulator</a:t>
            </a:r>
            <a:endParaRPr lang="zh-CN" altLang="en-US" sz="1400" dirty="0">
              <a:solidFill>
                <a:schemeClr val="bg1"/>
              </a:solidFill>
            </a:endParaRPr>
          </a:p>
        </p:txBody>
      </p:sp>
    </p:spTree>
    <p:extLst>
      <p:ext uri="{BB962C8B-B14F-4D97-AF65-F5344CB8AC3E}">
        <p14:creationId xmlns:p14="http://schemas.microsoft.com/office/powerpoint/2010/main" val="83411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dirty="0"/>
              <a:t>Development tasks</a:t>
            </a:r>
            <a:endParaRPr lang="zh-CN" altLang="en-US" dirty="0"/>
          </a:p>
        </p:txBody>
      </p:sp>
      <p:sp>
        <p:nvSpPr>
          <p:cNvPr id="10" name="Rectangle 9"/>
          <p:cNvSpPr/>
          <p:nvPr/>
        </p:nvSpPr>
        <p:spPr>
          <a:xfrm>
            <a:off x="6404919" y="3477915"/>
            <a:ext cx="5214956"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Closed Loop Design Using CLAMP</a:t>
            </a:r>
          </a:p>
          <a:p>
            <a:pPr algn="ctr"/>
            <a:r>
              <a:rPr lang="en-US" altLang="zh-CN" sz="1400" dirty="0">
                <a:solidFill>
                  <a:schemeClr val="bg1"/>
                </a:solidFill>
              </a:rPr>
              <a:t>Output: Policy + DCAE Template</a:t>
            </a:r>
            <a:endParaRPr lang="zh-CN" altLang="en-US" sz="1400" dirty="0">
              <a:solidFill>
                <a:schemeClr val="bg1"/>
              </a:solidFill>
            </a:endParaRPr>
          </a:p>
        </p:txBody>
      </p:sp>
      <p:sp>
        <p:nvSpPr>
          <p:cNvPr id="37" name="Rectangle 36"/>
          <p:cNvSpPr/>
          <p:nvPr/>
        </p:nvSpPr>
        <p:spPr>
          <a:xfrm>
            <a:off x="572125" y="2318341"/>
            <a:ext cx="5219194"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Generic &amp; Custom Workflows for SO</a:t>
            </a:r>
            <a:endParaRPr lang="zh-CN" altLang="en-US" sz="1400" dirty="0">
              <a:solidFill>
                <a:schemeClr val="bg1"/>
              </a:solidFill>
            </a:endParaRPr>
          </a:p>
        </p:txBody>
      </p:sp>
      <p:sp>
        <p:nvSpPr>
          <p:cNvPr id="38" name="Rectangle 37"/>
          <p:cNvSpPr/>
          <p:nvPr/>
        </p:nvSpPr>
        <p:spPr>
          <a:xfrm>
            <a:off x="572125" y="5419894"/>
            <a:ext cx="11047751" cy="696249"/>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Service Modeling and Call Flow Design</a:t>
            </a:r>
            <a:endParaRPr lang="zh-CN" altLang="en-US" dirty="0">
              <a:solidFill>
                <a:schemeClr val="bg1"/>
              </a:solidFill>
            </a:endParaRPr>
          </a:p>
        </p:txBody>
      </p:sp>
      <p:sp>
        <p:nvSpPr>
          <p:cNvPr id="8" name="Rectangle 7"/>
          <p:cNvSpPr/>
          <p:nvPr/>
        </p:nvSpPr>
        <p:spPr>
          <a:xfrm>
            <a:off x="9038377" y="4658579"/>
            <a:ext cx="2581498"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DCAE VES Collector</a:t>
            </a:r>
            <a:endParaRPr lang="zh-CN" altLang="en-US" sz="1400" dirty="0">
              <a:solidFill>
                <a:schemeClr val="bg1"/>
              </a:solidFill>
            </a:endParaRPr>
          </a:p>
        </p:txBody>
      </p:sp>
      <p:sp>
        <p:nvSpPr>
          <p:cNvPr id="9" name="Rectangle 8"/>
          <p:cNvSpPr/>
          <p:nvPr/>
        </p:nvSpPr>
        <p:spPr>
          <a:xfrm>
            <a:off x="6404919" y="4658579"/>
            <a:ext cx="2577260"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DCAE Analytics App</a:t>
            </a:r>
            <a:endParaRPr lang="zh-CN" altLang="en-US" sz="1400" dirty="0">
              <a:solidFill>
                <a:schemeClr val="bg1"/>
              </a:solidFill>
            </a:endParaRPr>
          </a:p>
        </p:txBody>
      </p:sp>
      <p:sp>
        <p:nvSpPr>
          <p:cNvPr id="5" name="Rectangle 4"/>
          <p:cNvSpPr/>
          <p:nvPr/>
        </p:nvSpPr>
        <p:spPr>
          <a:xfrm>
            <a:off x="572124" y="4639234"/>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VPP-based VNF Development </a:t>
            </a:r>
            <a:br>
              <a:rPr lang="en-US" altLang="zh-CN" sz="1400" dirty="0">
                <a:solidFill>
                  <a:schemeClr val="bg1"/>
                </a:solidFill>
              </a:rPr>
            </a:br>
            <a:r>
              <a:rPr lang="en-US" altLang="zh-CN" sz="1400" dirty="0">
                <a:solidFill>
                  <a:schemeClr val="bg1"/>
                </a:solidFill>
              </a:rPr>
              <a:t>(</a:t>
            </a:r>
            <a:r>
              <a:rPr lang="en-US" altLang="zh-CN" sz="1400" dirty="0" err="1">
                <a:solidFill>
                  <a:schemeClr val="bg1"/>
                </a:solidFill>
              </a:rPr>
              <a:t>vBRG</a:t>
            </a:r>
            <a:r>
              <a:rPr lang="en-US" altLang="zh-CN" sz="1400" dirty="0">
                <a:solidFill>
                  <a:schemeClr val="bg1"/>
                </a:solidFill>
              </a:rPr>
              <a:t>, </a:t>
            </a:r>
            <a:r>
              <a:rPr lang="en-US" altLang="zh-CN" sz="1400" dirty="0" err="1">
                <a:solidFill>
                  <a:schemeClr val="bg1"/>
                </a:solidFill>
              </a:rPr>
              <a:t>vBNG</a:t>
            </a:r>
            <a:r>
              <a:rPr lang="en-US" altLang="zh-CN" sz="1400" dirty="0">
                <a:solidFill>
                  <a:schemeClr val="bg1"/>
                </a:solidFill>
              </a:rPr>
              <a:t>, </a:t>
            </a:r>
            <a:r>
              <a:rPr lang="en-US" altLang="zh-CN" sz="1400" dirty="0" err="1">
                <a:solidFill>
                  <a:schemeClr val="bg1"/>
                </a:solidFill>
              </a:rPr>
              <a:t>vGMUX</a:t>
            </a:r>
            <a:r>
              <a:rPr lang="en-US" altLang="zh-CN" sz="1400" dirty="0">
                <a:solidFill>
                  <a:schemeClr val="bg1"/>
                </a:solidFill>
              </a:rPr>
              <a:t>, </a:t>
            </a:r>
            <a:r>
              <a:rPr lang="en-US" altLang="zh-CN" sz="1400" dirty="0" err="1">
                <a:solidFill>
                  <a:schemeClr val="bg1"/>
                </a:solidFill>
              </a:rPr>
              <a:t>vG</a:t>
            </a:r>
            <a:r>
              <a:rPr lang="en-US" altLang="zh-CN" sz="1400" dirty="0">
                <a:solidFill>
                  <a:schemeClr val="bg1"/>
                </a:solidFill>
              </a:rPr>
              <a:t>)</a:t>
            </a:r>
            <a:endParaRPr lang="zh-CN" altLang="en-US" sz="1400" dirty="0">
              <a:solidFill>
                <a:schemeClr val="bg1"/>
              </a:solidFill>
            </a:endParaRPr>
          </a:p>
        </p:txBody>
      </p:sp>
      <p:sp>
        <p:nvSpPr>
          <p:cNvPr id="7" name="Rectangle 6"/>
          <p:cNvSpPr/>
          <p:nvPr/>
        </p:nvSpPr>
        <p:spPr>
          <a:xfrm>
            <a:off x="3209820" y="3077912"/>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Generic &amp; Custom SDNC APIs (Yang &amp; DGs)</a:t>
            </a:r>
            <a:endParaRPr lang="zh-CN" altLang="en-US" sz="1400" dirty="0">
              <a:solidFill>
                <a:schemeClr val="bg1"/>
              </a:solidFill>
            </a:endParaRPr>
          </a:p>
        </p:txBody>
      </p:sp>
      <p:sp>
        <p:nvSpPr>
          <p:cNvPr id="11" name="Rectangle 10"/>
          <p:cNvSpPr/>
          <p:nvPr/>
        </p:nvSpPr>
        <p:spPr>
          <a:xfrm>
            <a:off x="3209820" y="3858573"/>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VNF Onboarding &amp; Service Design in SDC</a:t>
            </a:r>
            <a:endParaRPr lang="zh-CN" altLang="en-US" sz="1400" dirty="0">
              <a:solidFill>
                <a:schemeClr val="bg1"/>
              </a:solidFill>
            </a:endParaRPr>
          </a:p>
        </p:txBody>
      </p:sp>
      <p:sp>
        <p:nvSpPr>
          <p:cNvPr id="34" name="Rectangle 33"/>
          <p:cNvSpPr/>
          <p:nvPr/>
        </p:nvSpPr>
        <p:spPr>
          <a:xfrm>
            <a:off x="3209820" y="4639234"/>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HEAT Templates</a:t>
            </a:r>
            <a:endParaRPr lang="zh-CN" altLang="en-US" sz="1400" dirty="0">
              <a:solidFill>
                <a:schemeClr val="bg1"/>
              </a:solidFill>
            </a:endParaRPr>
          </a:p>
        </p:txBody>
      </p:sp>
      <p:sp>
        <p:nvSpPr>
          <p:cNvPr id="39" name="Rectangle 38"/>
          <p:cNvSpPr/>
          <p:nvPr/>
        </p:nvSpPr>
        <p:spPr>
          <a:xfrm>
            <a:off x="574999" y="3077912"/>
            <a:ext cx="2581498" cy="731520"/>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Update of A&amp;AI Data Schema</a:t>
            </a:r>
            <a:endParaRPr lang="zh-CN" altLang="en-US" sz="1400" dirty="0">
              <a:solidFill>
                <a:schemeClr val="bg1"/>
              </a:solidFill>
            </a:endParaRPr>
          </a:p>
        </p:txBody>
      </p:sp>
      <p:sp>
        <p:nvSpPr>
          <p:cNvPr id="15" name="Rectangle 14"/>
          <p:cNvSpPr/>
          <p:nvPr/>
        </p:nvSpPr>
        <p:spPr>
          <a:xfrm>
            <a:off x="6404919" y="2318341"/>
            <a:ext cx="2578608"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BSS Emulator</a:t>
            </a:r>
            <a:endParaRPr lang="zh-CN" altLang="en-US" sz="1400" dirty="0">
              <a:solidFill>
                <a:schemeClr val="bg1"/>
              </a:solidFill>
            </a:endParaRPr>
          </a:p>
        </p:txBody>
      </p:sp>
      <p:sp>
        <p:nvSpPr>
          <p:cNvPr id="16" name="Rectangle 15"/>
          <p:cNvSpPr/>
          <p:nvPr/>
        </p:nvSpPr>
        <p:spPr>
          <a:xfrm>
            <a:off x="572125" y="1572689"/>
            <a:ext cx="11044860" cy="696345"/>
          </a:xfrm>
          <a:prstGeom prst="rect">
            <a:avLst/>
          </a:prstGeom>
          <a:solidFill>
            <a:schemeClr val="accent2">
              <a:lumMod val="75000"/>
            </a:schemeClr>
          </a:solidFill>
          <a:ln w="28575">
            <a:solidFill>
              <a:schemeClr val="accent4"/>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solidFill>
                  <a:schemeClr val="bg1"/>
                </a:solidFill>
              </a:rPr>
              <a:t>Robot </a:t>
            </a:r>
            <a:r>
              <a:rPr lang="en-US" altLang="zh-CN">
                <a:solidFill>
                  <a:schemeClr val="bg1"/>
                </a:solidFill>
              </a:rPr>
              <a:t>Test Suite</a:t>
            </a:r>
            <a:endParaRPr lang="zh-CN" altLang="en-US" dirty="0">
              <a:solidFill>
                <a:schemeClr val="bg1"/>
              </a:solidFill>
            </a:endParaRPr>
          </a:p>
        </p:txBody>
      </p:sp>
      <p:sp>
        <p:nvSpPr>
          <p:cNvPr id="17" name="Rectangle 16"/>
          <p:cNvSpPr/>
          <p:nvPr/>
        </p:nvSpPr>
        <p:spPr>
          <a:xfrm>
            <a:off x="9038377" y="2318341"/>
            <a:ext cx="2578608" cy="712175"/>
          </a:xfrm>
          <a:prstGeom prst="rect">
            <a:avLst/>
          </a:prstGeom>
          <a:solidFill>
            <a:schemeClr val="accent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dirty="0">
                <a:solidFill>
                  <a:schemeClr val="bg1"/>
                </a:solidFill>
              </a:rPr>
              <a:t>Homing Emulator</a:t>
            </a:r>
            <a:endParaRPr lang="zh-CN" altLang="en-US" sz="1400" dirty="0">
              <a:solidFill>
                <a:schemeClr val="bg1"/>
              </a:solidFill>
            </a:endParaRPr>
          </a:p>
        </p:txBody>
      </p:sp>
    </p:spTree>
    <p:extLst>
      <p:ext uri="{BB962C8B-B14F-4D97-AF65-F5344CB8AC3E}">
        <p14:creationId xmlns:p14="http://schemas.microsoft.com/office/powerpoint/2010/main" val="22595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D127A67-EAA5-4E70-A416-67AED22B02AF}"/>
              </a:ext>
            </a:extLst>
          </p:cNvPr>
          <p:cNvPicPr>
            <a:picLocks noChangeAspect="1"/>
          </p:cNvPicPr>
          <p:nvPr/>
        </p:nvPicPr>
        <p:blipFill rotWithShape="1">
          <a:blip r:embed="rId3"/>
          <a:srcRect l="4050" r="44745"/>
          <a:stretch/>
        </p:blipFill>
        <p:spPr>
          <a:xfrm>
            <a:off x="6921500" y="-1"/>
            <a:ext cx="5270500" cy="6863331"/>
          </a:xfrm>
          <a:prstGeom prst="rect">
            <a:avLst/>
          </a:prstGeom>
        </p:spPr>
      </p:pic>
      <p:sp>
        <p:nvSpPr>
          <p:cNvPr id="5" name="Freeform: Shape 4">
            <a:extLst>
              <a:ext uri="{FF2B5EF4-FFF2-40B4-BE49-F238E27FC236}">
                <a16:creationId xmlns:a16="http://schemas.microsoft.com/office/drawing/2014/main" id="{093181F2-B4F7-4EB1-952D-071638B8BA02}"/>
              </a:ext>
            </a:extLst>
          </p:cNvPr>
          <p:cNvSpPr>
            <a:spLocks/>
          </p:cNvSpPr>
          <p:nvPr/>
        </p:nvSpPr>
        <p:spPr bwMode="white">
          <a:xfrm>
            <a:off x="4087906" y="794"/>
            <a:ext cx="5312070" cy="6857206"/>
          </a:xfrm>
          <a:custGeom>
            <a:avLst/>
            <a:gdLst>
              <a:gd name="connsiteX0" fmla="*/ 0 w 5312070"/>
              <a:gd name="connsiteY0" fmla="*/ 0 h 6857206"/>
              <a:gd name="connsiteX1" fmla="*/ 2848270 w 5312070"/>
              <a:gd name="connsiteY1" fmla="*/ 0 h 6857206"/>
              <a:gd name="connsiteX2" fmla="*/ 5312070 w 5312070"/>
              <a:gd name="connsiteY2" fmla="*/ 6857206 h 6857206"/>
              <a:gd name="connsiteX3" fmla="*/ 0 w 5312070"/>
              <a:gd name="connsiteY3" fmla="*/ 6857206 h 6857206"/>
            </a:gdLst>
            <a:ahLst/>
            <a:cxnLst>
              <a:cxn ang="0">
                <a:pos x="connsiteX0" y="connsiteY0"/>
              </a:cxn>
              <a:cxn ang="0">
                <a:pos x="connsiteX1" y="connsiteY1"/>
              </a:cxn>
              <a:cxn ang="0">
                <a:pos x="connsiteX2" y="connsiteY2"/>
              </a:cxn>
              <a:cxn ang="0">
                <a:pos x="connsiteX3" y="connsiteY3"/>
              </a:cxn>
            </a:cxnLst>
            <a:rect l="l" t="t" r="r" b="b"/>
            <a:pathLst>
              <a:path w="5312070" h="6857206">
                <a:moveTo>
                  <a:pt x="0" y="0"/>
                </a:moveTo>
                <a:lnTo>
                  <a:pt x="2848270" y="0"/>
                </a:lnTo>
                <a:lnTo>
                  <a:pt x="5312070" y="6857206"/>
                </a:lnTo>
                <a:lnTo>
                  <a:pt x="0" y="6857206"/>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solidFill>
                <a:schemeClr val="bg1"/>
              </a:solidFill>
            </a:endParaRPr>
          </a:p>
        </p:txBody>
      </p:sp>
      <p:sp>
        <p:nvSpPr>
          <p:cNvPr id="2" name="Title 1"/>
          <p:cNvSpPr>
            <a:spLocks noGrp="1"/>
          </p:cNvSpPr>
          <p:nvPr>
            <p:ph type="title"/>
          </p:nvPr>
        </p:nvSpPr>
        <p:spPr/>
        <p:txBody>
          <a:bodyPr/>
          <a:lstStyle/>
          <a:p>
            <a:r>
              <a:rPr lang="en-US" dirty="0"/>
              <a:t>Summary</a:t>
            </a:r>
          </a:p>
        </p:txBody>
      </p:sp>
      <p:grpSp>
        <p:nvGrpSpPr>
          <p:cNvPr id="16" name="Group 15">
            <a:extLst>
              <a:ext uri="{FF2B5EF4-FFF2-40B4-BE49-F238E27FC236}">
                <a16:creationId xmlns:a16="http://schemas.microsoft.com/office/drawing/2014/main" id="{B50C2DB9-C277-4D8E-89F3-00F7D330594E}"/>
              </a:ext>
            </a:extLst>
          </p:cNvPr>
          <p:cNvGrpSpPr/>
          <p:nvPr/>
        </p:nvGrpSpPr>
        <p:grpSpPr>
          <a:xfrm>
            <a:off x="532949" y="2052754"/>
            <a:ext cx="7188650" cy="707886"/>
            <a:chOff x="532949" y="2052754"/>
            <a:chExt cx="7188650" cy="707886"/>
          </a:xfrm>
        </p:grpSpPr>
        <p:sp>
          <p:nvSpPr>
            <p:cNvPr id="17" name="Freeform 63">
              <a:extLst>
                <a:ext uri="{FF2B5EF4-FFF2-40B4-BE49-F238E27FC236}">
                  <a16:creationId xmlns:a16="http://schemas.microsoft.com/office/drawing/2014/main" id="{63C10D8E-ED9D-41A3-AD10-47468821E73E}"/>
                </a:ext>
              </a:extLst>
            </p:cNvPr>
            <p:cNvSpPr>
              <a:spLocks noChangeAspect="1" noEditPoints="1"/>
            </p:cNvSpPr>
            <p:nvPr/>
          </p:nvSpPr>
          <p:spPr bwMode="auto">
            <a:xfrm>
              <a:off x="532949" y="2265593"/>
              <a:ext cx="345255" cy="282208"/>
            </a:xfrm>
            <a:custGeom>
              <a:avLst/>
              <a:gdLst>
                <a:gd name="T0" fmla="*/ 459 w 572"/>
                <a:gd name="T1" fmla="*/ 246 h 467"/>
                <a:gd name="T2" fmla="*/ 314 w 572"/>
                <a:gd name="T3" fmla="*/ 391 h 467"/>
                <a:gd name="T4" fmla="*/ 302 w 572"/>
                <a:gd name="T5" fmla="*/ 396 h 467"/>
                <a:gd name="T6" fmla="*/ 290 w 572"/>
                <a:gd name="T7" fmla="*/ 391 h 467"/>
                <a:gd name="T8" fmla="*/ 285 w 572"/>
                <a:gd name="T9" fmla="*/ 379 h 467"/>
                <a:gd name="T10" fmla="*/ 290 w 572"/>
                <a:gd name="T11" fmla="*/ 367 h 467"/>
                <a:gd name="T12" fmla="*/ 402 w 572"/>
                <a:gd name="T13" fmla="*/ 255 h 467"/>
                <a:gd name="T14" fmla="*/ 405 w 572"/>
                <a:gd name="T15" fmla="*/ 252 h 467"/>
                <a:gd name="T16" fmla="*/ 17 w 572"/>
                <a:gd name="T17" fmla="*/ 252 h 467"/>
                <a:gd name="T18" fmla="*/ 0 w 572"/>
                <a:gd name="T19" fmla="*/ 235 h 467"/>
                <a:gd name="T20" fmla="*/ 17 w 572"/>
                <a:gd name="T21" fmla="*/ 218 h 467"/>
                <a:gd name="T22" fmla="*/ 407 w 572"/>
                <a:gd name="T23" fmla="*/ 218 h 467"/>
                <a:gd name="T24" fmla="*/ 290 w 572"/>
                <a:gd name="T25" fmla="*/ 100 h 467"/>
                <a:gd name="T26" fmla="*/ 285 w 572"/>
                <a:gd name="T27" fmla="*/ 88 h 467"/>
                <a:gd name="T28" fmla="*/ 290 w 572"/>
                <a:gd name="T29" fmla="*/ 76 h 467"/>
                <a:gd name="T30" fmla="*/ 314 w 572"/>
                <a:gd name="T31" fmla="*/ 76 h 467"/>
                <a:gd name="T32" fmla="*/ 459 w 572"/>
                <a:gd name="T33" fmla="*/ 222 h 467"/>
                <a:gd name="T34" fmla="*/ 459 w 572"/>
                <a:gd name="T35" fmla="*/ 246 h 467"/>
                <a:gd name="T36" fmla="*/ 338 w 572"/>
                <a:gd name="T37" fmla="*/ 0 h 467"/>
                <a:gd name="T38" fmla="*/ 123 w 572"/>
                <a:gd name="T39" fmla="*/ 145 h 467"/>
                <a:gd name="T40" fmla="*/ 130 w 572"/>
                <a:gd name="T41" fmla="*/ 162 h 467"/>
                <a:gd name="T42" fmla="*/ 135 w 572"/>
                <a:gd name="T43" fmla="*/ 163 h 467"/>
                <a:gd name="T44" fmla="*/ 148 w 572"/>
                <a:gd name="T45" fmla="*/ 155 h 467"/>
                <a:gd name="T46" fmla="*/ 338 w 572"/>
                <a:gd name="T47" fmla="*/ 27 h 467"/>
                <a:gd name="T48" fmla="*/ 545 w 572"/>
                <a:gd name="T49" fmla="*/ 234 h 467"/>
                <a:gd name="T50" fmla="*/ 338 w 572"/>
                <a:gd name="T51" fmla="*/ 440 h 467"/>
                <a:gd name="T52" fmla="*/ 148 w 572"/>
                <a:gd name="T53" fmla="*/ 312 h 467"/>
                <a:gd name="T54" fmla="*/ 135 w 572"/>
                <a:gd name="T55" fmla="*/ 304 h 467"/>
                <a:gd name="T56" fmla="*/ 130 w 572"/>
                <a:gd name="T57" fmla="*/ 305 h 467"/>
                <a:gd name="T58" fmla="*/ 123 w 572"/>
                <a:gd name="T59" fmla="*/ 323 h 467"/>
                <a:gd name="T60" fmla="*/ 338 w 572"/>
                <a:gd name="T61" fmla="*/ 467 h 467"/>
                <a:gd name="T62" fmla="*/ 572 w 572"/>
                <a:gd name="T63" fmla="*/ 234 h 467"/>
                <a:gd name="T64" fmla="*/ 338 w 572"/>
                <a:gd name="T6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 h="467">
                  <a:moveTo>
                    <a:pt x="459" y="246"/>
                  </a:moveTo>
                  <a:cubicBezTo>
                    <a:pt x="314" y="391"/>
                    <a:pt x="314" y="391"/>
                    <a:pt x="314" y="391"/>
                  </a:cubicBezTo>
                  <a:cubicBezTo>
                    <a:pt x="311" y="394"/>
                    <a:pt x="306" y="396"/>
                    <a:pt x="302" y="396"/>
                  </a:cubicBezTo>
                  <a:cubicBezTo>
                    <a:pt x="297" y="396"/>
                    <a:pt x="293" y="394"/>
                    <a:pt x="290" y="391"/>
                  </a:cubicBezTo>
                  <a:cubicBezTo>
                    <a:pt x="287" y="388"/>
                    <a:pt x="285" y="383"/>
                    <a:pt x="285" y="379"/>
                  </a:cubicBezTo>
                  <a:cubicBezTo>
                    <a:pt x="285" y="374"/>
                    <a:pt x="287" y="370"/>
                    <a:pt x="290" y="367"/>
                  </a:cubicBezTo>
                  <a:cubicBezTo>
                    <a:pt x="402" y="255"/>
                    <a:pt x="402" y="255"/>
                    <a:pt x="402" y="255"/>
                  </a:cubicBezTo>
                  <a:cubicBezTo>
                    <a:pt x="405" y="252"/>
                    <a:pt x="405" y="252"/>
                    <a:pt x="405" y="252"/>
                  </a:cubicBezTo>
                  <a:cubicBezTo>
                    <a:pt x="17" y="252"/>
                    <a:pt x="17" y="252"/>
                    <a:pt x="17" y="252"/>
                  </a:cubicBezTo>
                  <a:cubicBezTo>
                    <a:pt x="7" y="252"/>
                    <a:pt x="0" y="244"/>
                    <a:pt x="0" y="235"/>
                  </a:cubicBezTo>
                  <a:cubicBezTo>
                    <a:pt x="0" y="225"/>
                    <a:pt x="7" y="218"/>
                    <a:pt x="17" y="218"/>
                  </a:cubicBezTo>
                  <a:cubicBezTo>
                    <a:pt x="407" y="218"/>
                    <a:pt x="407" y="218"/>
                    <a:pt x="407" y="218"/>
                  </a:cubicBezTo>
                  <a:cubicBezTo>
                    <a:pt x="290" y="100"/>
                    <a:pt x="290" y="100"/>
                    <a:pt x="290" y="100"/>
                  </a:cubicBezTo>
                  <a:cubicBezTo>
                    <a:pt x="287" y="97"/>
                    <a:pt x="285" y="93"/>
                    <a:pt x="285" y="88"/>
                  </a:cubicBezTo>
                  <a:cubicBezTo>
                    <a:pt x="285" y="84"/>
                    <a:pt x="287" y="80"/>
                    <a:pt x="290" y="76"/>
                  </a:cubicBezTo>
                  <a:cubicBezTo>
                    <a:pt x="296" y="70"/>
                    <a:pt x="307" y="70"/>
                    <a:pt x="314" y="76"/>
                  </a:cubicBezTo>
                  <a:cubicBezTo>
                    <a:pt x="459" y="222"/>
                    <a:pt x="459" y="222"/>
                    <a:pt x="459" y="222"/>
                  </a:cubicBezTo>
                  <a:cubicBezTo>
                    <a:pt x="465" y="228"/>
                    <a:pt x="465" y="239"/>
                    <a:pt x="459" y="246"/>
                  </a:cubicBezTo>
                  <a:close/>
                  <a:moveTo>
                    <a:pt x="338" y="0"/>
                  </a:moveTo>
                  <a:cubicBezTo>
                    <a:pt x="244" y="0"/>
                    <a:pt x="159" y="57"/>
                    <a:pt x="123" y="145"/>
                  </a:cubicBezTo>
                  <a:cubicBezTo>
                    <a:pt x="120" y="152"/>
                    <a:pt x="123" y="159"/>
                    <a:pt x="130" y="162"/>
                  </a:cubicBezTo>
                  <a:cubicBezTo>
                    <a:pt x="132" y="163"/>
                    <a:pt x="134" y="163"/>
                    <a:pt x="135" y="163"/>
                  </a:cubicBezTo>
                  <a:cubicBezTo>
                    <a:pt x="141" y="163"/>
                    <a:pt x="146" y="160"/>
                    <a:pt x="148" y="155"/>
                  </a:cubicBezTo>
                  <a:cubicBezTo>
                    <a:pt x="180" y="77"/>
                    <a:pt x="255" y="27"/>
                    <a:pt x="338" y="27"/>
                  </a:cubicBezTo>
                  <a:cubicBezTo>
                    <a:pt x="452" y="27"/>
                    <a:pt x="545" y="120"/>
                    <a:pt x="545" y="234"/>
                  </a:cubicBezTo>
                  <a:cubicBezTo>
                    <a:pt x="545" y="348"/>
                    <a:pt x="452" y="440"/>
                    <a:pt x="338" y="440"/>
                  </a:cubicBezTo>
                  <a:cubicBezTo>
                    <a:pt x="255" y="440"/>
                    <a:pt x="180" y="390"/>
                    <a:pt x="148" y="312"/>
                  </a:cubicBezTo>
                  <a:cubicBezTo>
                    <a:pt x="146" y="307"/>
                    <a:pt x="141" y="304"/>
                    <a:pt x="135" y="304"/>
                  </a:cubicBezTo>
                  <a:cubicBezTo>
                    <a:pt x="134" y="304"/>
                    <a:pt x="132" y="304"/>
                    <a:pt x="130" y="305"/>
                  </a:cubicBezTo>
                  <a:cubicBezTo>
                    <a:pt x="123" y="308"/>
                    <a:pt x="120" y="316"/>
                    <a:pt x="123" y="323"/>
                  </a:cubicBezTo>
                  <a:cubicBezTo>
                    <a:pt x="159" y="410"/>
                    <a:pt x="244" y="467"/>
                    <a:pt x="338" y="467"/>
                  </a:cubicBezTo>
                  <a:cubicBezTo>
                    <a:pt x="467" y="467"/>
                    <a:pt x="572" y="362"/>
                    <a:pt x="572" y="234"/>
                  </a:cubicBezTo>
                  <a:cubicBezTo>
                    <a:pt x="572" y="105"/>
                    <a:pt x="467" y="0"/>
                    <a:pt x="338"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EC77D4C-6D06-4BFD-AB42-7A200FB8AD57}"/>
                </a:ext>
              </a:extLst>
            </p:cNvPr>
            <p:cNvSpPr/>
            <p:nvPr/>
          </p:nvSpPr>
          <p:spPr>
            <a:xfrm flipH="1">
              <a:off x="1010342" y="2052754"/>
              <a:ext cx="6711257" cy="707886"/>
            </a:xfrm>
            <a:prstGeom prst="rect">
              <a:avLst/>
            </a:prstGeom>
          </p:spPr>
          <p:txBody>
            <a:bodyPr wrap="square">
              <a:spAutoFit/>
            </a:bodyPr>
            <a:lstStyle/>
            <a:p>
              <a:pPr lvl="0">
                <a:spcAft>
                  <a:spcPts val="1800"/>
                </a:spcAft>
              </a:pPr>
              <a:r>
                <a:rPr lang="en-US" sz="2000" dirty="0">
                  <a:solidFill>
                    <a:srgbClr val="302E45"/>
                  </a:solidFill>
                </a:rPr>
                <a:t>NERG enables value added services leveraging the virtual gateway — minimize disruption to existing RG</a:t>
              </a:r>
            </a:p>
          </p:txBody>
        </p:sp>
      </p:grpSp>
      <p:grpSp>
        <p:nvGrpSpPr>
          <p:cNvPr id="19" name="Group 18">
            <a:extLst>
              <a:ext uri="{FF2B5EF4-FFF2-40B4-BE49-F238E27FC236}">
                <a16:creationId xmlns:a16="http://schemas.microsoft.com/office/drawing/2014/main" id="{D7BE0C58-5C54-434E-BF4D-6543E672D899}"/>
              </a:ext>
            </a:extLst>
          </p:cNvPr>
          <p:cNvGrpSpPr/>
          <p:nvPr/>
        </p:nvGrpSpPr>
        <p:grpSpPr>
          <a:xfrm>
            <a:off x="532949" y="2906806"/>
            <a:ext cx="7386193" cy="707886"/>
            <a:chOff x="532949" y="2906806"/>
            <a:chExt cx="7386193" cy="707886"/>
          </a:xfrm>
        </p:grpSpPr>
        <p:sp>
          <p:nvSpPr>
            <p:cNvPr id="20" name="Freeform 63">
              <a:extLst>
                <a:ext uri="{FF2B5EF4-FFF2-40B4-BE49-F238E27FC236}">
                  <a16:creationId xmlns:a16="http://schemas.microsoft.com/office/drawing/2014/main" id="{7F0C95F3-F90F-4CF2-88AF-B050CC993E3E}"/>
                </a:ext>
              </a:extLst>
            </p:cNvPr>
            <p:cNvSpPr>
              <a:spLocks noChangeAspect="1" noEditPoints="1"/>
            </p:cNvSpPr>
            <p:nvPr/>
          </p:nvSpPr>
          <p:spPr bwMode="auto">
            <a:xfrm>
              <a:off x="532949" y="3119645"/>
              <a:ext cx="345255" cy="282208"/>
            </a:xfrm>
            <a:custGeom>
              <a:avLst/>
              <a:gdLst>
                <a:gd name="T0" fmla="*/ 459 w 572"/>
                <a:gd name="T1" fmla="*/ 246 h 467"/>
                <a:gd name="T2" fmla="*/ 314 w 572"/>
                <a:gd name="T3" fmla="*/ 391 h 467"/>
                <a:gd name="T4" fmla="*/ 302 w 572"/>
                <a:gd name="T5" fmla="*/ 396 h 467"/>
                <a:gd name="T6" fmla="*/ 290 w 572"/>
                <a:gd name="T7" fmla="*/ 391 h 467"/>
                <a:gd name="T8" fmla="*/ 285 w 572"/>
                <a:gd name="T9" fmla="*/ 379 h 467"/>
                <a:gd name="T10" fmla="*/ 290 w 572"/>
                <a:gd name="T11" fmla="*/ 367 h 467"/>
                <a:gd name="T12" fmla="*/ 402 w 572"/>
                <a:gd name="T13" fmla="*/ 255 h 467"/>
                <a:gd name="T14" fmla="*/ 405 w 572"/>
                <a:gd name="T15" fmla="*/ 252 h 467"/>
                <a:gd name="T16" fmla="*/ 17 w 572"/>
                <a:gd name="T17" fmla="*/ 252 h 467"/>
                <a:gd name="T18" fmla="*/ 0 w 572"/>
                <a:gd name="T19" fmla="*/ 235 h 467"/>
                <a:gd name="T20" fmla="*/ 17 w 572"/>
                <a:gd name="T21" fmla="*/ 218 h 467"/>
                <a:gd name="T22" fmla="*/ 407 w 572"/>
                <a:gd name="T23" fmla="*/ 218 h 467"/>
                <a:gd name="T24" fmla="*/ 290 w 572"/>
                <a:gd name="T25" fmla="*/ 100 h 467"/>
                <a:gd name="T26" fmla="*/ 285 w 572"/>
                <a:gd name="T27" fmla="*/ 88 h 467"/>
                <a:gd name="T28" fmla="*/ 290 w 572"/>
                <a:gd name="T29" fmla="*/ 76 h 467"/>
                <a:gd name="T30" fmla="*/ 314 w 572"/>
                <a:gd name="T31" fmla="*/ 76 h 467"/>
                <a:gd name="T32" fmla="*/ 459 w 572"/>
                <a:gd name="T33" fmla="*/ 222 h 467"/>
                <a:gd name="T34" fmla="*/ 459 w 572"/>
                <a:gd name="T35" fmla="*/ 246 h 467"/>
                <a:gd name="T36" fmla="*/ 338 w 572"/>
                <a:gd name="T37" fmla="*/ 0 h 467"/>
                <a:gd name="T38" fmla="*/ 123 w 572"/>
                <a:gd name="T39" fmla="*/ 145 h 467"/>
                <a:gd name="T40" fmla="*/ 130 w 572"/>
                <a:gd name="T41" fmla="*/ 162 h 467"/>
                <a:gd name="T42" fmla="*/ 135 w 572"/>
                <a:gd name="T43" fmla="*/ 163 h 467"/>
                <a:gd name="T44" fmla="*/ 148 w 572"/>
                <a:gd name="T45" fmla="*/ 155 h 467"/>
                <a:gd name="T46" fmla="*/ 338 w 572"/>
                <a:gd name="T47" fmla="*/ 27 h 467"/>
                <a:gd name="T48" fmla="*/ 545 w 572"/>
                <a:gd name="T49" fmla="*/ 234 h 467"/>
                <a:gd name="T50" fmla="*/ 338 w 572"/>
                <a:gd name="T51" fmla="*/ 440 h 467"/>
                <a:gd name="T52" fmla="*/ 148 w 572"/>
                <a:gd name="T53" fmla="*/ 312 h 467"/>
                <a:gd name="T54" fmla="*/ 135 w 572"/>
                <a:gd name="T55" fmla="*/ 304 h 467"/>
                <a:gd name="T56" fmla="*/ 130 w 572"/>
                <a:gd name="T57" fmla="*/ 305 h 467"/>
                <a:gd name="T58" fmla="*/ 123 w 572"/>
                <a:gd name="T59" fmla="*/ 323 h 467"/>
                <a:gd name="T60" fmla="*/ 338 w 572"/>
                <a:gd name="T61" fmla="*/ 467 h 467"/>
                <a:gd name="T62" fmla="*/ 572 w 572"/>
                <a:gd name="T63" fmla="*/ 234 h 467"/>
                <a:gd name="T64" fmla="*/ 338 w 572"/>
                <a:gd name="T6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 h="467">
                  <a:moveTo>
                    <a:pt x="459" y="246"/>
                  </a:moveTo>
                  <a:cubicBezTo>
                    <a:pt x="314" y="391"/>
                    <a:pt x="314" y="391"/>
                    <a:pt x="314" y="391"/>
                  </a:cubicBezTo>
                  <a:cubicBezTo>
                    <a:pt x="311" y="394"/>
                    <a:pt x="306" y="396"/>
                    <a:pt x="302" y="396"/>
                  </a:cubicBezTo>
                  <a:cubicBezTo>
                    <a:pt x="297" y="396"/>
                    <a:pt x="293" y="394"/>
                    <a:pt x="290" y="391"/>
                  </a:cubicBezTo>
                  <a:cubicBezTo>
                    <a:pt x="287" y="388"/>
                    <a:pt x="285" y="383"/>
                    <a:pt x="285" y="379"/>
                  </a:cubicBezTo>
                  <a:cubicBezTo>
                    <a:pt x="285" y="374"/>
                    <a:pt x="287" y="370"/>
                    <a:pt x="290" y="367"/>
                  </a:cubicBezTo>
                  <a:cubicBezTo>
                    <a:pt x="402" y="255"/>
                    <a:pt x="402" y="255"/>
                    <a:pt x="402" y="255"/>
                  </a:cubicBezTo>
                  <a:cubicBezTo>
                    <a:pt x="405" y="252"/>
                    <a:pt x="405" y="252"/>
                    <a:pt x="405" y="252"/>
                  </a:cubicBezTo>
                  <a:cubicBezTo>
                    <a:pt x="17" y="252"/>
                    <a:pt x="17" y="252"/>
                    <a:pt x="17" y="252"/>
                  </a:cubicBezTo>
                  <a:cubicBezTo>
                    <a:pt x="7" y="252"/>
                    <a:pt x="0" y="244"/>
                    <a:pt x="0" y="235"/>
                  </a:cubicBezTo>
                  <a:cubicBezTo>
                    <a:pt x="0" y="225"/>
                    <a:pt x="7" y="218"/>
                    <a:pt x="17" y="218"/>
                  </a:cubicBezTo>
                  <a:cubicBezTo>
                    <a:pt x="407" y="218"/>
                    <a:pt x="407" y="218"/>
                    <a:pt x="407" y="218"/>
                  </a:cubicBezTo>
                  <a:cubicBezTo>
                    <a:pt x="290" y="100"/>
                    <a:pt x="290" y="100"/>
                    <a:pt x="290" y="100"/>
                  </a:cubicBezTo>
                  <a:cubicBezTo>
                    <a:pt x="287" y="97"/>
                    <a:pt x="285" y="93"/>
                    <a:pt x="285" y="88"/>
                  </a:cubicBezTo>
                  <a:cubicBezTo>
                    <a:pt x="285" y="84"/>
                    <a:pt x="287" y="80"/>
                    <a:pt x="290" y="76"/>
                  </a:cubicBezTo>
                  <a:cubicBezTo>
                    <a:pt x="296" y="70"/>
                    <a:pt x="307" y="70"/>
                    <a:pt x="314" y="76"/>
                  </a:cubicBezTo>
                  <a:cubicBezTo>
                    <a:pt x="459" y="222"/>
                    <a:pt x="459" y="222"/>
                    <a:pt x="459" y="222"/>
                  </a:cubicBezTo>
                  <a:cubicBezTo>
                    <a:pt x="465" y="228"/>
                    <a:pt x="465" y="239"/>
                    <a:pt x="459" y="246"/>
                  </a:cubicBezTo>
                  <a:close/>
                  <a:moveTo>
                    <a:pt x="338" y="0"/>
                  </a:moveTo>
                  <a:cubicBezTo>
                    <a:pt x="244" y="0"/>
                    <a:pt x="159" y="57"/>
                    <a:pt x="123" y="145"/>
                  </a:cubicBezTo>
                  <a:cubicBezTo>
                    <a:pt x="120" y="152"/>
                    <a:pt x="123" y="159"/>
                    <a:pt x="130" y="162"/>
                  </a:cubicBezTo>
                  <a:cubicBezTo>
                    <a:pt x="132" y="163"/>
                    <a:pt x="134" y="163"/>
                    <a:pt x="135" y="163"/>
                  </a:cubicBezTo>
                  <a:cubicBezTo>
                    <a:pt x="141" y="163"/>
                    <a:pt x="146" y="160"/>
                    <a:pt x="148" y="155"/>
                  </a:cubicBezTo>
                  <a:cubicBezTo>
                    <a:pt x="180" y="77"/>
                    <a:pt x="255" y="27"/>
                    <a:pt x="338" y="27"/>
                  </a:cubicBezTo>
                  <a:cubicBezTo>
                    <a:pt x="452" y="27"/>
                    <a:pt x="545" y="120"/>
                    <a:pt x="545" y="234"/>
                  </a:cubicBezTo>
                  <a:cubicBezTo>
                    <a:pt x="545" y="348"/>
                    <a:pt x="452" y="440"/>
                    <a:pt x="338" y="440"/>
                  </a:cubicBezTo>
                  <a:cubicBezTo>
                    <a:pt x="255" y="440"/>
                    <a:pt x="180" y="390"/>
                    <a:pt x="148" y="312"/>
                  </a:cubicBezTo>
                  <a:cubicBezTo>
                    <a:pt x="146" y="307"/>
                    <a:pt x="141" y="304"/>
                    <a:pt x="135" y="304"/>
                  </a:cubicBezTo>
                  <a:cubicBezTo>
                    <a:pt x="134" y="304"/>
                    <a:pt x="132" y="304"/>
                    <a:pt x="130" y="305"/>
                  </a:cubicBezTo>
                  <a:cubicBezTo>
                    <a:pt x="123" y="308"/>
                    <a:pt x="120" y="316"/>
                    <a:pt x="123" y="323"/>
                  </a:cubicBezTo>
                  <a:cubicBezTo>
                    <a:pt x="159" y="410"/>
                    <a:pt x="244" y="467"/>
                    <a:pt x="338" y="467"/>
                  </a:cubicBezTo>
                  <a:cubicBezTo>
                    <a:pt x="467" y="467"/>
                    <a:pt x="572" y="362"/>
                    <a:pt x="572" y="234"/>
                  </a:cubicBezTo>
                  <a:cubicBezTo>
                    <a:pt x="572" y="105"/>
                    <a:pt x="467" y="0"/>
                    <a:pt x="338"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36C42806-C576-4E2B-AB7E-E7345DBA6336}"/>
                </a:ext>
              </a:extLst>
            </p:cNvPr>
            <p:cNvSpPr/>
            <p:nvPr/>
          </p:nvSpPr>
          <p:spPr>
            <a:xfrm flipH="1">
              <a:off x="1010342" y="2906806"/>
              <a:ext cx="6908800" cy="707886"/>
            </a:xfrm>
            <a:prstGeom prst="rect">
              <a:avLst/>
            </a:prstGeom>
          </p:spPr>
          <p:txBody>
            <a:bodyPr wrap="square">
              <a:spAutoFit/>
            </a:bodyPr>
            <a:lstStyle/>
            <a:p>
              <a:pPr lvl="0">
                <a:spcAft>
                  <a:spcPts val="1800"/>
                </a:spcAft>
              </a:pPr>
              <a:r>
                <a:rPr lang="en-US" sz="2000" dirty="0">
                  <a:solidFill>
                    <a:srgbClr val="302E45"/>
                  </a:solidFill>
                </a:rPr>
                <a:t>Designed to facilitate improved security, trouble shooting and reduce burden on support/call centers</a:t>
              </a:r>
            </a:p>
          </p:txBody>
        </p:sp>
      </p:grpSp>
      <p:grpSp>
        <p:nvGrpSpPr>
          <p:cNvPr id="22" name="Group 21">
            <a:extLst>
              <a:ext uri="{FF2B5EF4-FFF2-40B4-BE49-F238E27FC236}">
                <a16:creationId xmlns:a16="http://schemas.microsoft.com/office/drawing/2014/main" id="{2A4DEA45-1596-4482-A613-8A98FA9AA84D}"/>
              </a:ext>
            </a:extLst>
          </p:cNvPr>
          <p:cNvGrpSpPr/>
          <p:nvPr/>
        </p:nvGrpSpPr>
        <p:grpSpPr>
          <a:xfrm>
            <a:off x="532949" y="3760857"/>
            <a:ext cx="6865493" cy="400110"/>
            <a:chOff x="532949" y="3760857"/>
            <a:chExt cx="6865493" cy="400110"/>
          </a:xfrm>
        </p:grpSpPr>
        <p:sp>
          <p:nvSpPr>
            <p:cNvPr id="23" name="Freeform 63">
              <a:extLst>
                <a:ext uri="{FF2B5EF4-FFF2-40B4-BE49-F238E27FC236}">
                  <a16:creationId xmlns:a16="http://schemas.microsoft.com/office/drawing/2014/main" id="{F1891C18-6091-4502-9DD8-3FFE75489EC9}"/>
                </a:ext>
              </a:extLst>
            </p:cNvPr>
            <p:cNvSpPr>
              <a:spLocks noChangeAspect="1" noEditPoints="1"/>
            </p:cNvSpPr>
            <p:nvPr/>
          </p:nvSpPr>
          <p:spPr bwMode="auto">
            <a:xfrm>
              <a:off x="532949" y="3819808"/>
              <a:ext cx="345255" cy="282208"/>
            </a:xfrm>
            <a:custGeom>
              <a:avLst/>
              <a:gdLst>
                <a:gd name="T0" fmla="*/ 459 w 572"/>
                <a:gd name="T1" fmla="*/ 246 h 467"/>
                <a:gd name="T2" fmla="*/ 314 w 572"/>
                <a:gd name="T3" fmla="*/ 391 h 467"/>
                <a:gd name="T4" fmla="*/ 302 w 572"/>
                <a:gd name="T5" fmla="*/ 396 h 467"/>
                <a:gd name="T6" fmla="*/ 290 w 572"/>
                <a:gd name="T7" fmla="*/ 391 h 467"/>
                <a:gd name="T8" fmla="*/ 285 w 572"/>
                <a:gd name="T9" fmla="*/ 379 h 467"/>
                <a:gd name="T10" fmla="*/ 290 w 572"/>
                <a:gd name="T11" fmla="*/ 367 h 467"/>
                <a:gd name="T12" fmla="*/ 402 w 572"/>
                <a:gd name="T13" fmla="*/ 255 h 467"/>
                <a:gd name="T14" fmla="*/ 405 w 572"/>
                <a:gd name="T15" fmla="*/ 252 h 467"/>
                <a:gd name="T16" fmla="*/ 17 w 572"/>
                <a:gd name="T17" fmla="*/ 252 h 467"/>
                <a:gd name="T18" fmla="*/ 0 w 572"/>
                <a:gd name="T19" fmla="*/ 235 h 467"/>
                <a:gd name="T20" fmla="*/ 17 w 572"/>
                <a:gd name="T21" fmla="*/ 218 h 467"/>
                <a:gd name="T22" fmla="*/ 407 w 572"/>
                <a:gd name="T23" fmla="*/ 218 h 467"/>
                <a:gd name="T24" fmla="*/ 290 w 572"/>
                <a:gd name="T25" fmla="*/ 100 h 467"/>
                <a:gd name="T26" fmla="*/ 285 w 572"/>
                <a:gd name="T27" fmla="*/ 88 h 467"/>
                <a:gd name="T28" fmla="*/ 290 w 572"/>
                <a:gd name="T29" fmla="*/ 76 h 467"/>
                <a:gd name="T30" fmla="*/ 314 w 572"/>
                <a:gd name="T31" fmla="*/ 76 h 467"/>
                <a:gd name="T32" fmla="*/ 459 w 572"/>
                <a:gd name="T33" fmla="*/ 222 h 467"/>
                <a:gd name="T34" fmla="*/ 459 w 572"/>
                <a:gd name="T35" fmla="*/ 246 h 467"/>
                <a:gd name="T36" fmla="*/ 338 w 572"/>
                <a:gd name="T37" fmla="*/ 0 h 467"/>
                <a:gd name="T38" fmla="*/ 123 w 572"/>
                <a:gd name="T39" fmla="*/ 145 h 467"/>
                <a:gd name="T40" fmla="*/ 130 w 572"/>
                <a:gd name="T41" fmla="*/ 162 h 467"/>
                <a:gd name="T42" fmla="*/ 135 w 572"/>
                <a:gd name="T43" fmla="*/ 163 h 467"/>
                <a:gd name="T44" fmla="*/ 148 w 572"/>
                <a:gd name="T45" fmla="*/ 155 h 467"/>
                <a:gd name="T46" fmla="*/ 338 w 572"/>
                <a:gd name="T47" fmla="*/ 27 h 467"/>
                <a:gd name="T48" fmla="*/ 545 w 572"/>
                <a:gd name="T49" fmla="*/ 234 h 467"/>
                <a:gd name="T50" fmla="*/ 338 w 572"/>
                <a:gd name="T51" fmla="*/ 440 h 467"/>
                <a:gd name="T52" fmla="*/ 148 w 572"/>
                <a:gd name="T53" fmla="*/ 312 h 467"/>
                <a:gd name="T54" fmla="*/ 135 w 572"/>
                <a:gd name="T55" fmla="*/ 304 h 467"/>
                <a:gd name="T56" fmla="*/ 130 w 572"/>
                <a:gd name="T57" fmla="*/ 305 h 467"/>
                <a:gd name="T58" fmla="*/ 123 w 572"/>
                <a:gd name="T59" fmla="*/ 323 h 467"/>
                <a:gd name="T60" fmla="*/ 338 w 572"/>
                <a:gd name="T61" fmla="*/ 467 h 467"/>
                <a:gd name="T62" fmla="*/ 572 w 572"/>
                <a:gd name="T63" fmla="*/ 234 h 467"/>
                <a:gd name="T64" fmla="*/ 338 w 572"/>
                <a:gd name="T6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 h="467">
                  <a:moveTo>
                    <a:pt x="459" y="246"/>
                  </a:moveTo>
                  <a:cubicBezTo>
                    <a:pt x="314" y="391"/>
                    <a:pt x="314" y="391"/>
                    <a:pt x="314" y="391"/>
                  </a:cubicBezTo>
                  <a:cubicBezTo>
                    <a:pt x="311" y="394"/>
                    <a:pt x="306" y="396"/>
                    <a:pt x="302" y="396"/>
                  </a:cubicBezTo>
                  <a:cubicBezTo>
                    <a:pt x="297" y="396"/>
                    <a:pt x="293" y="394"/>
                    <a:pt x="290" y="391"/>
                  </a:cubicBezTo>
                  <a:cubicBezTo>
                    <a:pt x="287" y="388"/>
                    <a:pt x="285" y="383"/>
                    <a:pt x="285" y="379"/>
                  </a:cubicBezTo>
                  <a:cubicBezTo>
                    <a:pt x="285" y="374"/>
                    <a:pt x="287" y="370"/>
                    <a:pt x="290" y="367"/>
                  </a:cubicBezTo>
                  <a:cubicBezTo>
                    <a:pt x="402" y="255"/>
                    <a:pt x="402" y="255"/>
                    <a:pt x="402" y="255"/>
                  </a:cubicBezTo>
                  <a:cubicBezTo>
                    <a:pt x="405" y="252"/>
                    <a:pt x="405" y="252"/>
                    <a:pt x="405" y="252"/>
                  </a:cubicBezTo>
                  <a:cubicBezTo>
                    <a:pt x="17" y="252"/>
                    <a:pt x="17" y="252"/>
                    <a:pt x="17" y="252"/>
                  </a:cubicBezTo>
                  <a:cubicBezTo>
                    <a:pt x="7" y="252"/>
                    <a:pt x="0" y="244"/>
                    <a:pt x="0" y="235"/>
                  </a:cubicBezTo>
                  <a:cubicBezTo>
                    <a:pt x="0" y="225"/>
                    <a:pt x="7" y="218"/>
                    <a:pt x="17" y="218"/>
                  </a:cubicBezTo>
                  <a:cubicBezTo>
                    <a:pt x="407" y="218"/>
                    <a:pt x="407" y="218"/>
                    <a:pt x="407" y="218"/>
                  </a:cubicBezTo>
                  <a:cubicBezTo>
                    <a:pt x="290" y="100"/>
                    <a:pt x="290" y="100"/>
                    <a:pt x="290" y="100"/>
                  </a:cubicBezTo>
                  <a:cubicBezTo>
                    <a:pt x="287" y="97"/>
                    <a:pt x="285" y="93"/>
                    <a:pt x="285" y="88"/>
                  </a:cubicBezTo>
                  <a:cubicBezTo>
                    <a:pt x="285" y="84"/>
                    <a:pt x="287" y="80"/>
                    <a:pt x="290" y="76"/>
                  </a:cubicBezTo>
                  <a:cubicBezTo>
                    <a:pt x="296" y="70"/>
                    <a:pt x="307" y="70"/>
                    <a:pt x="314" y="76"/>
                  </a:cubicBezTo>
                  <a:cubicBezTo>
                    <a:pt x="459" y="222"/>
                    <a:pt x="459" y="222"/>
                    <a:pt x="459" y="222"/>
                  </a:cubicBezTo>
                  <a:cubicBezTo>
                    <a:pt x="465" y="228"/>
                    <a:pt x="465" y="239"/>
                    <a:pt x="459" y="246"/>
                  </a:cubicBezTo>
                  <a:close/>
                  <a:moveTo>
                    <a:pt x="338" y="0"/>
                  </a:moveTo>
                  <a:cubicBezTo>
                    <a:pt x="244" y="0"/>
                    <a:pt x="159" y="57"/>
                    <a:pt x="123" y="145"/>
                  </a:cubicBezTo>
                  <a:cubicBezTo>
                    <a:pt x="120" y="152"/>
                    <a:pt x="123" y="159"/>
                    <a:pt x="130" y="162"/>
                  </a:cubicBezTo>
                  <a:cubicBezTo>
                    <a:pt x="132" y="163"/>
                    <a:pt x="134" y="163"/>
                    <a:pt x="135" y="163"/>
                  </a:cubicBezTo>
                  <a:cubicBezTo>
                    <a:pt x="141" y="163"/>
                    <a:pt x="146" y="160"/>
                    <a:pt x="148" y="155"/>
                  </a:cubicBezTo>
                  <a:cubicBezTo>
                    <a:pt x="180" y="77"/>
                    <a:pt x="255" y="27"/>
                    <a:pt x="338" y="27"/>
                  </a:cubicBezTo>
                  <a:cubicBezTo>
                    <a:pt x="452" y="27"/>
                    <a:pt x="545" y="120"/>
                    <a:pt x="545" y="234"/>
                  </a:cubicBezTo>
                  <a:cubicBezTo>
                    <a:pt x="545" y="348"/>
                    <a:pt x="452" y="440"/>
                    <a:pt x="338" y="440"/>
                  </a:cubicBezTo>
                  <a:cubicBezTo>
                    <a:pt x="255" y="440"/>
                    <a:pt x="180" y="390"/>
                    <a:pt x="148" y="312"/>
                  </a:cubicBezTo>
                  <a:cubicBezTo>
                    <a:pt x="146" y="307"/>
                    <a:pt x="141" y="304"/>
                    <a:pt x="135" y="304"/>
                  </a:cubicBezTo>
                  <a:cubicBezTo>
                    <a:pt x="134" y="304"/>
                    <a:pt x="132" y="304"/>
                    <a:pt x="130" y="305"/>
                  </a:cubicBezTo>
                  <a:cubicBezTo>
                    <a:pt x="123" y="308"/>
                    <a:pt x="120" y="316"/>
                    <a:pt x="123" y="323"/>
                  </a:cubicBezTo>
                  <a:cubicBezTo>
                    <a:pt x="159" y="410"/>
                    <a:pt x="244" y="467"/>
                    <a:pt x="338" y="467"/>
                  </a:cubicBezTo>
                  <a:cubicBezTo>
                    <a:pt x="467" y="467"/>
                    <a:pt x="572" y="362"/>
                    <a:pt x="572" y="234"/>
                  </a:cubicBezTo>
                  <a:cubicBezTo>
                    <a:pt x="572" y="105"/>
                    <a:pt x="467" y="0"/>
                    <a:pt x="338"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105E1DC9-CF7A-41F9-B204-8136CA00272D}"/>
                </a:ext>
              </a:extLst>
            </p:cNvPr>
            <p:cNvSpPr/>
            <p:nvPr/>
          </p:nvSpPr>
          <p:spPr>
            <a:xfrm flipH="1">
              <a:off x="1010342" y="3760857"/>
              <a:ext cx="6388100" cy="400110"/>
            </a:xfrm>
            <a:prstGeom prst="rect">
              <a:avLst/>
            </a:prstGeom>
          </p:spPr>
          <p:txBody>
            <a:bodyPr wrap="square">
              <a:spAutoFit/>
            </a:bodyPr>
            <a:lstStyle/>
            <a:p>
              <a:pPr lvl="0">
                <a:spcAft>
                  <a:spcPts val="1800"/>
                </a:spcAft>
              </a:pPr>
              <a:r>
                <a:rPr lang="en-US" sz="2000" dirty="0">
                  <a:solidFill>
                    <a:srgbClr val="302E45"/>
                  </a:solidFill>
                </a:rPr>
                <a:t>Leverages and extends ONAP functionalities in R1</a:t>
              </a:r>
              <a:endParaRPr lang="en-US" dirty="0">
                <a:solidFill>
                  <a:srgbClr val="000000"/>
                </a:solidFill>
              </a:endParaRPr>
            </a:p>
          </p:txBody>
        </p:sp>
      </p:grpSp>
      <p:grpSp>
        <p:nvGrpSpPr>
          <p:cNvPr id="25" name="Group 24">
            <a:extLst>
              <a:ext uri="{FF2B5EF4-FFF2-40B4-BE49-F238E27FC236}">
                <a16:creationId xmlns:a16="http://schemas.microsoft.com/office/drawing/2014/main" id="{15359178-A210-40F9-9B9A-4DE5ABAAC74F}"/>
              </a:ext>
            </a:extLst>
          </p:cNvPr>
          <p:cNvGrpSpPr/>
          <p:nvPr/>
        </p:nvGrpSpPr>
        <p:grpSpPr>
          <a:xfrm>
            <a:off x="532949" y="1506478"/>
            <a:ext cx="6235701" cy="400110"/>
            <a:chOff x="532949" y="1506478"/>
            <a:chExt cx="6235701" cy="400110"/>
          </a:xfrm>
        </p:grpSpPr>
        <p:sp>
          <p:nvSpPr>
            <p:cNvPr id="26" name="Freeform 63">
              <a:extLst>
                <a:ext uri="{FF2B5EF4-FFF2-40B4-BE49-F238E27FC236}">
                  <a16:creationId xmlns:a16="http://schemas.microsoft.com/office/drawing/2014/main" id="{6F344D07-7ABB-42BF-BA34-66FF7124A35D}"/>
                </a:ext>
              </a:extLst>
            </p:cNvPr>
            <p:cNvSpPr>
              <a:spLocks noChangeAspect="1" noEditPoints="1"/>
            </p:cNvSpPr>
            <p:nvPr/>
          </p:nvSpPr>
          <p:spPr bwMode="auto">
            <a:xfrm>
              <a:off x="532949" y="1565429"/>
              <a:ext cx="345255" cy="282208"/>
            </a:xfrm>
            <a:custGeom>
              <a:avLst/>
              <a:gdLst>
                <a:gd name="T0" fmla="*/ 459 w 572"/>
                <a:gd name="T1" fmla="*/ 246 h 467"/>
                <a:gd name="T2" fmla="*/ 314 w 572"/>
                <a:gd name="T3" fmla="*/ 391 h 467"/>
                <a:gd name="T4" fmla="*/ 302 w 572"/>
                <a:gd name="T5" fmla="*/ 396 h 467"/>
                <a:gd name="T6" fmla="*/ 290 w 572"/>
                <a:gd name="T7" fmla="*/ 391 h 467"/>
                <a:gd name="T8" fmla="*/ 285 w 572"/>
                <a:gd name="T9" fmla="*/ 379 h 467"/>
                <a:gd name="T10" fmla="*/ 290 w 572"/>
                <a:gd name="T11" fmla="*/ 367 h 467"/>
                <a:gd name="T12" fmla="*/ 402 w 572"/>
                <a:gd name="T13" fmla="*/ 255 h 467"/>
                <a:gd name="T14" fmla="*/ 405 w 572"/>
                <a:gd name="T15" fmla="*/ 252 h 467"/>
                <a:gd name="T16" fmla="*/ 17 w 572"/>
                <a:gd name="T17" fmla="*/ 252 h 467"/>
                <a:gd name="T18" fmla="*/ 0 w 572"/>
                <a:gd name="T19" fmla="*/ 235 h 467"/>
                <a:gd name="T20" fmla="*/ 17 w 572"/>
                <a:gd name="T21" fmla="*/ 218 h 467"/>
                <a:gd name="T22" fmla="*/ 407 w 572"/>
                <a:gd name="T23" fmla="*/ 218 h 467"/>
                <a:gd name="T24" fmla="*/ 290 w 572"/>
                <a:gd name="T25" fmla="*/ 100 h 467"/>
                <a:gd name="T26" fmla="*/ 285 w 572"/>
                <a:gd name="T27" fmla="*/ 88 h 467"/>
                <a:gd name="T28" fmla="*/ 290 w 572"/>
                <a:gd name="T29" fmla="*/ 76 h 467"/>
                <a:gd name="T30" fmla="*/ 314 w 572"/>
                <a:gd name="T31" fmla="*/ 76 h 467"/>
                <a:gd name="T32" fmla="*/ 459 w 572"/>
                <a:gd name="T33" fmla="*/ 222 h 467"/>
                <a:gd name="T34" fmla="*/ 459 w 572"/>
                <a:gd name="T35" fmla="*/ 246 h 467"/>
                <a:gd name="T36" fmla="*/ 338 w 572"/>
                <a:gd name="T37" fmla="*/ 0 h 467"/>
                <a:gd name="T38" fmla="*/ 123 w 572"/>
                <a:gd name="T39" fmla="*/ 145 h 467"/>
                <a:gd name="T40" fmla="*/ 130 w 572"/>
                <a:gd name="T41" fmla="*/ 162 h 467"/>
                <a:gd name="T42" fmla="*/ 135 w 572"/>
                <a:gd name="T43" fmla="*/ 163 h 467"/>
                <a:gd name="T44" fmla="*/ 148 w 572"/>
                <a:gd name="T45" fmla="*/ 155 h 467"/>
                <a:gd name="T46" fmla="*/ 338 w 572"/>
                <a:gd name="T47" fmla="*/ 27 h 467"/>
                <a:gd name="T48" fmla="*/ 545 w 572"/>
                <a:gd name="T49" fmla="*/ 234 h 467"/>
                <a:gd name="T50" fmla="*/ 338 w 572"/>
                <a:gd name="T51" fmla="*/ 440 h 467"/>
                <a:gd name="T52" fmla="*/ 148 w 572"/>
                <a:gd name="T53" fmla="*/ 312 h 467"/>
                <a:gd name="T54" fmla="*/ 135 w 572"/>
                <a:gd name="T55" fmla="*/ 304 h 467"/>
                <a:gd name="T56" fmla="*/ 130 w 572"/>
                <a:gd name="T57" fmla="*/ 305 h 467"/>
                <a:gd name="T58" fmla="*/ 123 w 572"/>
                <a:gd name="T59" fmla="*/ 323 h 467"/>
                <a:gd name="T60" fmla="*/ 338 w 572"/>
                <a:gd name="T61" fmla="*/ 467 h 467"/>
                <a:gd name="T62" fmla="*/ 572 w 572"/>
                <a:gd name="T63" fmla="*/ 234 h 467"/>
                <a:gd name="T64" fmla="*/ 338 w 572"/>
                <a:gd name="T65"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 h="467">
                  <a:moveTo>
                    <a:pt x="459" y="246"/>
                  </a:moveTo>
                  <a:cubicBezTo>
                    <a:pt x="314" y="391"/>
                    <a:pt x="314" y="391"/>
                    <a:pt x="314" y="391"/>
                  </a:cubicBezTo>
                  <a:cubicBezTo>
                    <a:pt x="311" y="394"/>
                    <a:pt x="306" y="396"/>
                    <a:pt x="302" y="396"/>
                  </a:cubicBezTo>
                  <a:cubicBezTo>
                    <a:pt x="297" y="396"/>
                    <a:pt x="293" y="394"/>
                    <a:pt x="290" y="391"/>
                  </a:cubicBezTo>
                  <a:cubicBezTo>
                    <a:pt x="287" y="388"/>
                    <a:pt x="285" y="383"/>
                    <a:pt x="285" y="379"/>
                  </a:cubicBezTo>
                  <a:cubicBezTo>
                    <a:pt x="285" y="374"/>
                    <a:pt x="287" y="370"/>
                    <a:pt x="290" y="367"/>
                  </a:cubicBezTo>
                  <a:cubicBezTo>
                    <a:pt x="402" y="255"/>
                    <a:pt x="402" y="255"/>
                    <a:pt x="402" y="255"/>
                  </a:cubicBezTo>
                  <a:cubicBezTo>
                    <a:pt x="405" y="252"/>
                    <a:pt x="405" y="252"/>
                    <a:pt x="405" y="252"/>
                  </a:cubicBezTo>
                  <a:cubicBezTo>
                    <a:pt x="17" y="252"/>
                    <a:pt x="17" y="252"/>
                    <a:pt x="17" y="252"/>
                  </a:cubicBezTo>
                  <a:cubicBezTo>
                    <a:pt x="7" y="252"/>
                    <a:pt x="0" y="244"/>
                    <a:pt x="0" y="235"/>
                  </a:cubicBezTo>
                  <a:cubicBezTo>
                    <a:pt x="0" y="225"/>
                    <a:pt x="7" y="218"/>
                    <a:pt x="17" y="218"/>
                  </a:cubicBezTo>
                  <a:cubicBezTo>
                    <a:pt x="407" y="218"/>
                    <a:pt x="407" y="218"/>
                    <a:pt x="407" y="218"/>
                  </a:cubicBezTo>
                  <a:cubicBezTo>
                    <a:pt x="290" y="100"/>
                    <a:pt x="290" y="100"/>
                    <a:pt x="290" y="100"/>
                  </a:cubicBezTo>
                  <a:cubicBezTo>
                    <a:pt x="287" y="97"/>
                    <a:pt x="285" y="93"/>
                    <a:pt x="285" y="88"/>
                  </a:cubicBezTo>
                  <a:cubicBezTo>
                    <a:pt x="285" y="84"/>
                    <a:pt x="287" y="80"/>
                    <a:pt x="290" y="76"/>
                  </a:cubicBezTo>
                  <a:cubicBezTo>
                    <a:pt x="296" y="70"/>
                    <a:pt x="307" y="70"/>
                    <a:pt x="314" y="76"/>
                  </a:cubicBezTo>
                  <a:cubicBezTo>
                    <a:pt x="459" y="222"/>
                    <a:pt x="459" y="222"/>
                    <a:pt x="459" y="222"/>
                  </a:cubicBezTo>
                  <a:cubicBezTo>
                    <a:pt x="465" y="228"/>
                    <a:pt x="465" y="239"/>
                    <a:pt x="459" y="246"/>
                  </a:cubicBezTo>
                  <a:close/>
                  <a:moveTo>
                    <a:pt x="338" y="0"/>
                  </a:moveTo>
                  <a:cubicBezTo>
                    <a:pt x="244" y="0"/>
                    <a:pt x="159" y="57"/>
                    <a:pt x="123" y="145"/>
                  </a:cubicBezTo>
                  <a:cubicBezTo>
                    <a:pt x="120" y="152"/>
                    <a:pt x="123" y="159"/>
                    <a:pt x="130" y="162"/>
                  </a:cubicBezTo>
                  <a:cubicBezTo>
                    <a:pt x="132" y="163"/>
                    <a:pt x="134" y="163"/>
                    <a:pt x="135" y="163"/>
                  </a:cubicBezTo>
                  <a:cubicBezTo>
                    <a:pt x="141" y="163"/>
                    <a:pt x="146" y="160"/>
                    <a:pt x="148" y="155"/>
                  </a:cubicBezTo>
                  <a:cubicBezTo>
                    <a:pt x="180" y="77"/>
                    <a:pt x="255" y="27"/>
                    <a:pt x="338" y="27"/>
                  </a:cubicBezTo>
                  <a:cubicBezTo>
                    <a:pt x="452" y="27"/>
                    <a:pt x="545" y="120"/>
                    <a:pt x="545" y="234"/>
                  </a:cubicBezTo>
                  <a:cubicBezTo>
                    <a:pt x="545" y="348"/>
                    <a:pt x="452" y="440"/>
                    <a:pt x="338" y="440"/>
                  </a:cubicBezTo>
                  <a:cubicBezTo>
                    <a:pt x="255" y="440"/>
                    <a:pt x="180" y="390"/>
                    <a:pt x="148" y="312"/>
                  </a:cubicBezTo>
                  <a:cubicBezTo>
                    <a:pt x="146" y="307"/>
                    <a:pt x="141" y="304"/>
                    <a:pt x="135" y="304"/>
                  </a:cubicBezTo>
                  <a:cubicBezTo>
                    <a:pt x="134" y="304"/>
                    <a:pt x="132" y="304"/>
                    <a:pt x="130" y="305"/>
                  </a:cubicBezTo>
                  <a:cubicBezTo>
                    <a:pt x="123" y="308"/>
                    <a:pt x="120" y="316"/>
                    <a:pt x="123" y="323"/>
                  </a:cubicBezTo>
                  <a:cubicBezTo>
                    <a:pt x="159" y="410"/>
                    <a:pt x="244" y="467"/>
                    <a:pt x="338" y="467"/>
                  </a:cubicBezTo>
                  <a:cubicBezTo>
                    <a:pt x="467" y="467"/>
                    <a:pt x="572" y="362"/>
                    <a:pt x="572" y="234"/>
                  </a:cubicBezTo>
                  <a:cubicBezTo>
                    <a:pt x="572" y="105"/>
                    <a:pt x="467" y="0"/>
                    <a:pt x="338"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A2B501CA-2DD6-484B-A230-D3CD5CAE1B47}"/>
                </a:ext>
              </a:extLst>
            </p:cNvPr>
            <p:cNvSpPr/>
            <p:nvPr/>
          </p:nvSpPr>
          <p:spPr>
            <a:xfrm flipH="1">
              <a:off x="1010342" y="1506478"/>
              <a:ext cx="5758308" cy="400110"/>
            </a:xfrm>
            <a:prstGeom prst="rect">
              <a:avLst/>
            </a:prstGeom>
          </p:spPr>
          <p:txBody>
            <a:bodyPr wrap="none">
              <a:spAutoFit/>
            </a:bodyPr>
            <a:lstStyle/>
            <a:p>
              <a:pPr lvl="0">
                <a:spcBef>
                  <a:spcPts val="1000"/>
                </a:spcBef>
                <a:spcAft>
                  <a:spcPts val="1800"/>
                </a:spcAft>
              </a:pPr>
              <a:r>
                <a:rPr lang="en-US" sz="2000" dirty="0">
                  <a:solidFill>
                    <a:srgbClr val="302E45"/>
                  </a:solidFill>
                </a:rPr>
                <a:t>R-</a:t>
              </a:r>
              <a:r>
                <a:rPr lang="en-US" sz="2000" dirty="0" err="1">
                  <a:solidFill>
                    <a:srgbClr val="302E45"/>
                  </a:solidFill>
                </a:rPr>
                <a:t>vCPE</a:t>
              </a:r>
              <a:r>
                <a:rPr lang="en-US" sz="2000" dirty="0">
                  <a:solidFill>
                    <a:srgbClr val="302E45"/>
                  </a:solidFill>
                </a:rPr>
                <a:t> a key use case in Amsterdam release</a:t>
              </a:r>
            </a:p>
          </p:txBody>
        </p:sp>
      </p:grpSp>
      <p:pic>
        <p:nvPicPr>
          <p:cNvPr id="15" name="Picture 14">
            <a:extLst>
              <a:ext uri="{FF2B5EF4-FFF2-40B4-BE49-F238E27FC236}">
                <a16:creationId xmlns:a16="http://schemas.microsoft.com/office/drawing/2014/main" id="{AF6BBF71-A5D9-40CC-88EB-1AF2345A60A1}"/>
              </a:ext>
            </a:extLst>
          </p:cNvPr>
          <p:cNvPicPr>
            <a:picLocks/>
          </p:cNvPicPr>
          <p:nvPr/>
        </p:nvPicPr>
        <p:blipFill>
          <a:blip r:embed="rId4"/>
          <a:stretch>
            <a:fillRect/>
          </a:stretch>
        </p:blipFill>
        <p:spPr>
          <a:xfrm>
            <a:off x="11454485" y="6382383"/>
            <a:ext cx="393012" cy="292607"/>
          </a:xfrm>
          <a:prstGeom prst="rect">
            <a:avLst/>
          </a:prstGeom>
        </p:spPr>
      </p:pic>
    </p:spTree>
    <p:extLst>
      <p:ext uri="{BB962C8B-B14F-4D97-AF65-F5344CB8AC3E}">
        <p14:creationId xmlns:p14="http://schemas.microsoft.com/office/powerpoint/2010/main" val="138295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nodeType="withEffect">
                                  <p:stCondLst>
                                    <p:cond delay="250"/>
                                  </p:stCondLst>
                                  <p:childTnLst>
                                    <p:animMotion origin="layout" path="M -2.08333E-7 1.11111E-6 L -2.08333E-7 0.02685 " pathEditMode="relative" rAng="0" ptsTypes="AA">
                                      <p:cBhvr>
                                        <p:cTn id="9" dur="800" spd="-100000" fill="hold"/>
                                        <p:tgtEl>
                                          <p:spTgt spid="25"/>
                                        </p:tgtEl>
                                        <p:attrNameLst>
                                          <p:attrName>ppt_x</p:attrName>
                                          <p:attrName>ppt_y</p:attrName>
                                        </p:attrNameLst>
                                      </p:cBhvr>
                                      <p:rCtr x="0" y="1343"/>
                                    </p:animMotion>
                                  </p:childTnLst>
                                </p:cTn>
                              </p:par>
                              <p:par>
                                <p:cTn id="10" presetID="10" presetClass="entr" presetSubtype="0" fill="hold" nodeType="withEffect">
                                  <p:stCondLst>
                                    <p:cond delay="6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400"/>
                                        <p:tgtEl>
                                          <p:spTgt spid="16"/>
                                        </p:tgtEl>
                                      </p:cBhvr>
                                    </p:animEffect>
                                  </p:childTnLst>
                                </p:cTn>
                              </p:par>
                              <p:par>
                                <p:cTn id="13" presetID="42" presetClass="path" presetSubtype="0" accel="50000" decel="50000" fill="hold" nodeType="withEffect">
                                  <p:stCondLst>
                                    <p:cond delay="350"/>
                                  </p:stCondLst>
                                  <p:childTnLst>
                                    <p:animMotion origin="layout" path="M -2.08333E-7 1.11111E-6 L -2.08333E-7 0.02685 " pathEditMode="relative" rAng="0" ptsTypes="AA">
                                      <p:cBhvr>
                                        <p:cTn id="14" dur="800" spd="-100000" fill="hold"/>
                                        <p:tgtEl>
                                          <p:spTgt spid="16"/>
                                        </p:tgtEl>
                                        <p:attrNameLst>
                                          <p:attrName>ppt_x</p:attrName>
                                          <p:attrName>ppt_y</p:attrName>
                                        </p:attrNameLst>
                                      </p:cBhvr>
                                      <p:rCtr x="0" y="1343"/>
                                    </p:animMotion>
                                  </p:childTnLst>
                                </p:cTn>
                              </p:par>
                              <p:par>
                                <p:cTn id="15" presetID="10" presetClass="entr" presetSubtype="0" fill="hold" nodeType="withEffect">
                                  <p:stCondLst>
                                    <p:cond delay="7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400"/>
                                        <p:tgtEl>
                                          <p:spTgt spid="19"/>
                                        </p:tgtEl>
                                      </p:cBhvr>
                                    </p:animEffect>
                                  </p:childTnLst>
                                </p:cTn>
                              </p:par>
                              <p:par>
                                <p:cTn id="18" presetID="42" presetClass="path" presetSubtype="0" accel="50000" decel="50000" fill="hold" nodeType="withEffect">
                                  <p:stCondLst>
                                    <p:cond delay="450"/>
                                  </p:stCondLst>
                                  <p:childTnLst>
                                    <p:animMotion origin="layout" path="M -2.08333E-7 1.11111E-6 L -2.08333E-7 0.02685 " pathEditMode="relative" rAng="0" ptsTypes="AA">
                                      <p:cBhvr>
                                        <p:cTn id="19" dur="800" spd="-100000" fill="hold"/>
                                        <p:tgtEl>
                                          <p:spTgt spid="19"/>
                                        </p:tgtEl>
                                        <p:attrNameLst>
                                          <p:attrName>ppt_x</p:attrName>
                                          <p:attrName>ppt_y</p:attrName>
                                        </p:attrNameLst>
                                      </p:cBhvr>
                                      <p:rCtr x="0" y="1343"/>
                                    </p:animMotion>
                                  </p:childTnLst>
                                </p:cTn>
                              </p:par>
                              <p:par>
                                <p:cTn id="20" presetID="10" presetClass="entr" presetSubtype="0" fill="hold" nodeType="withEffect">
                                  <p:stCondLst>
                                    <p:cond delay="8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400"/>
                                        <p:tgtEl>
                                          <p:spTgt spid="22"/>
                                        </p:tgtEl>
                                      </p:cBhvr>
                                    </p:animEffect>
                                  </p:childTnLst>
                                </p:cTn>
                              </p:par>
                              <p:par>
                                <p:cTn id="23" presetID="42" presetClass="path" presetSubtype="0" accel="50000" decel="50000" fill="hold" nodeType="withEffect">
                                  <p:stCondLst>
                                    <p:cond delay="550"/>
                                  </p:stCondLst>
                                  <p:childTnLst>
                                    <p:animMotion origin="layout" path="M -2.08333E-7 1.11111E-6 L -2.08333E-7 0.02685 " pathEditMode="relative" rAng="0" ptsTypes="AA">
                                      <p:cBhvr>
                                        <p:cTn id="24" dur="800" spd="-100000" fill="hold"/>
                                        <p:tgtEl>
                                          <p:spTgt spid="22"/>
                                        </p:tgtEl>
                                        <p:attrNameLst>
                                          <p:attrName>ppt_x</p:attrName>
                                          <p:attrName>ppt_y</p:attrName>
                                        </p:attrNameLst>
                                      </p:cBhvr>
                                      <p:rCtr x="0" y="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9FACBF-2004-4366-B5AF-515D3B19951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923313" y="0"/>
            <a:ext cx="5268687" cy="6858000"/>
          </a:xfrm>
          <a:prstGeom prst="rect">
            <a:avLst/>
          </a:prstGeom>
        </p:spPr>
      </p:pic>
      <p:sp>
        <p:nvSpPr>
          <p:cNvPr id="6" name="Freeform: Shape 5">
            <a:extLst>
              <a:ext uri="{FF2B5EF4-FFF2-40B4-BE49-F238E27FC236}">
                <a16:creationId xmlns:a16="http://schemas.microsoft.com/office/drawing/2014/main" id="{C86E3FC2-323A-4087-86F4-C5F8E0AD2F75}"/>
              </a:ext>
            </a:extLst>
          </p:cNvPr>
          <p:cNvSpPr>
            <a:spLocks/>
          </p:cNvSpPr>
          <p:nvPr/>
        </p:nvSpPr>
        <p:spPr bwMode="white">
          <a:xfrm>
            <a:off x="4087906" y="794"/>
            <a:ext cx="5312070" cy="6857206"/>
          </a:xfrm>
          <a:custGeom>
            <a:avLst/>
            <a:gdLst>
              <a:gd name="connsiteX0" fmla="*/ 0 w 5312070"/>
              <a:gd name="connsiteY0" fmla="*/ 0 h 6857206"/>
              <a:gd name="connsiteX1" fmla="*/ 2848270 w 5312070"/>
              <a:gd name="connsiteY1" fmla="*/ 0 h 6857206"/>
              <a:gd name="connsiteX2" fmla="*/ 5312070 w 5312070"/>
              <a:gd name="connsiteY2" fmla="*/ 6857206 h 6857206"/>
              <a:gd name="connsiteX3" fmla="*/ 0 w 5312070"/>
              <a:gd name="connsiteY3" fmla="*/ 6857206 h 6857206"/>
            </a:gdLst>
            <a:ahLst/>
            <a:cxnLst>
              <a:cxn ang="0">
                <a:pos x="connsiteX0" y="connsiteY0"/>
              </a:cxn>
              <a:cxn ang="0">
                <a:pos x="connsiteX1" y="connsiteY1"/>
              </a:cxn>
              <a:cxn ang="0">
                <a:pos x="connsiteX2" y="connsiteY2"/>
              </a:cxn>
              <a:cxn ang="0">
                <a:pos x="connsiteX3" y="connsiteY3"/>
              </a:cxn>
            </a:cxnLst>
            <a:rect l="l" t="t" r="r" b="b"/>
            <a:pathLst>
              <a:path w="5312070" h="6857206">
                <a:moveTo>
                  <a:pt x="0" y="0"/>
                </a:moveTo>
                <a:lnTo>
                  <a:pt x="2848270" y="0"/>
                </a:lnTo>
                <a:lnTo>
                  <a:pt x="5312070" y="6857206"/>
                </a:lnTo>
                <a:lnTo>
                  <a:pt x="0" y="6857206"/>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solidFill>
                <a:schemeClr val="bg1"/>
              </a:solidFill>
            </a:endParaRPr>
          </a:p>
        </p:txBody>
      </p:sp>
      <p:sp>
        <p:nvSpPr>
          <p:cNvPr id="60" name="Freeform 6">
            <a:extLst>
              <a:ext uri="{FF2B5EF4-FFF2-40B4-BE49-F238E27FC236}">
                <a16:creationId xmlns:a16="http://schemas.microsoft.com/office/drawing/2014/main" id="{92AE6092-0CA5-4B57-99EC-24B107FA72A6}"/>
              </a:ext>
            </a:extLst>
          </p:cNvPr>
          <p:cNvSpPr>
            <a:spLocks/>
          </p:cNvSpPr>
          <p:nvPr/>
        </p:nvSpPr>
        <p:spPr bwMode="auto">
          <a:xfrm>
            <a:off x="2940912" y="542926"/>
            <a:ext cx="4565341" cy="5748337"/>
          </a:xfrm>
          <a:custGeom>
            <a:avLst/>
            <a:gdLst>
              <a:gd name="T0" fmla="*/ 2651 w 2651"/>
              <a:gd name="T1" fmla="*/ 3621 h 3621"/>
              <a:gd name="T2" fmla="*/ 1044 w 2651"/>
              <a:gd name="T3" fmla="*/ 3621 h 3621"/>
              <a:gd name="T4" fmla="*/ 0 w 2651"/>
              <a:gd name="T5" fmla="*/ 0 h 3621"/>
              <a:gd name="T6" fmla="*/ 1608 w 2651"/>
              <a:gd name="T7" fmla="*/ 0 h 3621"/>
              <a:gd name="T8" fmla="*/ 2651 w 2651"/>
              <a:gd name="T9" fmla="*/ 3621 h 3621"/>
              <a:gd name="connsiteX0" fmla="*/ 10848 w 10848"/>
              <a:gd name="connsiteY0" fmla="*/ 10000 h 10000"/>
              <a:gd name="connsiteX1" fmla="*/ 3938 w 10848"/>
              <a:gd name="connsiteY1" fmla="*/ 10000 h 10000"/>
              <a:gd name="connsiteX2" fmla="*/ 0 w 10848"/>
              <a:gd name="connsiteY2" fmla="*/ 0 h 10000"/>
              <a:gd name="connsiteX3" fmla="*/ 6066 w 10848"/>
              <a:gd name="connsiteY3" fmla="*/ 0 h 10000"/>
              <a:gd name="connsiteX4" fmla="*/ 10848 w 10848"/>
              <a:gd name="connsiteY4" fmla="*/ 10000 h 10000"/>
              <a:gd name="connsiteX0" fmla="*/ 10848 w 10848"/>
              <a:gd name="connsiteY0" fmla="*/ 10000 h 10000"/>
              <a:gd name="connsiteX1" fmla="*/ 4869 w 10848"/>
              <a:gd name="connsiteY1" fmla="*/ 10000 h 10000"/>
              <a:gd name="connsiteX2" fmla="*/ 0 w 10848"/>
              <a:gd name="connsiteY2" fmla="*/ 0 h 10000"/>
              <a:gd name="connsiteX3" fmla="*/ 6066 w 10848"/>
              <a:gd name="connsiteY3" fmla="*/ 0 h 10000"/>
              <a:gd name="connsiteX4" fmla="*/ 10848 w 1084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8" h="10000">
                <a:moveTo>
                  <a:pt x="10848" y="10000"/>
                </a:moveTo>
                <a:lnTo>
                  <a:pt x="4869" y="10000"/>
                </a:lnTo>
                <a:lnTo>
                  <a:pt x="0" y="0"/>
                </a:lnTo>
                <a:lnTo>
                  <a:pt x="6066" y="0"/>
                </a:lnTo>
                <a:lnTo>
                  <a:pt x="10848" y="10000"/>
                </a:lnTo>
                <a:close/>
              </a:path>
            </a:pathLst>
          </a:custGeom>
          <a:solidFill>
            <a:srgbClr val="F5F5F5"/>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
            <a:extLst>
              <a:ext uri="{FF2B5EF4-FFF2-40B4-BE49-F238E27FC236}">
                <a16:creationId xmlns:a16="http://schemas.microsoft.com/office/drawing/2014/main" id="{4DD0EBEA-7EFB-4C7D-92A4-60390A4825F1}"/>
              </a:ext>
            </a:extLst>
          </p:cNvPr>
          <p:cNvSpPr>
            <a:spLocks/>
          </p:cNvSpPr>
          <p:nvPr/>
        </p:nvSpPr>
        <p:spPr bwMode="auto">
          <a:xfrm>
            <a:off x="1149260" y="542926"/>
            <a:ext cx="2526377" cy="5748337"/>
          </a:xfrm>
          <a:custGeom>
            <a:avLst/>
            <a:gdLst>
              <a:gd name="T0" fmla="*/ 1383 w 1383"/>
              <a:gd name="T1" fmla="*/ 3621 h 3621"/>
              <a:gd name="T2" fmla="*/ 1043 w 1383"/>
              <a:gd name="T3" fmla="*/ 3621 h 3621"/>
              <a:gd name="T4" fmla="*/ 0 w 1383"/>
              <a:gd name="T5" fmla="*/ 0 h 3621"/>
              <a:gd name="T6" fmla="*/ 338 w 1383"/>
              <a:gd name="T7" fmla="*/ 0 h 3621"/>
              <a:gd name="T8" fmla="*/ 1383 w 1383"/>
              <a:gd name="T9" fmla="*/ 3621 h 3621"/>
              <a:gd name="connsiteX0" fmla="*/ 11507 w 11507"/>
              <a:gd name="connsiteY0" fmla="*/ 10000 h 10000"/>
              <a:gd name="connsiteX1" fmla="*/ 7542 w 11507"/>
              <a:gd name="connsiteY1" fmla="*/ 10000 h 10000"/>
              <a:gd name="connsiteX2" fmla="*/ 0 w 11507"/>
              <a:gd name="connsiteY2" fmla="*/ 0 h 10000"/>
              <a:gd name="connsiteX3" fmla="*/ 2444 w 11507"/>
              <a:gd name="connsiteY3" fmla="*/ 0 h 10000"/>
              <a:gd name="connsiteX4" fmla="*/ 11507 w 11507"/>
              <a:gd name="connsiteY4" fmla="*/ 10000 h 10000"/>
              <a:gd name="connsiteX0" fmla="*/ 11507 w 11507"/>
              <a:gd name="connsiteY0" fmla="*/ 10000 h 10000"/>
              <a:gd name="connsiteX1" fmla="*/ 8732 w 11507"/>
              <a:gd name="connsiteY1" fmla="*/ 10000 h 10000"/>
              <a:gd name="connsiteX2" fmla="*/ 0 w 11507"/>
              <a:gd name="connsiteY2" fmla="*/ 0 h 10000"/>
              <a:gd name="connsiteX3" fmla="*/ 2444 w 11507"/>
              <a:gd name="connsiteY3" fmla="*/ 0 h 10000"/>
              <a:gd name="connsiteX4" fmla="*/ 11507 w 11507"/>
              <a:gd name="connsiteY4" fmla="*/ 10000 h 10000"/>
              <a:gd name="connsiteX0" fmla="*/ 11507 w 11507"/>
              <a:gd name="connsiteY0" fmla="*/ 10000 h 10000"/>
              <a:gd name="connsiteX1" fmla="*/ 9168 w 11507"/>
              <a:gd name="connsiteY1" fmla="*/ 10000 h 10000"/>
              <a:gd name="connsiteX2" fmla="*/ 0 w 11507"/>
              <a:gd name="connsiteY2" fmla="*/ 0 h 10000"/>
              <a:gd name="connsiteX3" fmla="*/ 2444 w 11507"/>
              <a:gd name="connsiteY3" fmla="*/ 0 h 10000"/>
              <a:gd name="connsiteX4" fmla="*/ 11507 w 11507"/>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7" h="10000">
                <a:moveTo>
                  <a:pt x="11507" y="10000"/>
                </a:moveTo>
                <a:lnTo>
                  <a:pt x="9168" y="10000"/>
                </a:lnTo>
                <a:lnTo>
                  <a:pt x="0" y="0"/>
                </a:lnTo>
                <a:lnTo>
                  <a:pt x="2444" y="0"/>
                </a:lnTo>
                <a:lnTo>
                  <a:pt x="11507" y="10000"/>
                </a:lnTo>
                <a:close/>
              </a:path>
            </a:pathLst>
          </a:custGeom>
          <a:solidFill>
            <a:srgbClr val="F5F5F5"/>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8">
            <a:extLst>
              <a:ext uri="{FF2B5EF4-FFF2-40B4-BE49-F238E27FC236}">
                <a16:creationId xmlns:a16="http://schemas.microsoft.com/office/drawing/2014/main" id="{BCF3125F-08C2-485B-AC85-E94E943F3D89}"/>
              </a:ext>
            </a:extLst>
          </p:cNvPr>
          <p:cNvSpPr>
            <a:spLocks/>
          </p:cNvSpPr>
          <p:nvPr/>
        </p:nvSpPr>
        <p:spPr bwMode="auto">
          <a:xfrm>
            <a:off x="6497093" y="547688"/>
            <a:ext cx="2588274" cy="5748337"/>
          </a:xfrm>
          <a:custGeom>
            <a:avLst/>
            <a:gdLst>
              <a:gd name="T0" fmla="*/ 1389 w 1389"/>
              <a:gd name="T1" fmla="*/ 3621 h 3621"/>
              <a:gd name="T2" fmla="*/ 1049 w 1389"/>
              <a:gd name="T3" fmla="*/ 3621 h 3621"/>
              <a:gd name="T4" fmla="*/ 0 w 1389"/>
              <a:gd name="T5" fmla="*/ 0 h 3621"/>
              <a:gd name="T6" fmla="*/ 341 w 1389"/>
              <a:gd name="T7" fmla="*/ 0 h 3621"/>
              <a:gd name="T8" fmla="*/ 1389 w 1389"/>
              <a:gd name="T9" fmla="*/ 3621 h 3621"/>
              <a:gd name="connsiteX0" fmla="*/ 11738 w 11738"/>
              <a:gd name="connsiteY0" fmla="*/ 10000 h 10000"/>
              <a:gd name="connsiteX1" fmla="*/ 7552 w 11738"/>
              <a:gd name="connsiteY1" fmla="*/ 10000 h 10000"/>
              <a:gd name="connsiteX2" fmla="*/ 0 w 11738"/>
              <a:gd name="connsiteY2" fmla="*/ 0 h 10000"/>
              <a:gd name="connsiteX3" fmla="*/ 2455 w 11738"/>
              <a:gd name="connsiteY3" fmla="*/ 0 h 10000"/>
              <a:gd name="connsiteX4" fmla="*/ 11738 w 11738"/>
              <a:gd name="connsiteY4" fmla="*/ 10000 h 10000"/>
              <a:gd name="connsiteX0" fmla="*/ 11738 w 11738"/>
              <a:gd name="connsiteY0" fmla="*/ 10000 h 10000"/>
              <a:gd name="connsiteX1" fmla="*/ 9290 w 11738"/>
              <a:gd name="connsiteY1" fmla="*/ 9985 h 10000"/>
              <a:gd name="connsiteX2" fmla="*/ 0 w 11738"/>
              <a:gd name="connsiteY2" fmla="*/ 0 h 10000"/>
              <a:gd name="connsiteX3" fmla="*/ 2455 w 11738"/>
              <a:gd name="connsiteY3" fmla="*/ 0 h 10000"/>
              <a:gd name="connsiteX4" fmla="*/ 11738 w 117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8" h="10000">
                <a:moveTo>
                  <a:pt x="11738" y="10000"/>
                </a:moveTo>
                <a:lnTo>
                  <a:pt x="9290" y="9985"/>
                </a:lnTo>
                <a:lnTo>
                  <a:pt x="0" y="0"/>
                </a:lnTo>
                <a:lnTo>
                  <a:pt x="2455" y="0"/>
                </a:lnTo>
                <a:lnTo>
                  <a:pt x="11738" y="10000"/>
                </a:lnTo>
                <a:close/>
              </a:path>
            </a:pathLst>
          </a:custGeom>
          <a:solidFill>
            <a:srgbClr val="F5F5F5"/>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9">
            <a:extLst>
              <a:ext uri="{FF2B5EF4-FFF2-40B4-BE49-F238E27FC236}">
                <a16:creationId xmlns:a16="http://schemas.microsoft.com/office/drawing/2014/main" id="{223EA3D4-6D28-4A9E-960F-93DC43AE55E1}"/>
              </a:ext>
            </a:extLst>
          </p:cNvPr>
          <p:cNvSpPr>
            <a:spLocks/>
          </p:cNvSpPr>
          <p:nvPr/>
        </p:nvSpPr>
        <p:spPr bwMode="auto">
          <a:xfrm>
            <a:off x="1847806" y="542926"/>
            <a:ext cx="2178773" cy="5748337"/>
          </a:xfrm>
          <a:custGeom>
            <a:avLst/>
            <a:gdLst>
              <a:gd name="T0" fmla="*/ 1142 w 1142"/>
              <a:gd name="T1" fmla="*/ 3621 h 3621"/>
              <a:gd name="T2" fmla="*/ 1047 w 1142"/>
              <a:gd name="T3" fmla="*/ 3621 h 3621"/>
              <a:gd name="T4" fmla="*/ 0 w 1142"/>
              <a:gd name="T5" fmla="*/ 0 h 3621"/>
              <a:gd name="T6" fmla="*/ 97 w 1142"/>
              <a:gd name="T7" fmla="*/ 0 h 3621"/>
              <a:gd name="T8" fmla="*/ 1142 w 1142"/>
              <a:gd name="T9" fmla="*/ 3621 h 3621"/>
              <a:gd name="connsiteX0" fmla="*/ 12018 w 12018"/>
              <a:gd name="connsiteY0" fmla="*/ 10000 h 10000"/>
              <a:gd name="connsiteX1" fmla="*/ 9168 w 12018"/>
              <a:gd name="connsiteY1" fmla="*/ 10000 h 10000"/>
              <a:gd name="connsiteX2" fmla="*/ 0 w 12018"/>
              <a:gd name="connsiteY2" fmla="*/ 0 h 10000"/>
              <a:gd name="connsiteX3" fmla="*/ 849 w 12018"/>
              <a:gd name="connsiteY3" fmla="*/ 0 h 10000"/>
              <a:gd name="connsiteX4" fmla="*/ 12018 w 12018"/>
              <a:gd name="connsiteY4" fmla="*/ 10000 h 10000"/>
              <a:gd name="connsiteX0" fmla="*/ 12018 w 12018"/>
              <a:gd name="connsiteY0" fmla="*/ 10000 h 10000"/>
              <a:gd name="connsiteX1" fmla="*/ 11041 w 12018"/>
              <a:gd name="connsiteY1" fmla="*/ 10000 h 10000"/>
              <a:gd name="connsiteX2" fmla="*/ 0 w 12018"/>
              <a:gd name="connsiteY2" fmla="*/ 0 h 10000"/>
              <a:gd name="connsiteX3" fmla="*/ 849 w 12018"/>
              <a:gd name="connsiteY3" fmla="*/ 0 h 10000"/>
              <a:gd name="connsiteX4" fmla="*/ 12018 w 1201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8" h="10000">
                <a:moveTo>
                  <a:pt x="12018" y="10000"/>
                </a:moveTo>
                <a:lnTo>
                  <a:pt x="11041" y="10000"/>
                </a:lnTo>
                <a:lnTo>
                  <a:pt x="0" y="0"/>
                </a:lnTo>
                <a:lnTo>
                  <a:pt x="849" y="0"/>
                </a:lnTo>
                <a:lnTo>
                  <a:pt x="12018" y="10000"/>
                </a:lnTo>
                <a:close/>
              </a:path>
            </a:pathLst>
          </a:custGeom>
          <a:solidFill>
            <a:srgbClr val="F5F5F5"/>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0">
            <a:extLst>
              <a:ext uri="{FF2B5EF4-FFF2-40B4-BE49-F238E27FC236}">
                <a16:creationId xmlns:a16="http://schemas.microsoft.com/office/drawing/2014/main" id="{4B9EDB57-4784-4DE8-8CA6-451D70179134}"/>
              </a:ext>
            </a:extLst>
          </p:cNvPr>
          <p:cNvSpPr>
            <a:spLocks/>
          </p:cNvSpPr>
          <p:nvPr/>
        </p:nvSpPr>
        <p:spPr bwMode="auto">
          <a:xfrm>
            <a:off x="6096000" y="542927"/>
            <a:ext cx="2129481" cy="5760408"/>
          </a:xfrm>
          <a:custGeom>
            <a:avLst/>
            <a:gdLst>
              <a:gd name="T0" fmla="*/ 1112 w 1112"/>
              <a:gd name="T1" fmla="*/ 3621 h 3621"/>
              <a:gd name="T2" fmla="*/ 1048 w 1112"/>
              <a:gd name="T3" fmla="*/ 3621 h 3621"/>
              <a:gd name="T4" fmla="*/ 0 w 1112"/>
              <a:gd name="T5" fmla="*/ 0 h 3621"/>
              <a:gd name="T6" fmla="*/ 64 w 1112"/>
              <a:gd name="T7" fmla="*/ 0 h 3621"/>
              <a:gd name="T8" fmla="*/ 1112 w 1112"/>
              <a:gd name="T9" fmla="*/ 3621 h 3621"/>
              <a:gd name="connsiteX0" fmla="*/ 12023 w 12023"/>
              <a:gd name="connsiteY0" fmla="*/ 10000 h 10000"/>
              <a:gd name="connsiteX1" fmla="*/ 9424 w 12023"/>
              <a:gd name="connsiteY1" fmla="*/ 10000 h 10000"/>
              <a:gd name="connsiteX2" fmla="*/ 0 w 12023"/>
              <a:gd name="connsiteY2" fmla="*/ 0 h 10000"/>
              <a:gd name="connsiteX3" fmla="*/ 576 w 12023"/>
              <a:gd name="connsiteY3" fmla="*/ 0 h 10000"/>
              <a:gd name="connsiteX4" fmla="*/ 12023 w 12023"/>
              <a:gd name="connsiteY4" fmla="*/ 10000 h 10000"/>
              <a:gd name="connsiteX0" fmla="*/ 12023 w 12023"/>
              <a:gd name="connsiteY0" fmla="*/ 10000 h 10030"/>
              <a:gd name="connsiteX1" fmla="*/ 11447 w 12023"/>
              <a:gd name="connsiteY1" fmla="*/ 10030 h 10030"/>
              <a:gd name="connsiteX2" fmla="*/ 0 w 12023"/>
              <a:gd name="connsiteY2" fmla="*/ 0 h 10030"/>
              <a:gd name="connsiteX3" fmla="*/ 576 w 12023"/>
              <a:gd name="connsiteY3" fmla="*/ 0 h 10030"/>
              <a:gd name="connsiteX4" fmla="*/ 12023 w 12023"/>
              <a:gd name="connsiteY4" fmla="*/ 10000 h 10030"/>
              <a:gd name="connsiteX0" fmla="*/ 12063 w 12063"/>
              <a:gd name="connsiteY0" fmla="*/ 10021 h 10030"/>
              <a:gd name="connsiteX1" fmla="*/ 11447 w 12063"/>
              <a:gd name="connsiteY1" fmla="*/ 10030 h 10030"/>
              <a:gd name="connsiteX2" fmla="*/ 0 w 12063"/>
              <a:gd name="connsiteY2" fmla="*/ 0 h 10030"/>
              <a:gd name="connsiteX3" fmla="*/ 576 w 12063"/>
              <a:gd name="connsiteY3" fmla="*/ 0 h 10030"/>
              <a:gd name="connsiteX4" fmla="*/ 12063 w 12063"/>
              <a:gd name="connsiteY4" fmla="*/ 10021 h 10030"/>
              <a:gd name="connsiteX0" fmla="*/ 12063 w 12063"/>
              <a:gd name="connsiteY0" fmla="*/ 10021 h 10030"/>
              <a:gd name="connsiteX1" fmla="*/ 11447 w 12063"/>
              <a:gd name="connsiteY1" fmla="*/ 10030 h 10030"/>
              <a:gd name="connsiteX2" fmla="*/ 0 w 12063"/>
              <a:gd name="connsiteY2" fmla="*/ 0 h 10030"/>
              <a:gd name="connsiteX3" fmla="*/ 576 w 12063"/>
              <a:gd name="connsiteY3" fmla="*/ 0 h 10030"/>
              <a:gd name="connsiteX4" fmla="*/ 12063 w 12063"/>
              <a:gd name="connsiteY4" fmla="*/ 10021 h 10030"/>
              <a:gd name="connsiteX0" fmla="*/ 12063 w 12063"/>
              <a:gd name="connsiteY0" fmla="*/ 10021 h 10021"/>
              <a:gd name="connsiteX1" fmla="*/ 11434 w 12063"/>
              <a:gd name="connsiteY1" fmla="*/ 10018 h 10021"/>
              <a:gd name="connsiteX2" fmla="*/ 0 w 12063"/>
              <a:gd name="connsiteY2" fmla="*/ 0 h 10021"/>
              <a:gd name="connsiteX3" fmla="*/ 576 w 12063"/>
              <a:gd name="connsiteY3" fmla="*/ 0 h 10021"/>
              <a:gd name="connsiteX4" fmla="*/ 12063 w 12063"/>
              <a:gd name="connsiteY4" fmla="*/ 10021 h 1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3" h="10021">
                <a:moveTo>
                  <a:pt x="12063" y="10021"/>
                </a:moveTo>
                <a:lnTo>
                  <a:pt x="11434" y="10018"/>
                </a:lnTo>
                <a:lnTo>
                  <a:pt x="0" y="0"/>
                </a:lnTo>
                <a:lnTo>
                  <a:pt x="576" y="0"/>
                </a:lnTo>
                <a:lnTo>
                  <a:pt x="12063" y="10021"/>
                </a:lnTo>
                <a:close/>
              </a:path>
            </a:pathLst>
          </a:custGeom>
          <a:solidFill>
            <a:srgbClr val="F5F5F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12">
            <a:extLst>
              <a:ext uri="{FF2B5EF4-FFF2-40B4-BE49-F238E27FC236}">
                <a16:creationId xmlns:a16="http://schemas.microsoft.com/office/drawing/2014/main" id="{7BB47BCB-C8CE-4C92-812D-6E0AB23B8E0F}"/>
              </a:ext>
            </a:extLst>
          </p:cNvPr>
          <p:cNvSpPr>
            <a:spLocks/>
          </p:cNvSpPr>
          <p:nvPr/>
        </p:nvSpPr>
        <p:spPr bwMode="auto">
          <a:xfrm>
            <a:off x="78694" y="542927"/>
            <a:ext cx="2481971" cy="5756960"/>
          </a:xfrm>
          <a:custGeom>
            <a:avLst/>
            <a:gdLst>
              <a:gd name="T0" fmla="*/ 0 w 1377"/>
              <a:gd name="T1" fmla="*/ 0 h 3621"/>
              <a:gd name="T2" fmla="*/ 329 w 1377"/>
              <a:gd name="T3" fmla="*/ 0 h 3621"/>
              <a:gd name="T4" fmla="*/ 1377 w 1377"/>
              <a:gd name="T5" fmla="*/ 3621 h 3621"/>
              <a:gd name="T6" fmla="*/ 0 w 1377"/>
              <a:gd name="T7" fmla="*/ 3621 h 3621"/>
              <a:gd name="T8" fmla="*/ 0 w 1377"/>
              <a:gd name="T9" fmla="*/ 0 h 3621"/>
              <a:gd name="connsiteX0" fmla="*/ 0 w 11354"/>
              <a:gd name="connsiteY0" fmla="*/ 0 h 10015"/>
              <a:gd name="connsiteX1" fmla="*/ 2389 w 11354"/>
              <a:gd name="connsiteY1" fmla="*/ 0 h 10015"/>
              <a:gd name="connsiteX2" fmla="*/ 11354 w 11354"/>
              <a:gd name="connsiteY2" fmla="*/ 10015 h 10015"/>
              <a:gd name="connsiteX3" fmla="*/ 0 w 11354"/>
              <a:gd name="connsiteY3" fmla="*/ 10000 h 10015"/>
              <a:gd name="connsiteX4" fmla="*/ 0 w 11354"/>
              <a:gd name="connsiteY4" fmla="*/ 0 h 1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4" h="10015">
                <a:moveTo>
                  <a:pt x="0" y="0"/>
                </a:moveTo>
                <a:lnTo>
                  <a:pt x="2389" y="0"/>
                </a:lnTo>
                <a:lnTo>
                  <a:pt x="11354" y="10015"/>
                </a:lnTo>
                <a:lnTo>
                  <a:pt x="0" y="10000"/>
                </a:lnTo>
                <a:lnTo>
                  <a:pt x="0" y="0"/>
                </a:lnTo>
                <a:close/>
              </a:path>
            </a:pathLst>
          </a:custGeom>
          <a:solidFill>
            <a:srgbClr val="F5F5F5"/>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TextBox 15">
            <a:extLst>
              <a:ext uri="{FF2B5EF4-FFF2-40B4-BE49-F238E27FC236}">
                <a16:creationId xmlns:a16="http://schemas.microsoft.com/office/drawing/2014/main" id="{89D6841E-AC89-4E7F-8DD0-1176A992FC95}"/>
              </a:ext>
            </a:extLst>
          </p:cNvPr>
          <p:cNvSpPr txBox="1"/>
          <p:nvPr/>
        </p:nvSpPr>
        <p:spPr>
          <a:xfrm>
            <a:off x="2591560" y="4142116"/>
            <a:ext cx="2730235" cy="707886"/>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dirty="0">
                <a:ln>
                  <a:noFill/>
                </a:ln>
                <a:solidFill>
                  <a:schemeClr val="tx2"/>
                </a:solidFill>
                <a:effectLst/>
                <a:uLnTx/>
                <a:uFillTx/>
                <a:latin typeface="Century Gothic" panose="020F0302020204030204"/>
                <a:ea typeface="+mj-ea"/>
                <a:cs typeface="+mj-cs"/>
              </a:rPr>
              <a:t>Thank you</a:t>
            </a:r>
          </a:p>
        </p:txBody>
      </p:sp>
      <p:sp>
        <p:nvSpPr>
          <p:cNvPr id="17" name="Freeform: Shape 9">
            <a:extLst>
              <a:ext uri="{FF2B5EF4-FFF2-40B4-BE49-F238E27FC236}">
                <a16:creationId xmlns:a16="http://schemas.microsoft.com/office/drawing/2014/main" id="{FD339716-F001-416D-B338-B43F51089C4F}"/>
              </a:ext>
            </a:extLst>
          </p:cNvPr>
          <p:cNvSpPr>
            <a:spLocks/>
          </p:cNvSpPr>
          <p:nvPr/>
        </p:nvSpPr>
        <p:spPr bwMode="auto">
          <a:xfrm flipH="1">
            <a:off x="2630797" y="4079509"/>
            <a:ext cx="2651760" cy="73152"/>
          </a:xfrm>
          <a:custGeom>
            <a:avLst/>
            <a:gdLst>
              <a:gd name="connsiteX0" fmla="*/ 2714641 w 2825755"/>
              <a:gd name="connsiteY0" fmla="*/ 91440 h 91440"/>
              <a:gd name="connsiteX1" fmla="*/ 64310 w 2825755"/>
              <a:gd name="connsiteY1" fmla="*/ 91440 h 91440"/>
              <a:gd name="connsiteX2" fmla="*/ 64310 w 2825755"/>
              <a:gd name="connsiteY2" fmla="*/ 91133 h 91440"/>
              <a:gd name="connsiteX3" fmla="*/ 0 w 2825755"/>
              <a:gd name="connsiteY3" fmla="*/ 91133 h 91440"/>
              <a:gd name="connsiteX4" fmla="*/ 33415 w 2825755"/>
              <a:gd name="connsiteY4" fmla="*/ 0 h 91440"/>
              <a:gd name="connsiteX5" fmla="*/ 64310 w 2825755"/>
              <a:gd name="connsiteY5" fmla="*/ 75 h 91440"/>
              <a:gd name="connsiteX6" fmla="*/ 64310 w 2825755"/>
              <a:gd name="connsiteY6" fmla="*/ 0 h 91440"/>
              <a:gd name="connsiteX7" fmla="*/ 1992392 w 2825755"/>
              <a:gd name="connsiteY7" fmla="*/ 0 h 91440"/>
              <a:gd name="connsiteX8" fmla="*/ 2714641 w 2825755"/>
              <a:gd name="connsiteY8" fmla="*/ 0 h 91440"/>
              <a:gd name="connsiteX9" fmla="*/ 2825755 w 2825755"/>
              <a:gd name="connsiteY9" fmla="*/ 0 h 91440"/>
              <a:gd name="connsiteX10" fmla="*/ 2792340 w 2825755"/>
              <a:gd name="connsiteY10" fmla="*/ 91133 h 91440"/>
              <a:gd name="connsiteX11" fmla="*/ 2714641 w 2825755"/>
              <a:gd name="connsiteY11" fmla="*/ 90944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5755" h="91440">
                <a:moveTo>
                  <a:pt x="2714641" y="91440"/>
                </a:moveTo>
                <a:lnTo>
                  <a:pt x="64310" y="91440"/>
                </a:lnTo>
                <a:lnTo>
                  <a:pt x="64310" y="91133"/>
                </a:lnTo>
                <a:lnTo>
                  <a:pt x="0" y="91133"/>
                </a:lnTo>
                <a:lnTo>
                  <a:pt x="33415" y="0"/>
                </a:lnTo>
                <a:lnTo>
                  <a:pt x="64310" y="75"/>
                </a:lnTo>
                <a:lnTo>
                  <a:pt x="64310" y="0"/>
                </a:lnTo>
                <a:lnTo>
                  <a:pt x="1992392" y="0"/>
                </a:lnTo>
                <a:lnTo>
                  <a:pt x="2714641" y="0"/>
                </a:lnTo>
                <a:lnTo>
                  <a:pt x="2825755" y="0"/>
                </a:lnTo>
                <a:lnTo>
                  <a:pt x="2792340" y="91133"/>
                </a:lnTo>
                <a:lnTo>
                  <a:pt x="2714641" y="90944"/>
                </a:lnTo>
                <a:close/>
              </a:path>
            </a:pathLst>
          </a:custGeom>
          <a:gradFill flip="none" rotWithShape="1">
            <a:gsLst>
              <a:gs pos="100000">
                <a:srgbClr val="FDB515"/>
              </a:gs>
              <a:gs pos="0">
                <a:srgbClr val="EC008C"/>
              </a:gs>
            </a:gsLst>
            <a:lin ang="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Freeform: Shape 17">
            <a:extLst>
              <a:ext uri="{FF2B5EF4-FFF2-40B4-BE49-F238E27FC236}">
                <a16:creationId xmlns:a16="http://schemas.microsoft.com/office/drawing/2014/main" id="{6E7F1349-ACFF-4A5D-881A-E94AB62B9ACC}"/>
              </a:ext>
            </a:extLst>
          </p:cNvPr>
          <p:cNvSpPr/>
          <p:nvPr/>
        </p:nvSpPr>
        <p:spPr>
          <a:xfrm>
            <a:off x="2066382" y="3217311"/>
            <a:ext cx="3780590" cy="623679"/>
          </a:xfrm>
          <a:custGeom>
            <a:avLst/>
            <a:gdLst>
              <a:gd name="connsiteX0" fmla="*/ 0 w 3194050"/>
              <a:gd name="connsiteY0" fmla="*/ 0 h 400050"/>
              <a:gd name="connsiteX1" fmla="*/ 3073400 w 3194050"/>
              <a:gd name="connsiteY1" fmla="*/ 0 h 400050"/>
              <a:gd name="connsiteX2" fmla="*/ 3194050 w 3194050"/>
              <a:gd name="connsiteY2" fmla="*/ 400050 h 400050"/>
              <a:gd name="connsiteX3" fmla="*/ 120650 w 3194050"/>
              <a:gd name="connsiteY3" fmla="*/ 400050 h 400050"/>
              <a:gd name="connsiteX4" fmla="*/ 0 w 3194050"/>
              <a:gd name="connsiteY4" fmla="*/ 0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050" h="400050">
                <a:moveTo>
                  <a:pt x="0" y="0"/>
                </a:moveTo>
                <a:lnTo>
                  <a:pt x="3073400" y="0"/>
                </a:lnTo>
                <a:lnTo>
                  <a:pt x="3194050" y="400050"/>
                </a:lnTo>
                <a:lnTo>
                  <a:pt x="120650" y="40005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Join the conversation #</a:t>
            </a:r>
            <a:r>
              <a:rPr lang="en-US" sz="2000" b="1" dirty="0" err="1"/>
              <a:t>NFVtalk</a:t>
            </a:r>
            <a:endParaRPr lang="en-US" sz="2000" b="1" dirty="0"/>
          </a:p>
        </p:txBody>
      </p:sp>
      <p:sp>
        <p:nvSpPr>
          <p:cNvPr id="19" name="TextBox 18">
            <a:extLst>
              <a:ext uri="{FF2B5EF4-FFF2-40B4-BE49-F238E27FC236}">
                <a16:creationId xmlns:a16="http://schemas.microsoft.com/office/drawing/2014/main" id="{C2E76A50-95CF-47A5-839E-B8524DC77ABE}"/>
              </a:ext>
            </a:extLst>
          </p:cNvPr>
          <p:cNvSpPr txBox="1"/>
          <p:nvPr/>
        </p:nvSpPr>
        <p:spPr>
          <a:xfrm>
            <a:off x="666722" y="1524000"/>
            <a:ext cx="6579910" cy="1215717"/>
          </a:xfrm>
          <a:prstGeom prst="rect">
            <a:avLst/>
          </a:prstGeom>
          <a:noFill/>
        </p:spPr>
        <p:txBody>
          <a:bodyPr wrap="square" rtlCol="0">
            <a:spAutoFit/>
          </a:bodyPr>
          <a:lstStyle/>
          <a:p>
            <a:pPr algn="ctr"/>
            <a:r>
              <a:rPr lang="en-US" sz="2500" b="1" dirty="0">
                <a:solidFill>
                  <a:schemeClr val="tx2"/>
                </a:solidFill>
              </a:rPr>
              <a:t>Amdocs NFV powered by ONAP</a:t>
            </a:r>
            <a:br>
              <a:rPr lang="en-US" sz="2500" b="1" dirty="0">
                <a:solidFill>
                  <a:schemeClr val="tx2"/>
                </a:solidFill>
              </a:rPr>
            </a:br>
            <a:r>
              <a:rPr lang="en-US" sz="2300" dirty="0">
                <a:solidFill>
                  <a:schemeClr val="tx2"/>
                </a:solidFill>
              </a:rPr>
              <a:t>The industry’s first packaged software and services solution for NFV service innovation</a:t>
            </a:r>
          </a:p>
        </p:txBody>
      </p:sp>
      <p:sp>
        <p:nvSpPr>
          <p:cNvPr id="68" name="Freeform: Shape 67">
            <a:extLst>
              <a:ext uri="{FF2B5EF4-FFF2-40B4-BE49-F238E27FC236}">
                <a16:creationId xmlns:a16="http://schemas.microsoft.com/office/drawing/2014/main" id="{2F1D8D2C-5459-4250-8224-4A19AC017778}"/>
              </a:ext>
            </a:extLst>
          </p:cNvPr>
          <p:cNvSpPr/>
          <p:nvPr/>
        </p:nvSpPr>
        <p:spPr>
          <a:xfrm>
            <a:off x="6938794" y="-16078"/>
            <a:ext cx="5262663" cy="6877456"/>
          </a:xfrm>
          <a:custGeom>
            <a:avLst/>
            <a:gdLst>
              <a:gd name="connsiteX0" fmla="*/ 0 w 5262663"/>
              <a:gd name="connsiteY0" fmla="*/ 0 h 6877456"/>
              <a:gd name="connsiteX1" fmla="*/ 5262663 w 5262663"/>
              <a:gd name="connsiteY1" fmla="*/ 0 h 6877456"/>
              <a:gd name="connsiteX2" fmla="*/ 5262663 w 5262663"/>
              <a:gd name="connsiteY2" fmla="*/ 6877456 h 6877456"/>
              <a:gd name="connsiteX3" fmla="*/ 2461097 w 5262663"/>
              <a:gd name="connsiteY3" fmla="*/ 6877456 h 6877456"/>
              <a:gd name="connsiteX4" fmla="*/ 0 w 5262663"/>
              <a:gd name="connsiteY4" fmla="*/ 0 h 687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2663" h="6877456">
                <a:moveTo>
                  <a:pt x="0" y="0"/>
                </a:moveTo>
                <a:lnTo>
                  <a:pt x="5262663" y="0"/>
                </a:lnTo>
                <a:lnTo>
                  <a:pt x="5262663" y="6877456"/>
                </a:lnTo>
                <a:lnTo>
                  <a:pt x="2461097" y="6877456"/>
                </a:lnTo>
                <a:lnTo>
                  <a:pt x="0" y="0"/>
                </a:lnTo>
                <a:close/>
              </a:path>
            </a:pathLst>
          </a:custGeom>
          <a:gradFill>
            <a:gsLst>
              <a:gs pos="0">
                <a:schemeClr val="tx1">
                  <a:alpha val="0"/>
                </a:schemeClr>
              </a:gs>
              <a:gs pos="100000">
                <a:schemeClr val="tx1">
                  <a:alpha val="4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67" name="Picture 66">
            <a:extLst>
              <a:ext uri="{FF2B5EF4-FFF2-40B4-BE49-F238E27FC236}">
                <a16:creationId xmlns:a16="http://schemas.microsoft.com/office/drawing/2014/main" id="{94C5A899-C1EB-4980-A2F6-AA4590E74426}"/>
              </a:ext>
            </a:extLst>
          </p:cNvPr>
          <p:cNvPicPr>
            <a:picLocks/>
          </p:cNvPicPr>
          <p:nvPr/>
        </p:nvPicPr>
        <p:blipFill>
          <a:blip r:embed="rId4"/>
          <a:stretch>
            <a:fillRect/>
          </a:stretch>
        </p:blipFill>
        <p:spPr>
          <a:xfrm>
            <a:off x="11454485" y="6382383"/>
            <a:ext cx="393012" cy="292607"/>
          </a:xfrm>
          <a:prstGeom prst="rect">
            <a:avLst/>
          </a:prstGeom>
        </p:spPr>
      </p:pic>
    </p:spTree>
    <p:extLst>
      <p:ext uri="{BB962C8B-B14F-4D97-AF65-F5344CB8AC3E}">
        <p14:creationId xmlns:p14="http://schemas.microsoft.com/office/powerpoint/2010/main" val="401135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accel="50000" decel="50000" fill="hold" grpId="1" nodeType="withEffect">
                                  <p:stCondLst>
                                    <p:cond delay="250"/>
                                  </p:stCondLst>
                                  <p:childTnLst>
                                    <p:animMotion origin="layout" path="M 8.33333E-7 3.7037E-7 L 8.33333E-7 0.02685 " pathEditMode="relative" rAng="0" ptsTypes="AA">
                                      <p:cBhvr>
                                        <p:cTn id="9" dur="800" spd="-100000" fill="hold"/>
                                        <p:tgtEl>
                                          <p:spTgt spid="19"/>
                                        </p:tgtEl>
                                        <p:attrNameLst>
                                          <p:attrName>ppt_x</p:attrName>
                                          <p:attrName>ppt_y</p:attrName>
                                        </p:attrNameLst>
                                      </p:cBhvr>
                                      <p:rCtr x="0" y="1343"/>
                                    </p:animMotion>
                                  </p:childTnLst>
                                </p:cTn>
                              </p:par>
                              <p:par>
                                <p:cTn id="10" presetID="10" presetClass="entr" presetSubtype="0" fill="hold" grpId="0" nodeType="withEffect">
                                  <p:stCondLst>
                                    <p:cond delay="5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400"/>
                                        <p:tgtEl>
                                          <p:spTgt spid="18"/>
                                        </p:tgtEl>
                                      </p:cBhvr>
                                    </p:animEffect>
                                  </p:childTnLst>
                                </p:cTn>
                              </p:par>
                              <p:par>
                                <p:cTn id="13" presetID="42" presetClass="path" presetSubtype="0" accel="50000" decel="50000" fill="hold" grpId="1" nodeType="withEffect">
                                  <p:stCondLst>
                                    <p:cond delay="250"/>
                                  </p:stCondLst>
                                  <p:childTnLst>
                                    <p:animMotion origin="layout" path="M 8.33333E-7 -3.33333E-6 L 8.33333E-7 0.02686 " pathEditMode="relative" rAng="0" ptsTypes="AA">
                                      <p:cBhvr>
                                        <p:cTn id="14" dur="800" spd="-100000" fill="hold"/>
                                        <p:tgtEl>
                                          <p:spTgt spid="18"/>
                                        </p:tgtEl>
                                        <p:attrNameLst>
                                          <p:attrName>ppt_x</p:attrName>
                                          <p:attrName>ppt_y</p:attrName>
                                        </p:attrNameLst>
                                      </p:cBhvr>
                                      <p:rCtr x="0" y="1343"/>
                                    </p:animMotion>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400"/>
                                        <p:tgtEl>
                                          <p:spTgt spid="17"/>
                                        </p:tgtEl>
                                      </p:cBhvr>
                                    </p:animEffect>
                                  </p:childTnLst>
                                </p:cTn>
                              </p:par>
                              <p:par>
                                <p:cTn id="18" presetID="42" presetClass="path" presetSubtype="0" accel="50000" decel="50000" fill="hold" grpId="1" nodeType="withEffect">
                                  <p:stCondLst>
                                    <p:cond delay="250"/>
                                  </p:stCondLst>
                                  <p:childTnLst>
                                    <p:animMotion origin="layout" path="M 8.33333E-7 -1.48148E-6 L 8.33333E-7 0.02685 " pathEditMode="relative" rAng="0" ptsTypes="AA">
                                      <p:cBhvr>
                                        <p:cTn id="19" dur="800" spd="-100000" fill="hold"/>
                                        <p:tgtEl>
                                          <p:spTgt spid="17"/>
                                        </p:tgtEl>
                                        <p:attrNameLst>
                                          <p:attrName>ppt_x</p:attrName>
                                          <p:attrName>ppt_y</p:attrName>
                                        </p:attrNameLst>
                                      </p:cBhvr>
                                      <p:rCtr x="0" y="1343"/>
                                    </p:animMotion>
                                  </p:childTnLst>
                                </p:cTn>
                              </p:par>
                              <p:par>
                                <p:cTn id="20" presetID="10" presetClass="entr" presetSubtype="0" fill="hold" grpId="0"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400"/>
                                        <p:tgtEl>
                                          <p:spTgt spid="16"/>
                                        </p:tgtEl>
                                      </p:cBhvr>
                                    </p:animEffect>
                                  </p:childTnLst>
                                </p:cTn>
                              </p:par>
                              <p:par>
                                <p:cTn id="23" presetID="42" presetClass="path" presetSubtype="0" accel="50000" decel="50000" fill="hold" grpId="1" nodeType="withEffect">
                                  <p:stCondLst>
                                    <p:cond delay="250"/>
                                  </p:stCondLst>
                                  <p:childTnLst>
                                    <p:animMotion origin="layout" path="M 8.33333E-7 4.44444E-6 L 8.33333E-7 0.02685 " pathEditMode="relative" rAng="0" ptsTypes="AA">
                                      <p:cBhvr>
                                        <p:cTn id="24" dur="800" spd="-100000" fill="hold"/>
                                        <p:tgtEl>
                                          <p:spTgt spid="16"/>
                                        </p:tgtEl>
                                        <p:attrNameLst>
                                          <p:attrName>ppt_x</p:attrName>
                                          <p:attrName>ppt_y</p:attrName>
                                        </p:attrNameLst>
                                      </p:cBhvr>
                                      <p:rCtr x="0" y="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animBg="1"/>
      <p:bldP spid="17" grpId="1" animBg="1"/>
      <p:bldP spid="18" grpId="0" animBg="1"/>
      <p:bldP spid="18" grpId="1" animBg="1"/>
      <p:bldP spid="19" grpId="0"/>
      <p:bldP spid="19"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67575" y="2619042"/>
            <a:ext cx="4375150" cy="615553"/>
          </a:xfrm>
        </p:spPr>
        <p:txBody>
          <a:bodyPr/>
          <a:lstStyle/>
          <a:p>
            <a:r>
              <a:rPr lang="en-US" dirty="0"/>
              <a:t>Backup slides</a:t>
            </a:r>
          </a:p>
        </p:txBody>
      </p:sp>
    </p:spTree>
    <p:extLst>
      <p:ext uri="{BB962C8B-B14F-4D97-AF65-F5344CB8AC3E}">
        <p14:creationId xmlns:p14="http://schemas.microsoft.com/office/powerpoint/2010/main" val="362540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5195D2CF-929B-49E7-A448-6B791EA308B0}"/>
              </a:ext>
            </a:extLst>
          </p:cNvPr>
          <p:cNvSpPr>
            <a:spLocks noEditPoints="1"/>
          </p:cNvSpPr>
          <p:nvPr/>
        </p:nvSpPr>
        <p:spPr bwMode="auto">
          <a:xfrm>
            <a:off x="547688" y="1527175"/>
            <a:ext cx="682625" cy="733425"/>
          </a:xfrm>
          <a:custGeom>
            <a:avLst/>
            <a:gdLst>
              <a:gd name="T0" fmla="*/ 107 w 208"/>
              <a:gd name="T1" fmla="*/ 1 h 224"/>
              <a:gd name="T2" fmla="*/ 1 w 208"/>
              <a:gd name="T3" fmla="*/ 101 h 224"/>
              <a:gd name="T4" fmla="*/ 17 w 208"/>
              <a:gd name="T5" fmla="*/ 123 h 224"/>
              <a:gd name="T6" fmla="*/ 23 w 208"/>
              <a:gd name="T7" fmla="*/ 123 h 224"/>
              <a:gd name="T8" fmla="*/ 24 w 208"/>
              <a:gd name="T9" fmla="*/ 172 h 224"/>
              <a:gd name="T10" fmla="*/ 28 w 208"/>
              <a:gd name="T11" fmla="*/ 176 h 224"/>
              <a:gd name="T12" fmla="*/ 100 w 208"/>
              <a:gd name="T13" fmla="*/ 184 h 224"/>
              <a:gd name="T14" fmla="*/ 44 w 208"/>
              <a:gd name="T15" fmla="*/ 200 h 224"/>
              <a:gd name="T16" fmla="*/ 44 w 208"/>
              <a:gd name="T17" fmla="*/ 208 h 224"/>
              <a:gd name="T18" fmla="*/ 104 w 208"/>
              <a:gd name="T19" fmla="*/ 224 h 224"/>
              <a:gd name="T20" fmla="*/ 164 w 208"/>
              <a:gd name="T21" fmla="*/ 208 h 224"/>
              <a:gd name="T22" fmla="*/ 164 w 208"/>
              <a:gd name="T23" fmla="*/ 200 h 224"/>
              <a:gd name="T24" fmla="*/ 108 w 208"/>
              <a:gd name="T25" fmla="*/ 184 h 224"/>
              <a:gd name="T26" fmla="*/ 180 w 208"/>
              <a:gd name="T27" fmla="*/ 176 h 224"/>
              <a:gd name="T28" fmla="*/ 184 w 208"/>
              <a:gd name="T29" fmla="*/ 172 h 224"/>
              <a:gd name="T30" fmla="*/ 185 w 208"/>
              <a:gd name="T31" fmla="*/ 123 h 224"/>
              <a:gd name="T32" fmla="*/ 191 w 208"/>
              <a:gd name="T33" fmla="*/ 123 h 224"/>
              <a:gd name="T34" fmla="*/ 208 w 208"/>
              <a:gd name="T35" fmla="*/ 104 h 224"/>
              <a:gd name="T36" fmla="*/ 116 w 208"/>
              <a:gd name="T37" fmla="*/ 204 h 224"/>
              <a:gd name="T38" fmla="*/ 116 w 208"/>
              <a:gd name="T39" fmla="*/ 204 h 224"/>
              <a:gd name="T40" fmla="*/ 92 w 208"/>
              <a:gd name="T41" fmla="*/ 204 h 224"/>
              <a:gd name="T42" fmla="*/ 116 w 208"/>
              <a:gd name="T43" fmla="*/ 204 h 224"/>
              <a:gd name="T44" fmla="*/ 116 w 208"/>
              <a:gd name="T45" fmla="*/ 128 h 224"/>
              <a:gd name="T46" fmla="*/ 116 w 208"/>
              <a:gd name="T47" fmla="*/ 136 h 224"/>
              <a:gd name="T48" fmla="*/ 128 w 208"/>
              <a:gd name="T49" fmla="*/ 168 h 224"/>
              <a:gd name="T50" fmla="*/ 80 w 208"/>
              <a:gd name="T51" fmla="*/ 96 h 224"/>
              <a:gd name="T52" fmla="*/ 128 w 208"/>
              <a:gd name="T53" fmla="*/ 128 h 224"/>
              <a:gd name="T54" fmla="*/ 136 w 208"/>
              <a:gd name="T55" fmla="*/ 168 h 224"/>
              <a:gd name="T56" fmla="*/ 135 w 208"/>
              <a:gd name="T57" fmla="*/ 89 h 224"/>
              <a:gd name="T58" fmla="*/ 76 w 208"/>
              <a:gd name="T59" fmla="*/ 88 h 224"/>
              <a:gd name="T60" fmla="*/ 72 w 208"/>
              <a:gd name="T61" fmla="*/ 92 h 224"/>
              <a:gd name="T62" fmla="*/ 32 w 208"/>
              <a:gd name="T63" fmla="*/ 168 h 224"/>
              <a:gd name="T64" fmla="*/ 104 w 208"/>
              <a:gd name="T65" fmla="*/ 42 h 224"/>
              <a:gd name="T66" fmla="*/ 176 w 208"/>
              <a:gd name="T67" fmla="*/ 168 h 224"/>
              <a:gd name="T68" fmla="*/ 183 w 208"/>
              <a:gd name="T69" fmla="*/ 109 h 224"/>
              <a:gd name="T70" fmla="*/ 107 w 208"/>
              <a:gd name="T71" fmla="*/ 33 h 224"/>
              <a:gd name="T72" fmla="*/ 101 w 208"/>
              <a:gd name="T73" fmla="*/ 33 h 224"/>
              <a:gd name="T74" fmla="*/ 10 w 208"/>
              <a:gd name="T75" fmla="*/ 104 h 224"/>
              <a:gd name="T76" fmla="*/ 198 w 208"/>
              <a:gd name="T77" fmla="*/ 10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8" h="224">
                <a:moveTo>
                  <a:pt x="207" y="101"/>
                </a:moveTo>
                <a:cubicBezTo>
                  <a:pt x="107" y="1"/>
                  <a:pt x="107" y="1"/>
                  <a:pt x="107" y="1"/>
                </a:cubicBezTo>
                <a:cubicBezTo>
                  <a:pt x="105" y="0"/>
                  <a:pt x="103" y="0"/>
                  <a:pt x="101" y="1"/>
                </a:cubicBezTo>
                <a:cubicBezTo>
                  <a:pt x="1" y="101"/>
                  <a:pt x="1" y="101"/>
                  <a:pt x="1" y="101"/>
                </a:cubicBezTo>
                <a:cubicBezTo>
                  <a:pt x="0" y="103"/>
                  <a:pt x="0" y="105"/>
                  <a:pt x="1" y="107"/>
                </a:cubicBezTo>
                <a:cubicBezTo>
                  <a:pt x="17" y="123"/>
                  <a:pt x="17" y="123"/>
                  <a:pt x="17" y="123"/>
                </a:cubicBezTo>
                <a:cubicBezTo>
                  <a:pt x="18" y="124"/>
                  <a:pt x="19" y="124"/>
                  <a:pt x="20" y="124"/>
                </a:cubicBezTo>
                <a:cubicBezTo>
                  <a:pt x="21" y="124"/>
                  <a:pt x="22" y="124"/>
                  <a:pt x="23" y="123"/>
                </a:cubicBezTo>
                <a:cubicBezTo>
                  <a:pt x="24" y="122"/>
                  <a:pt x="24" y="122"/>
                  <a:pt x="24" y="122"/>
                </a:cubicBezTo>
                <a:cubicBezTo>
                  <a:pt x="24" y="172"/>
                  <a:pt x="24" y="172"/>
                  <a:pt x="24" y="172"/>
                </a:cubicBezTo>
                <a:cubicBezTo>
                  <a:pt x="24" y="173"/>
                  <a:pt x="24" y="174"/>
                  <a:pt x="25" y="175"/>
                </a:cubicBezTo>
                <a:cubicBezTo>
                  <a:pt x="26" y="176"/>
                  <a:pt x="27" y="176"/>
                  <a:pt x="28" y="176"/>
                </a:cubicBezTo>
                <a:cubicBezTo>
                  <a:pt x="100" y="176"/>
                  <a:pt x="100" y="176"/>
                  <a:pt x="100" y="176"/>
                </a:cubicBezTo>
                <a:cubicBezTo>
                  <a:pt x="100" y="184"/>
                  <a:pt x="100" y="184"/>
                  <a:pt x="100" y="184"/>
                </a:cubicBezTo>
                <a:cubicBezTo>
                  <a:pt x="92" y="186"/>
                  <a:pt x="86" y="192"/>
                  <a:pt x="84" y="200"/>
                </a:cubicBezTo>
                <a:cubicBezTo>
                  <a:pt x="44" y="200"/>
                  <a:pt x="44" y="200"/>
                  <a:pt x="44" y="200"/>
                </a:cubicBezTo>
                <a:cubicBezTo>
                  <a:pt x="42" y="200"/>
                  <a:pt x="40" y="202"/>
                  <a:pt x="40" y="204"/>
                </a:cubicBezTo>
                <a:cubicBezTo>
                  <a:pt x="40" y="206"/>
                  <a:pt x="42" y="208"/>
                  <a:pt x="44" y="208"/>
                </a:cubicBezTo>
                <a:cubicBezTo>
                  <a:pt x="84" y="208"/>
                  <a:pt x="84" y="208"/>
                  <a:pt x="84" y="208"/>
                </a:cubicBezTo>
                <a:cubicBezTo>
                  <a:pt x="86" y="217"/>
                  <a:pt x="94" y="224"/>
                  <a:pt x="104" y="224"/>
                </a:cubicBezTo>
                <a:cubicBezTo>
                  <a:pt x="114" y="224"/>
                  <a:pt x="122" y="217"/>
                  <a:pt x="124" y="208"/>
                </a:cubicBezTo>
                <a:cubicBezTo>
                  <a:pt x="164" y="208"/>
                  <a:pt x="164" y="208"/>
                  <a:pt x="164" y="208"/>
                </a:cubicBezTo>
                <a:cubicBezTo>
                  <a:pt x="166" y="208"/>
                  <a:pt x="168" y="206"/>
                  <a:pt x="168" y="204"/>
                </a:cubicBezTo>
                <a:cubicBezTo>
                  <a:pt x="168" y="202"/>
                  <a:pt x="166" y="200"/>
                  <a:pt x="164" y="200"/>
                </a:cubicBezTo>
                <a:cubicBezTo>
                  <a:pt x="124" y="200"/>
                  <a:pt x="124" y="200"/>
                  <a:pt x="124" y="200"/>
                </a:cubicBezTo>
                <a:cubicBezTo>
                  <a:pt x="122" y="192"/>
                  <a:pt x="116" y="186"/>
                  <a:pt x="108" y="184"/>
                </a:cubicBezTo>
                <a:cubicBezTo>
                  <a:pt x="108" y="176"/>
                  <a:pt x="108" y="176"/>
                  <a:pt x="108" y="176"/>
                </a:cubicBezTo>
                <a:cubicBezTo>
                  <a:pt x="180" y="176"/>
                  <a:pt x="180" y="176"/>
                  <a:pt x="180" y="176"/>
                </a:cubicBezTo>
                <a:cubicBezTo>
                  <a:pt x="181" y="176"/>
                  <a:pt x="182" y="176"/>
                  <a:pt x="183" y="175"/>
                </a:cubicBezTo>
                <a:cubicBezTo>
                  <a:pt x="184" y="174"/>
                  <a:pt x="184" y="173"/>
                  <a:pt x="184" y="172"/>
                </a:cubicBezTo>
                <a:cubicBezTo>
                  <a:pt x="184" y="122"/>
                  <a:pt x="184" y="122"/>
                  <a:pt x="184" y="122"/>
                </a:cubicBezTo>
                <a:cubicBezTo>
                  <a:pt x="185" y="123"/>
                  <a:pt x="185" y="123"/>
                  <a:pt x="185" y="123"/>
                </a:cubicBezTo>
                <a:cubicBezTo>
                  <a:pt x="186" y="124"/>
                  <a:pt x="187" y="124"/>
                  <a:pt x="188" y="124"/>
                </a:cubicBezTo>
                <a:cubicBezTo>
                  <a:pt x="189" y="124"/>
                  <a:pt x="190" y="124"/>
                  <a:pt x="191" y="123"/>
                </a:cubicBezTo>
                <a:cubicBezTo>
                  <a:pt x="207" y="107"/>
                  <a:pt x="207" y="107"/>
                  <a:pt x="207" y="107"/>
                </a:cubicBezTo>
                <a:cubicBezTo>
                  <a:pt x="208" y="106"/>
                  <a:pt x="208" y="105"/>
                  <a:pt x="208" y="104"/>
                </a:cubicBezTo>
                <a:cubicBezTo>
                  <a:pt x="208" y="103"/>
                  <a:pt x="208" y="102"/>
                  <a:pt x="207" y="101"/>
                </a:cubicBezTo>
                <a:close/>
                <a:moveTo>
                  <a:pt x="116" y="204"/>
                </a:moveTo>
                <a:cubicBezTo>
                  <a:pt x="116" y="204"/>
                  <a:pt x="116" y="204"/>
                  <a:pt x="116" y="204"/>
                </a:cubicBezTo>
                <a:cubicBezTo>
                  <a:pt x="116" y="204"/>
                  <a:pt x="116" y="204"/>
                  <a:pt x="116" y="204"/>
                </a:cubicBezTo>
                <a:cubicBezTo>
                  <a:pt x="116" y="211"/>
                  <a:pt x="111" y="216"/>
                  <a:pt x="104" y="216"/>
                </a:cubicBezTo>
                <a:cubicBezTo>
                  <a:pt x="97" y="216"/>
                  <a:pt x="92" y="211"/>
                  <a:pt x="92" y="204"/>
                </a:cubicBezTo>
                <a:cubicBezTo>
                  <a:pt x="92" y="197"/>
                  <a:pt x="97" y="192"/>
                  <a:pt x="104" y="192"/>
                </a:cubicBezTo>
                <a:cubicBezTo>
                  <a:pt x="111" y="192"/>
                  <a:pt x="116" y="197"/>
                  <a:pt x="116" y="204"/>
                </a:cubicBezTo>
                <a:close/>
                <a:moveTo>
                  <a:pt x="128" y="128"/>
                </a:moveTo>
                <a:cubicBezTo>
                  <a:pt x="116" y="128"/>
                  <a:pt x="116" y="128"/>
                  <a:pt x="116" y="128"/>
                </a:cubicBezTo>
                <a:cubicBezTo>
                  <a:pt x="114" y="128"/>
                  <a:pt x="112" y="130"/>
                  <a:pt x="112" y="132"/>
                </a:cubicBezTo>
                <a:cubicBezTo>
                  <a:pt x="112" y="134"/>
                  <a:pt x="114" y="136"/>
                  <a:pt x="116" y="136"/>
                </a:cubicBezTo>
                <a:cubicBezTo>
                  <a:pt x="128" y="136"/>
                  <a:pt x="128" y="136"/>
                  <a:pt x="128" y="136"/>
                </a:cubicBezTo>
                <a:cubicBezTo>
                  <a:pt x="128" y="168"/>
                  <a:pt x="128" y="168"/>
                  <a:pt x="128" y="168"/>
                </a:cubicBezTo>
                <a:cubicBezTo>
                  <a:pt x="80" y="168"/>
                  <a:pt x="80" y="168"/>
                  <a:pt x="80" y="168"/>
                </a:cubicBezTo>
                <a:cubicBezTo>
                  <a:pt x="80" y="96"/>
                  <a:pt x="80" y="96"/>
                  <a:pt x="80" y="96"/>
                </a:cubicBezTo>
                <a:cubicBezTo>
                  <a:pt x="128" y="96"/>
                  <a:pt x="128" y="96"/>
                  <a:pt x="128" y="96"/>
                </a:cubicBezTo>
                <a:lnTo>
                  <a:pt x="128" y="128"/>
                </a:lnTo>
                <a:close/>
                <a:moveTo>
                  <a:pt x="176" y="168"/>
                </a:moveTo>
                <a:cubicBezTo>
                  <a:pt x="136" y="168"/>
                  <a:pt x="136" y="168"/>
                  <a:pt x="136" y="168"/>
                </a:cubicBezTo>
                <a:cubicBezTo>
                  <a:pt x="136" y="92"/>
                  <a:pt x="136" y="92"/>
                  <a:pt x="136" y="92"/>
                </a:cubicBezTo>
                <a:cubicBezTo>
                  <a:pt x="136" y="91"/>
                  <a:pt x="136" y="90"/>
                  <a:pt x="135" y="89"/>
                </a:cubicBezTo>
                <a:cubicBezTo>
                  <a:pt x="134" y="88"/>
                  <a:pt x="133" y="88"/>
                  <a:pt x="132" y="88"/>
                </a:cubicBezTo>
                <a:cubicBezTo>
                  <a:pt x="76" y="88"/>
                  <a:pt x="76" y="88"/>
                  <a:pt x="76" y="88"/>
                </a:cubicBezTo>
                <a:cubicBezTo>
                  <a:pt x="75" y="88"/>
                  <a:pt x="74" y="88"/>
                  <a:pt x="73" y="89"/>
                </a:cubicBezTo>
                <a:cubicBezTo>
                  <a:pt x="72" y="90"/>
                  <a:pt x="72" y="91"/>
                  <a:pt x="72" y="92"/>
                </a:cubicBezTo>
                <a:cubicBezTo>
                  <a:pt x="72" y="168"/>
                  <a:pt x="72" y="168"/>
                  <a:pt x="72" y="168"/>
                </a:cubicBezTo>
                <a:cubicBezTo>
                  <a:pt x="32" y="168"/>
                  <a:pt x="32" y="168"/>
                  <a:pt x="32" y="168"/>
                </a:cubicBezTo>
                <a:cubicBezTo>
                  <a:pt x="32" y="114"/>
                  <a:pt x="32" y="114"/>
                  <a:pt x="32" y="114"/>
                </a:cubicBezTo>
                <a:cubicBezTo>
                  <a:pt x="104" y="42"/>
                  <a:pt x="104" y="42"/>
                  <a:pt x="104" y="42"/>
                </a:cubicBezTo>
                <a:cubicBezTo>
                  <a:pt x="176" y="114"/>
                  <a:pt x="176" y="114"/>
                  <a:pt x="176" y="114"/>
                </a:cubicBezTo>
                <a:lnTo>
                  <a:pt x="176" y="168"/>
                </a:lnTo>
                <a:close/>
                <a:moveTo>
                  <a:pt x="188" y="114"/>
                </a:moveTo>
                <a:cubicBezTo>
                  <a:pt x="183" y="109"/>
                  <a:pt x="183" y="109"/>
                  <a:pt x="183" y="109"/>
                </a:cubicBezTo>
                <a:cubicBezTo>
                  <a:pt x="183" y="109"/>
                  <a:pt x="183" y="109"/>
                  <a:pt x="183" y="109"/>
                </a:cubicBezTo>
                <a:cubicBezTo>
                  <a:pt x="107" y="33"/>
                  <a:pt x="107" y="33"/>
                  <a:pt x="107" y="33"/>
                </a:cubicBezTo>
                <a:cubicBezTo>
                  <a:pt x="106" y="32"/>
                  <a:pt x="105" y="32"/>
                  <a:pt x="104" y="32"/>
                </a:cubicBezTo>
                <a:cubicBezTo>
                  <a:pt x="103" y="32"/>
                  <a:pt x="102" y="32"/>
                  <a:pt x="101" y="33"/>
                </a:cubicBezTo>
                <a:cubicBezTo>
                  <a:pt x="20" y="114"/>
                  <a:pt x="20" y="114"/>
                  <a:pt x="20" y="114"/>
                </a:cubicBezTo>
                <a:cubicBezTo>
                  <a:pt x="10" y="104"/>
                  <a:pt x="10" y="104"/>
                  <a:pt x="10" y="104"/>
                </a:cubicBezTo>
                <a:cubicBezTo>
                  <a:pt x="104" y="10"/>
                  <a:pt x="104" y="10"/>
                  <a:pt x="104" y="10"/>
                </a:cubicBezTo>
                <a:cubicBezTo>
                  <a:pt x="198" y="104"/>
                  <a:pt x="198" y="104"/>
                  <a:pt x="198" y="104"/>
                </a:cubicBezTo>
                <a:lnTo>
                  <a:pt x="188" y="1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DF206A4-4703-4C8A-A24C-3503090755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05897" y="0"/>
            <a:ext cx="5286103" cy="6858000"/>
          </a:xfrm>
          <a:prstGeom prst="rect">
            <a:avLst/>
          </a:prstGeom>
        </p:spPr>
      </p:pic>
      <p:sp>
        <p:nvSpPr>
          <p:cNvPr id="9" name="Freeform: Shape 8">
            <a:extLst>
              <a:ext uri="{FF2B5EF4-FFF2-40B4-BE49-F238E27FC236}">
                <a16:creationId xmlns:a16="http://schemas.microsoft.com/office/drawing/2014/main" id="{32B7164B-E0C2-4F13-9EA5-764A2202C1D4}"/>
              </a:ext>
            </a:extLst>
          </p:cNvPr>
          <p:cNvSpPr>
            <a:spLocks/>
          </p:cNvSpPr>
          <p:nvPr/>
        </p:nvSpPr>
        <p:spPr bwMode="white">
          <a:xfrm>
            <a:off x="4087906" y="794"/>
            <a:ext cx="5312070" cy="6857206"/>
          </a:xfrm>
          <a:custGeom>
            <a:avLst/>
            <a:gdLst>
              <a:gd name="connsiteX0" fmla="*/ 0 w 5312070"/>
              <a:gd name="connsiteY0" fmla="*/ 0 h 6857206"/>
              <a:gd name="connsiteX1" fmla="*/ 2848270 w 5312070"/>
              <a:gd name="connsiteY1" fmla="*/ 0 h 6857206"/>
              <a:gd name="connsiteX2" fmla="*/ 5312070 w 5312070"/>
              <a:gd name="connsiteY2" fmla="*/ 6857206 h 6857206"/>
              <a:gd name="connsiteX3" fmla="*/ 0 w 5312070"/>
              <a:gd name="connsiteY3" fmla="*/ 6857206 h 6857206"/>
            </a:gdLst>
            <a:ahLst/>
            <a:cxnLst>
              <a:cxn ang="0">
                <a:pos x="connsiteX0" y="connsiteY0"/>
              </a:cxn>
              <a:cxn ang="0">
                <a:pos x="connsiteX1" y="connsiteY1"/>
              </a:cxn>
              <a:cxn ang="0">
                <a:pos x="connsiteX2" y="connsiteY2"/>
              </a:cxn>
              <a:cxn ang="0">
                <a:pos x="connsiteX3" y="connsiteY3"/>
              </a:cxn>
            </a:cxnLst>
            <a:rect l="l" t="t" r="r" b="b"/>
            <a:pathLst>
              <a:path w="5312070" h="6857206">
                <a:moveTo>
                  <a:pt x="0" y="0"/>
                </a:moveTo>
                <a:lnTo>
                  <a:pt x="2848270" y="0"/>
                </a:lnTo>
                <a:lnTo>
                  <a:pt x="5312070" y="6857206"/>
                </a:lnTo>
                <a:lnTo>
                  <a:pt x="0" y="6857206"/>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solidFill>
                <a:schemeClr val="bg1"/>
              </a:solidFill>
            </a:endParaRPr>
          </a:p>
        </p:txBody>
      </p:sp>
      <p:sp>
        <p:nvSpPr>
          <p:cNvPr id="14" name="Content Placeholder 2">
            <a:extLst>
              <a:ext uri="{FF2B5EF4-FFF2-40B4-BE49-F238E27FC236}">
                <a16:creationId xmlns:a16="http://schemas.microsoft.com/office/drawing/2014/main" id="{50B87B6B-60D4-4468-A75C-F87A71D93640}"/>
              </a:ext>
            </a:extLst>
          </p:cNvPr>
          <p:cNvSpPr>
            <a:spLocks noGrp="1"/>
          </p:cNvSpPr>
          <p:nvPr>
            <p:ph type="body" sz="quarter" idx="10"/>
          </p:nvPr>
        </p:nvSpPr>
        <p:spPr>
          <a:xfrm>
            <a:off x="547687" y="3829545"/>
            <a:ext cx="7690621" cy="719138"/>
          </a:xfrm>
        </p:spPr>
        <p:txBody>
          <a:bodyPr/>
          <a:lstStyle/>
          <a:p>
            <a:r>
              <a:rPr lang="en-CA" sz="3600" b="1" dirty="0"/>
              <a:t>NERG</a:t>
            </a:r>
            <a:r>
              <a:rPr lang="en-CA" sz="3600" dirty="0"/>
              <a:t>:</a:t>
            </a:r>
            <a:endParaRPr lang="en-CA" dirty="0"/>
          </a:p>
          <a:p>
            <a:r>
              <a:rPr lang="en-US" sz="2800" b="1" dirty="0"/>
              <a:t>N</a:t>
            </a:r>
            <a:r>
              <a:rPr lang="en-US" sz="2800" dirty="0"/>
              <a:t>etwork </a:t>
            </a:r>
            <a:r>
              <a:rPr lang="en-US" sz="2800" b="1" dirty="0"/>
              <a:t>E</a:t>
            </a:r>
            <a:r>
              <a:rPr lang="en-US" sz="2800" dirty="0"/>
              <a:t>nhanced </a:t>
            </a:r>
            <a:r>
              <a:rPr lang="en-US" sz="2800" b="1" dirty="0"/>
              <a:t>R</a:t>
            </a:r>
            <a:r>
              <a:rPr lang="en-US" sz="2800" dirty="0"/>
              <a:t>esidential </a:t>
            </a:r>
            <a:r>
              <a:rPr lang="en-US" sz="2800" b="1" dirty="0"/>
              <a:t>G</a:t>
            </a:r>
            <a:r>
              <a:rPr lang="en-US" sz="2800" dirty="0"/>
              <a:t>ateway</a:t>
            </a:r>
            <a:endParaRPr lang="en-CA" sz="2800" dirty="0"/>
          </a:p>
          <a:p>
            <a:endParaRPr lang="en-CA" sz="2400" dirty="0"/>
          </a:p>
        </p:txBody>
      </p:sp>
      <p:sp>
        <p:nvSpPr>
          <p:cNvPr id="2" name="Title 1"/>
          <p:cNvSpPr>
            <a:spLocks noGrp="1"/>
          </p:cNvSpPr>
          <p:nvPr>
            <p:ph type="title"/>
          </p:nvPr>
        </p:nvSpPr>
        <p:spPr/>
        <p:txBody>
          <a:bodyPr/>
          <a:lstStyle/>
          <a:p>
            <a:r>
              <a:rPr lang="en-CA"/>
              <a:t>Introducing…</a:t>
            </a:r>
            <a:endParaRPr lang="en-US" dirty="0"/>
          </a:p>
        </p:txBody>
      </p:sp>
      <p:pic>
        <p:nvPicPr>
          <p:cNvPr id="7" name="Picture 6">
            <a:extLst>
              <a:ext uri="{FF2B5EF4-FFF2-40B4-BE49-F238E27FC236}">
                <a16:creationId xmlns:a16="http://schemas.microsoft.com/office/drawing/2014/main" id="{6D562540-C008-4065-A84E-2D28A1C86CD3}"/>
              </a:ext>
            </a:extLst>
          </p:cNvPr>
          <p:cNvPicPr>
            <a:picLocks/>
          </p:cNvPicPr>
          <p:nvPr/>
        </p:nvPicPr>
        <p:blipFill>
          <a:blip r:embed="rId3"/>
          <a:stretch>
            <a:fillRect/>
          </a:stretch>
        </p:blipFill>
        <p:spPr>
          <a:xfrm>
            <a:off x="11454485" y="6382383"/>
            <a:ext cx="393012" cy="292607"/>
          </a:xfrm>
          <a:prstGeom prst="rect">
            <a:avLst/>
          </a:prstGeom>
        </p:spPr>
      </p:pic>
      <p:sp>
        <p:nvSpPr>
          <p:cNvPr id="8" name="Rectangle 7">
            <a:extLst>
              <a:ext uri="{FF2B5EF4-FFF2-40B4-BE49-F238E27FC236}">
                <a16:creationId xmlns:a16="http://schemas.microsoft.com/office/drawing/2014/main" id="{A13A825D-FA93-43DE-9DC9-DD311F5BD3F4}"/>
              </a:ext>
            </a:extLst>
          </p:cNvPr>
          <p:cNvSpPr/>
          <p:nvPr/>
        </p:nvSpPr>
        <p:spPr>
          <a:xfrm>
            <a:off x="9457509" y="0"/>
            <a:ext cx="2185216" cy="547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1</a:t>
            </a:r>
          </a:p>
        </p:txBody>
      </p:sp>
    </p:spTree>
    <p:extLst>
      <p:ext uri="{BB962C8B-B14F-4D97-AF65-F5344CB8AC3E}">
        <p14:creationId xmlns:p14="http://schemas.microsoft.com/office/powerpoint/2010/main" val="410784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144 2.41943E-6 L 2.4432E-6 2.41943E-6 " pathEditMode="relative" rAng="0" ptsTypes="AA">
                                      <p:cBhvr>
                                        <p:cTn id="9" dur="750" fill="hold"/>
                                        <p:tgtEl>
                                          <p:spTgt spid="2"/>
                                        </p:tgtEl>
                                        <p:attrNameLst>
                                          <p:attrName>ppt_x</p:attrName>
                                          <p:attrName>ppt_y</p:attrName>
                                        </p:attrNameLst>
                                      </p:cBhvr>
                                      <p:rCtr x="-1072"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0.02144 2.41943E-6 L 2.4432E-6 2.41943E-6 " pathEditMode="relative" rAng="0" ptsTypes="AA">
                                      <p:cBhvr>
                                        <p:cTn id="14" dur="750" fill="hold"/>
                                        <p:tgtEl>
                                          <p:spTgt spid="14"/>
                                        </p:tgtEl>
                                        <p:attrNameLst>
                                          <p:attrName>ppt_x</p:attrName>
                                          <p:attrName>ppt_y</p:attrName>
                                        </p:attrNameLst>
                                      </p:cBhvr>
                                      <p:rCtr x="-1072" y="0"/>
                                    </p:animMotion>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0.02144 2.41943E-6 L 2.4432E-6 2.41943E-6 " pathEditMode="relative" rAng="0" ptsTypes="AA">
                                      <p:cBhvr>
                                        <p:cTn id="19" dur="750" fill="hold"/>
                                        <p:tgtEl>
                                          <p:spTgt spid="6"/>
                                        </p:tgtEl>
                                        <p:attrNameLst>
                                          <p:attrName>ppt_x</p:attrName>
                                          <p:attrName>ppt_y</p:attrName>
                                        </p:attrNameLst>
                                      </p:cBhvr>
                                      <p:rCtr x="-10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p:bldP spid="14" grpId="1"/>
      <p:bldP spid="2" grpId="0"/>
      <p:bldP spid="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level architecture</a:t>
            </a:r>
          </a:p>
        </p:txBody>
      </p:sp>
      <p:grpSp>
        <p:nvGrpSpPr>
          <p:cNvPr id="3" name="Group 2">
            <a:extLst>
              <a:ext uri="{FF2B5EF4-FFF2-40B4-BE49-F238E27FC236}">
                <a16:creationId xmlns:a16="http://schemas.microsoft.com/office/drawing/2014/main" id="{4EE50BAA-51A5-4176-8CF8-041BDE6E6914}"/>
              </a:ext>
            </a:extLst>
          </p:cNvPr>
          <p:cNvGrpSpPr/>
          <p:nvPr/>
        </p:nvGrpSpPr>
        <p:grpSpPr>
          <a:xfrm>
            <a:off x="699708" y="2447926"/>
            <a:ext cx="11382926" cy="2497966"/>
            <a:chOff x="699708" y="2447926"/>
            <a:chExt cx="11382926" cy="2497966"/>
          </a:xfrm>
        </p:grpSpPr>
        <p:sp>
          <p:nvSpPr>
            <p:cNvPr id="5" name="Rectangle 4">
              <a:extLst>
                <a:ext uri="{FF2B5EF4-FFF2-40B4-BE49-F238E27FC236}">
                  <a16:creationId xmlns:a16="http://schemas.microsoft.com/office/drawing/2014/main" id="{77B2499C-7B14-4CA2-9EAB-D43A05D4092C}"/>
                </a:ext>
              </a:extLst>
            </p:cNvPr>
            <p:cNvSpPr/>
            <p:nvPr/>
          </p:nvSpPr>
          <p:spPr>
            <a:xfrm>
              <a:off x="8176632" y="2447926"/>
              <a:ext cx="1857058" cy="1624525"/>
            </a:xfrm>
            <a:prstGeom prst="rect">
              <a:avLst/>
            </a:prstGeom>
            <a:noFill/>
            <a:ln w="25400" cap="rnd">
              <a:solidFill>
                <a:srgbClr val="6E7CA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6" name="Rectangle 5">
              <a:extLst>
                <a:ext uri="{FF2B5EF4-FFF2-40B4-BE49-F238E27FC236}">
                  <a16:creationId xmlns:a16="http://schemas.microsoft.com/office/drawing/2014/main" id="{81220150-4D4A-406F-B881-83EB9C583B08}"/>
                </a:ext>
              </a:extLst>
            </p:cNvPr>
            <p:cNvSpPr/>
            <p:nvPr/>
          </p:nvSpPr>
          <p:spPr>
            <a:xfrm>
              <a:off x="2156729" y="2447926"/>
              <a:ext cx="1857058" cy="1624525"/>
            </a:xfrm>
            <a:prstGeom prst="rect">
              <a:avLst/>
            </a:prstGeom>
            <a:noFill/>
            <a:ln w="25400" cap="rnd">
              <a:solidFill>
                <a:srgbClr val="6E7CA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err="1"/>
            </a:p>
          </p:txBody>
        </p:sp>
        <p:sp>
          <p:nvSpPr>
            <p:cNvPr id="7" name="TextBox 6">
              <a:extLst>
                <a:ext uri="{FF2B5EF4-FFF2-40B4-BE49-F238E27FC236}">
                  <a16:creationId xmlns:a16="http://schemas.microsoft.com/office/drawing/2014/main" id="{29E5F2FC-091B-4308-9A81-C7C145B89374}"/>
                </a:ext>
              </a:extLst>
            </p:cNvPr>
            <p:cNvSpPr txBox="1"/>
            <p:nvPr/>
          </p:nvSpPr>
          <p:spPr>
            <a:xfrm>
              <a:off x="699708" y="4207228"/>
              <a:ext cx="973343" cy="523220"/>
            </a:xfrm>
            <a:prstGeom prst="rect">
              <a:avLst/>
            </a:prstGeom>
            <a:noFill/>
          </p:spPr>
          <p:txBody>
            <a:bodyPr wrap="none" rtlCol="0">
              <a:spAutoFit/>
            </a:bodyPr>
            <a:lstStyle/>
            <a:p>
              <a:pPr algn="ctr"/>
              <a:r>
                <a:rPr lang="en-US" sz="1400" b="1" dirty="0">
                  <a:solidFill>
                    <a:schemeClr val="tx2"/>
                  </a:solidFill>
                </a:rPr>
                <a:t>BRG-LAN</a:t>
              </a:r>
              <a:br>
                <a:rPr lang="en-US" sz="1400" b="1" dirty="0">
                  <a:solidFill>
                    <a:schemeClr val="tx2"/>
                  </a:solidFill>
                </a:rPr>
              </a:br>
              <a:r>
                <a:rPr lang="en-US" sz="1400" b="1" dirty="0">
                  <a:solidFill>
                    <a:schemeClr val="tx2"/>
                  </a:solidFill>
                </a:rPr>
                <a:t>Interface</a:t>
              </a:r>
            </a:p>
          </p:txBody>
        </p:sp>
        <p:sp>
          <p:nvSpPr>
            <p:cNvPr id="8" name="TextBox 7">
              <a:extLst>
                <a:ext uri="{FF2B5EF4-FFF2-40B4-BE49-F238E27FC236}">
                  <a16:creationId xmlns:a16="http://schemas.microsoft.com/office/drawing/2014/main" id="{3AE054AD-14E6-42AF-B3A2-D82504B816F4}"/>
                </a:ext>
              </a:extLst>
            </p:cNvPr>
            <p:cNvSpPr txBox="1"/>
            <p:nvPr/>
          </p:nvSpPr>
          <p:spPr>
            <a:xfrm>
              <a:off x="4490270" y="4207228"/>
              <a:ext cx="968535" cy="523220"/>
            </a:xfrm>
            <a:prstGeom prst="rect">
              <a:avLst/>
            </a:prstGeom>
            <a:noFill/>
          </p:spPr>
          <p:txBody>
            <a:bodyPr wrap="none" rtlCol="0">
              <a:spAutoFit/>
            </a:bodyPr>
            <a:lstStyle/>
            <a:p>
              <a:pPr algn="ctr"/>
              <a:r>
                <a:rPr lang="en-US" sz="1400" b="1" dirty="0">
                  <a:solidFill>
                    <a:schemeClr val="tx2"/>
                  </a:solidFill>
                </a:rPr>
                <a:t>BRG-LSL</a:t>
              </a:r>
              <a:br>
                <a:rPr lang="en-US" sz="1400" b="1" dirty="0">
                  <a:solidFill>
                    <a:schemeClr val="tx2"/>
                  </a:solidFill>
                </a:rPr>
              </a:br>
              <a:r>
                <a:rPr lang="en-US" sz="1400" b="1" dirty="0">
                  <a:solidFill>
                    <a:schemeClr val="tx2"/>
                  </a:solidFill>
                </a:rPr>
                <a:t>Interface</a:t>
              </a:r>
            </a:p>
          </p:txBody>
        </p:sp>
        <p:sp>
          <p:nvSpPr>
            <p:cNvPr id="9" name="TextBox 8">
              <a:extLst>
                <a:ext uri="{FF2B5EF4-FFF2-40B4-BE49-F238E27FC236}">
                  <a16:creationId xmlns:a16="http://schemas.microsoft.com/office/drawing/2014/main" id="{D1CB36E7-CEE0-4E89-900E-F32B027D45DE}"/>
                </a:ext>
              </a:extLst>
            </p:cNvPr>
            <p:cNvSpPr txBox="1"/>
            <p:nvPr/>
          </p:nvSpPr>
          <p:spPr>
            <a:xfrm>
              <a:off x="6731369" y="4207228"/>
              <a:ext cx="968535" cy="738664"/>
            </a:xfrm>
            <a:prstGeom prst="rect">
              <a:avLst/>
            </a:prstGeom>
            <a:noFill/>
          </p:spPr>
          <p:txBody>
            <a:bodyPr wrap="none" rtlCol="0">
              <a:spAutoFit/>
            </a:bodyPr>
            <a:lstStyle/>
            <a:p>
              <a:pPr algn="ctr"/>
              <a:r>
                <a:rPr lang="en-US" sz="1400" b="1" dirty="0">
                  <a:solidFill>
                    <a:schemeClr val="tx2"/>
                  </a:solidFill>
                </a:rPr>
                <a:t>Logical</a:t>
              </a:r>
              <a:br>
                <a:rPr lang="en-US" sz="1400" b="1" dirty="0">
                  <a:solidFill>
                    <a:schemeClr val="tx2"/>
                  </a:solidFill>
                </a:rPr>
              </a:br>
              <a:r>
                <a:rPr lang="en-US" sz="1400" b="1" dirty="0" err="1">
                  <a:solidFill>
                    <a:schemeClr val="tx2"/>
                  </a:solidFill>
                </a:rPr>
                <a:t>vG</a:t>
              </a:r>
              <a:r>
                <a:rPr lang="en-US" sz="1400" b="1" dirty="0">
                  <a:solidFill>
                    <a:schemeClr val="tx2"/>
                  </a:solidFill>
                </a:rPr>
                <a:t>-LSL</a:t>
              </a:r>
              <a:br>
                <a:rPr lang="en-US" sz="1400" b="1" dirty="0">
                  <a:solidFill>
                    <a:schemeClr val="tx2"/>
                  </a:solidFill>
                </a:rPr>
              </a:br>
              <a:r>
                <a:rPr lang="en-US" sz="1400" b="1" dirty="0">
                  <a:solidFill>
                    <a:schemeClr val="tx2"/>
                  </a:solidFill>
                </a:rPr>
                <a:t>Interface</a:t>
              </a:r>
            </a:p>
          </p:txBody>
        </p:sp>
        <p:sp>
          <p:nvSpPr>
            <p:cNvPr id="10" name="TextBox 9">
              <a:extLst>
                <a:ext uri="{FF2B5EF4-FFF2-40B4-BE49-F238E27FC236}">
                  <a16:creationId xmlns:a16="http://schemas.microsoft.com/office/drawing/2014/main" id="{075EDB83-952C-4873-A805-2236FAABCACE}"/>
                </a:ext>
              </a:extLst>
            </p:cNvPr>
            <p:cNvSpPr txBox="1"/>
            <p:nvPr/>
          </p:nvSpPr>
          <p:spPr>
            <a:xfrm>
              <a:off x="9944339" y="4207228"/>
              <a:ext cx="2138295" cy="738664"/>
            </a:xfrm>
            <a:prstGeom prst="rect">
              <a:avLst/>
            </a:prstGeom>
            <a:noFill/>
          </p:spPr>
          <p:txBody>
            <a:bodyPr wrap="square" rtlCol="0">
              <a:spAutoFit/>
            </a:bodyPr>
            <a:lstStyle/>
            <a:p>
              <a:pPr algn="ctr"/>
              <a:r>
                <a:rPr lang="en-US" sz="1400" b="1" dirty="0">
                  <a:solidFill>
                    <a:schemeClr val="tx2"/>
                  </a:solidFill>
                </a:rPr>
                <a:t>Logical</a:t>
              </a:r>
              <a:br>
                <a:rPr lang="en-US" sz="1400" b="1" dirty="0">
                  <a:solidFill>
                    <a:schemeClr val="tx2"/>
                  </a:solidFill>
                </a:rPr>
              </a:br>
              <a:r>
                <a:rPr lang="en-US" sz="1400" b="1" dirty="0" err="1">
                  <a:solidFill>
                    <a:schemeClr val="tx2"/>
                  </a:solidFill>
                </a:rPr>
                <a:t>vG</a:t>
              </a:r>
              <a:r>
                <a:rPr lang="en-US" sz="1400" b="1" dirty="0">
                  <a:solidFill>
                    <a:schemeClr val="tx2"/>
                  </a:solidFill>
                </a:rPr>
                <a:t>-WAN</a:t>
              </a:r>
              <a:br>
                <a:rPr lang="en-US" sz="1400" b="1" dirty="0">
                  <a:solidFill>
                    <a:schemeClr val="tx2"/>
                  </a:solidFill>
                </a:rPr>
              </a:br>
              <a:r>
                <a:rPr lang="en-US" sz="1400" b="1" dirty="0">
                  <a:solidFill>
                    <a:schemeClr val="tx2"/>
                  </a:solidFill>
                </a:rPr>
                <a:t>Interface </a:t>
              </a:r>
            </a:p>
          </p:txBody>
        </p:sp>
        <p:sp>
          <p:nvSpPr>
            <p:cNvPr id="11" name="TextBox 10">
              <a:extLst>
                <a:ext uri="{FF2B5EF4-FFF2-40B4-BE49-F238E27FC236}">
                  <a16:creationId xmlns:a16="http://schemas.microsoft.com/office/drawing/2014/main" id="{4C471D64-D5E3-4A3F-8FFA-AD59F2A658A8}"/>
                </a:ext>
              </a:extLst>
            </p:cNvPr>
            <p:cNvSpPr txBox="1"/>
            <p:nvPr/>
          </p:nvSpPr>
          <p:spPr>
            <a:xfrm>
              <a:off x="4279354" y="2869000"/>
              <a:ext cx="3652342" cy="292388"/>
            </a:xfrm>
            <a:prstGeom prst="rect">
              <a:avLst/>
            </a:prstGeom>
            <a:noFill/>
          </p:spPr>
          <p:txBody>
            <a:bodyPr wrap="square" lIns="0" tIns="0" rIns="0" rtlCol="0">
              <a:spAutoFit/>
            </a:bodyPr>
            <a:lstStyle/>
            <a:p>
              <a:pPr algn="ctr"/>
              <a:r>
                <a:rPr lang="en-US" sz="1600" b="1" dirty="0">
                  <a:solidFill>
                    <a:schemeClr val="tx2"/>
                  </a:solidFill>
                </a:rPr>
                <a:t>Logical Subscriber Link (LSL) </a:t>
              </a:r>
            </a:p>
          </p:txBody>
        </p:sp>
        <p:sp>
          <p:nvSpPr>
            <p:cNvPr id="12" name="TextBox 11">
              <a:extLst>
                <a:ext uri="{FF2B5EF4-FFF2-40B4-BE49-F238E27FC236}">
                  <a16:creationId xmlns:a16="http://schemas.microsoft.com/office/drawing/2014/main" id="{0D2582FD-653D-4AAC-AADC-7B66B23F4822}"/>
                </a:ext>
              </a:extLst>
            </p:cNvPr>
            <p:cNvSpPr txBox="1"/>
            <p:nvPr/>
          </p:nvSpPr>
          <p:spPr>
            <a:xfrm>
              <a:off x="2736444" y="3059515"/>
              <a:ext cx="697627" cy="400110"/>
            </a:xfrm>
            <a:prstGeom prst="rect">
              <a:avLst/>
            </a:prstGeom>
            <a:noFill/>
          </p:spPr>
          <p:txBody>
            <a:bodyPr wrap="none" rtlCol="0">
              <a:spAutoFit/>
            </a:bodyPr>
            <a:lstStyle/>
            <a:p>
              <a:pPr algn="ctr"/>
              <a:r>
                <a:rPr lang="en-US" sz="2000" b="1" dirty="0">
                  <a:solidFill>
                    <a:schemeClr val="tx2"/>
                  </a:solidFill>
                </a:rPr>
                <a:t>BRG</a:t>
              </a:r>
            </a:p>
          </p:txBody>
        </p:sp>
        <p:sp>
          <p:nvSpPr>
            <p:cNvPr id="13" name="TextBox 12">
              <a:extLst>
                <a:ext uri="{FF2B5EF4-FFF2-40B4-BE49-F238E27FC236}">
                  <a16:creationId xmlns:a16="http://schemas.microsoft.com/office/drawing/2014/main" id="{0984AA16-D7A5-444B-8084-ABEE7FD8F78D}"/>
                </a:ext>
              </a:extLst>
            </p:cNvPr>
            <p:cNvSpPr txBox="1"/>
            <p:nvPr/>
          </p:nvSpPr>
          <p:spPr>
            <a:xfrm>
              <a:off x="8833290" y="3059515"/>
              <a:ext cx="543740" cy="400110"/>
            </a:xfrm>
            <a:prstGeom prst="rect">
              <a:avLst/>
            </a:prstGeom>
            <a:noFill/>
          </p:spPr>
          <p:txBody>
            <a:bodyPr wrap="none" rtlCol="0">
              <a:spAutoFit/>
            </a:bodyPr>
            <a:lstStyle/>
            <a:p>
              <a:pPr algn="ctr"/>
              <a:r>
                <a:rPr lang="en-US" sz="2000" b="1" dirty="0" err="1">
                  <a:solidFill>
                    <a:schemeClr val="tx2"/>
                  </a:solidFill>
                </a:rPr>
                <a:t>vG</a:t>
              </a:r>
              <a:endParaRPr lang="en-US" sz="2000" b="1" dirty="0">
                <a:solidFill>
                  <a:schemeClr val="tx2"/>
                </a:solidFill>
              </a:endParaRPr>
            </a:p>
          </p:txBody>
        </p:sp>
        <p:sp>
          <p:nvSpPr>
            <p:cNvPr id="14" name="Rectangle 13">
              <a:extLst>
                <a:ext uri="{FF2B5EF4-FFF2-40B4-BE49-F238E27FC236}">
                  <a16:creationId xmlns:a16="http://schemas.microsoft.com/office/drawing/2014/main" id="{B6DE2800-37D8-490F-A124-99E85023F7FA}"/>
                </a:ext>
              </a:extLst>
            </p:cNvPr>
            <p:cNvSpPr/>
            <p:nvPr/>
          </p:nvSpPr>
          <p:spPr>
            <a:xfrm>
              <a:off x="4000873" y="3220161"/>
              <a:ext cx="4209303" cy="800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5" name="Oval 14">
              <a:extLst>
                <a:ext uri="{FF2B5EF4-FFF2-40B4-BE49-F238E27FC236}">
                  <a16:creationId xmlns:a16="http://schemas.microsoft.com/office/drawing/2014/main" id="{C35A5DB5-B3E0-4517-8218-51EC1D21DE3A}"/>
                </a:ext>
              </a:extLst>
            </p:cNvPr>
            <p:cNvSpPr/>
            <p:nvPr/>
          </p:nvSpPr>
          <p:spPr>
            <a:xfrm>
              <a:off x="3864075" y="3109736"/>
              <a:ext cx="300906" cy="300906"/>
            </a:xfrm>
            <a:prstGeom prst="ellipse">
              <a:avLst/>
            </a:prstGeom>
            <a:solidFill>
              <a:schemeClr val="bg1"/>
            </a:solidFill>
            <a:ln w="41275" cap="flat" cmpd="sng" algn="ctr">
              <a:solidFill>
                <a:schemeClr val="tx2"/>
              </a:solidFill>
              <a:prstDash val="solid"/>
            </a:ln>
            <a:effectLst/>
          </p:spPr>
          <p:txBody>
            <a:bodyPr rtlCol="0" anchor="ctr"/>
            <a:lstStyle/>
            <a:p>
              <a:pPr algn="ctr"/>
              <a:endParaRPr lang="en-US" sz="2000" kern="0" dirty="0" err="1">
                <a:solidFill>
                  <a:srgbClr val="FFFFFF"/>
                </a:solidFill>
                <a:latin typeface="Century Gothic" panose="020F0302020204030204"/>
              </a:endParaRPr>
            </a:p>
          </p:txBody>
        </p:sp>
        <p:sp>
          <p:nvSpPr>
            <p:cNvPr id="16" name="Oval 15">
              <a:extLst>
                <a:ext uri="{FF2B5EF4-FFF2-40B4-BE49-F238E27FC236}">
                  <a16:creationId xmlns:a16="http://schemas.microsoft.com/office/drawing/2014/main" id="{9B181B5F-A748-4774-A6DA-B8E8A4BC9BA0}"/>
                </a:ext>
              </a:extLst>
            </p:cNvPr>
            <p:cNvSpPr/>
            <p:nvPr/>
          </p:nvSpPr>
          <p:spPr>
            <a:xfrm>
              <a:off x="8034083" y="3109736"/>
              <a:ext cx="300906" cy="300906"/>
            </a:xfrm>
            <a:prstGeom prst="ellipse">
              <a:avLst/>
            </a:prstGeom>
            <a:solidFill>
              <a:schemeClr val="bg1"/>
            </a:solidFill>
            <a:ln w="41275" cap="flat" cmpd="sng" algn="ctr">
              <a:solidFill>
                <a:schemeClr val="tx2"/>
              </a:solidFill>
              <a:prstDash val="solid"/>
            </a:ln>
            <a:effectLst/>
          </p:spPr>
          <p:txBody>
            <a:bodyPr rtlCol="0" anchor="ctr"/>
            <a:lstStyle/>
            <a:p>
              <a:pPr algn="ctr"/>
              <a:endParaRPr lang="en-US" sz="2000" kern="0" dirty="0" err="1">
                <a:solidFill>
                  <a:srgbClr val="FFFFFF"/>
                </a:solidFill>
                <a:latin typeface="Century Gothic" panose="020F0302020204030204"/>
              </a:endParaRPr>
            </a:p>
          </p:txBody>
        </p:sp>
        <p:sp>
          <p:nvSpPr>
            <p:cNvPr id="17" name="Oval 16">
              <a:extLst>
                <a:ext uri="{FF2B5EF4-FFF2-40B4-BE49-F238E27FC236}">
                  <a16:creationId xmlns:a16="http://schemas.microsoft.com/office/drawing/2014/main" id="{9C20A536-BCDB-4F09-9615-94300EB7B735}"/>
                </a:ext>
              </a:extLst>
            </p:cNvPr>
            <p:cNvSpPr/>
            <p:nvPr/>
          </p:nvSpPr>
          <p:spPr>
            <a:xfrm>
              <a:off x="2007012" y="3109736"/>
              <a:ext cx="300906" cy="300906"/>
            </a:xfrm>
            <a:prstGeom prst="ellipse">
              <a:avLst/>
            </a:prstGeom>
            <a:solidFill>
              <a:schemeClr val="bg1"/>
            </a:solidFill>
            <a:ln w="41275" cap="flat" cmpd="sng" algn="ctr">
              <a:solidFill>
                <a:schemeClr val="tx2"/>
              </a:solidFill>
              <a:prstDash val="solid"/>
            </a:ln>
            <a:effectLst/>
          </p:spPr>
          <p:txBody>
            <a:bodyPr rtlCol="0" anchor="ctr"/>
            <a:lstStyle/>
            <a:p>
              <a:pPr algn="ctr"/>
              <a:endParaRPr lang="en-US" sz="2000" kern="0" dirty="0" err="1">
                <a:solidFill>
                  <a:srgbClr val="FFFFFF"/>
                </a:solidFill>
                <a:latin typeface="Century Gothic" panose="020F0302020204030204"/>
              </a:endParaRPr>
            </a:p>
          </p:txBody>
        </p:sp>
        <p:sp>
          <p:nvSpPr>
            <p:cNvPr id="18" name="Oval 17">
              <a:extLst>
                <a:ext uri="{FF2B5EF4-FFF2-40B4-BE49-F238E27FC236}">
                  <a16:creationId xmlns:a16="http://schemas.microsoft.com/office/drawing/2014/main" id="{56720E2C-8D9C-41B2-BBA6-4908C03CC80C}"/>
                </a:ext>
              </a:extLst>
            </p:cNvPr>
            <p:cNvSpPr/>
            <p:nvPr/>
          </p:nvSpPr>
          <p:spPr>
            <a:xfrm>
              <a:off x="9878587" y="3109736"/>
              <a:ext cx="300906" cy="300906"/>
            </a:xfrm>
            <a:prstGeom prst="ellipse">
              <a:avLst/>
            </a:prstGeom>
            <a:solidFill>
              <a:schemeClr val="bg1"/>
            </a:solidFill>
            <a:ln w="41275" cap="flat" cmpd="sng" algn="ctr">
              <a:solidFill>
                <a:schemeClr val="tx2"/>
              </a:solidFill>
              <a:prstDash val="solid"/>
            </a:ln>
            <a:effectLst/>
          </p:spPr>
          <p:txBody>
            <a:bodyPr rtlCol="0" anchor="ctr"/>
            <a:lstStyle/>
            <a:p>
              <a:pPr algn="ctr"/>
              <a:endParaRPr lang="en-US" sz="2000" kern="0" dirty="0" err="1">
                <a:solidFill>
                  <a:srgbClr val="FFFFFF"/>
                </a:solidFill>
                <a:latin typeface="Century Gothic" panose="020F0302020204030204"/>
              </a:endParaRPr>
            </a:p>
          </p:txBody>
        </p:sp>
        <p:sp>
          <p:nvSpPr>
            <p:cNvPr id="19" name="Freeform: Shape 18">
              <a:extLst>
                <a:ext uri="{FF2B5EF4-FFF2-40B4-BE49-F238E27FC236}">
                  <a16:creationId xmlns:a16="http://schemas.microsoft.com/office/drawing/2014/main" id="{C4EBF5EC-64F4-46A6-B331-980800BE2792}"/>
                </a:ext>
              </a:extLst>
            </p:cNvPr>
            <p:cNvSpPr/>
            <p:nvPr/>
          </p:nvSpPr>
          <p:spPr>
            <a:xfrm>
              <a:off x="4184200" y="3397490"/>
              <a:ext cx="790948" cy="790949"/>
            </a:xfrm>
            <a:custGeom>
              <a:avLst/>
              <a:gdLst>
                <a:gd name="connsiteX0" fmla="*/ 0 w 515566"/>
                <a:gd name="connsiteY0" fmla="*/ 0 h 515566"/>
                <a:gd name="connsiteX1" fmla="*/ 515566 w 515566"/>
                <a:gd name="connsiteY1" fmla="*/ 515566 h 515566"/>
              </a:gdLst>
              <a:ahLst/>
              <a:cxnLst>
                <a:cxn ang="0">
                  <a:pos x="connsiteX0" y="connsiteY0"/>
                </a:cxn>
                <a:cxn ang="0">
                  <a:pos x="connsiteX1" y="connsiteY1"/>
                </a:cxn>
              </a:cxnLst>
              <a:rect l="l" t="t" r="r" b="b"/>
              <a:pathLst>
                <a:path w="515566" h="515566">
                  <a:moveTo>
                    <a:pt x="0" y="0"/>
                  </a:moveTo>
                  <a:lnTo>
                    <a:pt x="515566" y="515566"/>
                  </a:lnTo>
                </a:path>
              </a:pathLst>
            </a:custGeom>
            <a:noFill/>
            <a:ln w="19050" cap="rnd">
              <a:solidFill>
                <a:schemeClr val="tx2"/>
              </a:soli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Freeform: Shape 19">
              <a:extLst>
                <a:ext uri="{FF2B5EF4-FFF2-40B4-BE49-F238E27FC236}">
                  <a16:creationId xmlns:a16="http://schemas.microsoft.com/office/drawing/2014/main" id="{E3355E45-053E-48C8-AA9D-B0998BF9BA31}"/>
                </a:ext>
              </a:extLst>
            </p:cNvPr>
            <p:cNvSpPr/>
            <p:nvPr/>
          </p:nvSpPr>
          <p:spPr>
            <a:xfrm>
              <a:off x="10219883" y="3397490"/>
              <a:ext cx="790948" cy="790949"/>
            </a:xfrm>
            <a:custGeom>
              <a:avLst/>
              <a:gdLst>
                <a:gd name="connsiteX0" fmla="*/ 0 w 515566"/>
                <a:gd name="connsiteY0" fmla="*/ 0 h 515566"/>
                <a:gd name="connsiteX1" fmla="*/ 515566 w 515566"/>
                <a:gd name="connsiteY1" fmla="*/ 515566 h 515566"/>
              </a:gdLst>
              <a:ahLst/>
              <a:cxnLst>
                <a:cxn ang="0">
                  <a:pos x="connsiteX0" y="connsiteY0"/>
                </a:cxn>
                <a:cxn ang="0">
                  <a:pos x="connsiteX1" y="connsiteY1"/>
                </a:cxn>
              </a:cxnLst>
              <a:rect l="l" t="t" r="r" b="b"/>
              <a:pathLst>
                <a:path w="515566" h="515566">
                  <a:moveTo>
                    <a:pt x="0" y="0"/>
                  </a:moveTo>
                  <a:lnTo>
                    <a:pt x="515566" y="515566"/>
                  </a:lnTo>
                </a:path>
              </a:pathLst>
            </a:custGeom>
            <a:noFill/>
            <a:ln w="19050" cap="rnd">
              <a:solidFill>
                <a:schemeClr val="tx2"/>
              </a:soli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Freeform: Shape 20">
              <a:extLst>
                <a:ext uri="{FF2B5EF4-FFF2-40B4-BE49-F238E27FC236}">
                  <a16:creationId xmlns:a16="http://schemas.microsoft.com/office/drawing/2014/main" id="{B841A5FA-2C9B-4E1F-A07E-D875210E0C1B}"/>
                </a:ext>
              </a:extLst>
            </p:cNvPr>
            <p:cNvSpPr/>
            <p:nvPr/>
          </p:nvSpPr>
          <p:spPr>
            <a:xfrm flipH="1">
              <a:off x="7213294" y="3397490"/>
              <a:ext cx="790948" cy="790949"/>
            </a:xfrm>
            <a:custGeom>
              <a:avLst/>
              <a:gdLst>
                <a:gd name="connsiteX0" fmla="*/ 0 w 515566"/>
                <a:gd name="connsiteY0" fmla="*/ 0 h 515566"/>
                <a:gd name="connsiteX1" fmla="*/ 515566 w 515566"/>
                <a:gd name="connsiteY1" fmla="*/ 515566 h 515566"/>
              </a:gdLst>
              <a:ahLst/>
              <a:cxnLst>
                <a:cxn ang="0">
                  <a:pos x="connsiteX0" y="connsiteY0"/>
                </a:cxn>
                <a:cxn ang="0">
                  <a:pos x="connsiteX1" y="connsiteY1"/>
                </a:cxn>
              </a:cxnLst>
              <a:rect l="l" t="t" r="r" b="b"/>
              <a:pathLst>
                <a:path w="515566" h="515566">
                  <a:moveTo>
                    <a:pt x="0" y="0"/>
                  </a:moveTo>
                  <a:lnTo>
                    <a:pt x="515566" y="515566"/>
                  </a:lnTo>
                </a:path>
              </a:pathLst>
            </a:custGeom>
            <a:noFill/>
            <a:ln w="19050" cap="rnd">
              <a:solidFill>
                <a:schemeClr val="tx2"/>
              </a:soli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 name="Freeform: Shape 21">
              <a:extLst>
                <a:ext uri="{FF2B5EF4-FFF2-40B4-BE49-F238E27FC236}">
                  <a16:creationId xmlns:a16="http://schemas.microsoft.com/office/drawing/2014/main" id="{1B382FF4-0F18-4572-A481-84DFAE7DF7A5}"/>
                </a:ext>
              </a:extLst>
            </p:cNvPr>
            <p:cNvSpPr/>
            <p:nvPr/>
          </p:nvSpPr>
          <p:spPr>
            <a:xfrm flipH="1">
              <a:off x="1189890" y="3397490"/>
              <a:ext cx="790948" cy="790949"/>
            </a:xfrm>
            <a:custGeom>
              <a:avLst/>
              <a:gdLst>
                <a:gd name="connsiteX0" fmla="*/ 0 w 515566"/>
                <a:gd name="connsiteY0" fmla="*/ 0 h 515566"/>
                <a:gd name="connsiteX1" fmla="*/ 515566 w 515566"/>
                <a:gd name="connsiteY1" fmla="*/ 515566 h 515566"/>
              </a:gdLst>
              <a:ahLst/>
              <a:cxnLst>
                <a:cxn ang="0">
                  <a:pos x="connsiteX0" y="connsiteY0"/>
                </a:cxn>
                <a:cxn ang="0">
                  <a:pos x="connsiteX1" y="connsiteY1"/>
                </a:cxn>
              </a:cxnLst>
              <a:rect l="l" t="t" r="r" b="b"/>
              <a:pathLst>
                <a:path w="515566" h="515566">
                  <a:moveTo>
                    <a:pt x="0" y="0"/>
                  </a:moveTo>
                  <a:lnTo>
                    <a:pt x="515566" y="515566"/>
                  </a:lnTo>
                </a:path>
              </a:pathLst>
            </a:custGeom>
            <a:noFill/>
            <a:ln w="19050" cap="rnd">
              <a:solidFill>
                <a:schemeClr val="tx2"/>
              </a:soli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3469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accel="50000" decel="50000" fill="hold" nodeType="withEffect">
                                  <p:stCondLst>
                                    <p:cond delay="0"/>
                                  </p:stCondLst>
                                  <p:childTnLst>
                                    <p:animMotion origin="layout" path="M -4.58333E-6 0 L -4.58333E-6 0.02477 " pathEditMode="relative" rAng="0" ptsTypes="AA">
                                      <p:cBhvr>
                                        <p:cTn id="9" dur="750" spd="-100000" fill="hold"/>
                                        <p:tgtEl>
                                          <p:spTgt spid="3"/>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CC87DC-44F1-4AA9-950F-007E2FF43F82}"/>
              </a:ext>
            </a:extLst>
          </p:cNvPr>
          <p:cNvPicPr>
            <a:picLocks noChangeAspect="1"/>
          </p:cNvPicPr>
          <p:nvPr/>
        </p:nvPicPr>
        <p:blipFill rotWithShape="1">
          <a:blip r:embed="rId3"/>
          <a:srcRect l="4050" r="44745"/>
          <a:stretch/>
        </p:blipFill>
        <p:spPr>
          <a:xfrm>
            <a:off x="6921500" y="-1"/>
            <a:ext cx="5270500" cy="6863331"/>
          </a:xfrm>
          <a:prstGeom prst="rect">
            <a:avLst/>
          </a:prstGeom>
        </p:spPr>
      </p:pic>
      <p:sp>
        <p:nvSpPr>
          <p:cNvPr id="9" name="Freeform: Shape 8">
            <a:extLst>
              <a:ext uri="{FF2B5EF4-FFF2-40B4-BE49-F238E27FC236}">
                <a16:creationId xmlns:a16="http://schemas.microsoft.com/office/drawing/2014/main" id="{32B7164B-E0C2-4F13-9EA5-764A2202C1D4}"/>
              </a:ext>
            </a:extLst>
          </p:cNvPr>
          <p:cNvSpPr>
            <a:spLocks/>
          </p:cNvSpPr>
          <p:nvPr/>
        </p:nvSpPr>
        <p:spPr bwMode="white">
          <a:xfrm>
            <a:off x="4087906" y="794"/>
            <a:ext cx="5312070" cy="6857206"/>
          </a:xfrm>
          <a:custGeom>
            <a:avLst/>
            <a:gdLst>
              <a:gd name="connsiteX0" fmla="*/ 0 w 5312070"/>
              <a:gd name="connsiteY0" fmla="*/ 0 h 6857206"/>
              <a:gd name="connsiteX1" fmla="*/ 2848270 w 5312070"/>
              <a:gd name="connsiteY1" fmla="*/ 0 h 6857206"/>
              <a:gd name="connsiteX2" fmla="*/ 5312070 w 5312070"/>
              <a:gd name="connsiteY2" fmla="*/ 6857206 h 6857206"/>
              <a:gd name="connsiteX3" fmla="*/ 0 w 5312070"/>
              <a:gd name="connsiteY3" fmla="*/ 6857206 h 6857206"/>
            </a:gdLst>
            <a:ahLst/>
            <a:cxnLst>
              <a:cxn ang="0">
                <a:pos x="connsiteX0" y="connsiteY0"/>
              </a:cxn>
              <a:cxn ang="0">
                <a:pos x="connsiteX1" y="connsiteY1"/>
              </a:cxn>
              <a:cxn ang="0">
                <a:pos x="connsiteX2" y="connsiteY2"/>
              </a:cxn>
              <a:cxn ang="0">
                <a:pos x="connsiteX3" y="connsiteY3"/>
              </a:cxn>
            </a:cxnLst>
            <a:rect l="l" t="t" r="r" b="b"/>
            <a:pathLst>
              <a:path w="5312070" h="6857206">
                <a:moveTo>
                  <a:pt x="0" y="0"/>
                </a:moveTo>
                <a:lnTo>
                  <a:pt x="2848270" y="0"/>
                </a:lnTo>
                <a:lnTo>
                  <a:pt x="5312070" y="6857206"/>
                </a:lnTo>
                <a:lnTo>
                  <a:pt x="0" y="6857206"/>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solidFill>
                <a:schemeClr val="bg1"/>
              </a:solidFill>
            </a:endParaRPr>
          </a:p>
        </p:txBody>
      </p:sp>
      <p:sp>
        <p:nvSpPr>
          <p:cNvPr id="14" name="Content Placeholder 2">
            <a:extLst>
              <a:ext uri="{FF2B5EF4-FFF2-40B4-BE49-F238E27FC236}">
                <a16:creationId xmlns:a16="http://schemas.microsoft.com/office/drawing/2014/main" id="{50B87B6B-60D4-4468-A75C-F87A71D93640}"/>
              </a:ext>
            </a:extLst>
          </p:cNvPr>
          <p:cNvSpPr>
            <a:spLocks noGrp="1"/>
          </p:cNvSpPr>
          <p:nvPr>
            <p:ph type="body" sz="quarter" idx="10"/>
          </p:nvPr>
        </p:nvSpPr>
        <p:spPr>
          <a:xfrm>
            <a:off x="547687" y="3829545"/>
            <a:ext cx="7690621" cy="719138"/>
          </a:xfrm>
        </p:spPr>
        <p:txBody>
          <a:bodyPr/>
          <a:lstStyle/>
          <a:p>
            <a:pPr algn="ctr"/>
            <a:r>
              <a:rPr lang="en-CA" sz="3600" b="1" dirty="0"/>
              <a:t>NERG</a:t>
            </a:r>
            <a:endParaRPr lang="en-CA" dirty="0"/>
          </a:p>
          <a:p>
            <a:pPr algn="ctr"/>
            <a:r>
              <a:rPr lang="en-US" sz="2800" b="1" dirty="0"/>
              <a:t>N</a:t>
            </a:r>
            <a:r>
              <a:rPr lang="en-US" sz="2800" dirty="0"/>
              <a:t>etwork </a:t>
            </a:r>
            <a:r>
              <a:rPr lang="en-US" sz="2800" b="1" dirty="0"/>
              <a:t>E</a:t>
            </a:r>
            <a:r>
              <a:rPr lang="en-US" sz="2800" dirty="0"/>
              <a:t>nhanced </a:t>
            </a:r>
            <a:r>
              <a:rPr lang="en-US" sz="2800" b="1" dirty="0"/>
              <a:t>R</a:t>
            </a:r>
            <a:r>
              <a:rPr lang="en-US" sz="2800" dirty="0"/>
              <a:t>esidential </a:t>
            </a:r>
            <a:r>
              <a:rPr lang="en-US" sz="2800" b="1" dirty="0"/>
              <a:t>G</a:t>
            </a:r>
            <a:r>
              <a:rPr lang="en-US" sz="2800" dirty="0"/>
              <a:t>ateway</a:t>
            </a:r>
            <a:endParaRPr lang="en-CA" sz="2800" dirty="0"/>
          </a:p>
          <a:p>
            <a:pPr algn="ctr"/>
            <a:endParaRPr lang="en-CA" sz="2400" dirty="0"/>
          </a:p>
        </p:txBody>
      </p:sp>
      <p:sp>
        <p:nvSpPr>
          <p:cNvPr id="2" name="Title 1"/>
          <p:cNvSpPr>
            <a:spLocks noGrp="1"/>
          </p:cNvSpPr>
          <p:nvPr>
            <p:ph type="title"/>
          </p:nvPr>
        </p:nvSpPr>
        <p:spPr/>
        <p:txBody>
          <a:bodyPr/>
          <a:lstStyle/>
          <a:p>
            <a:r>
              <a:rPr lang="en-CA" dirty="0"/>
              <a:t>Introducing…</a:t>
            </a:r>
            <a:endParaRPr lang="en-US" dirty="0"/>
          </a:p>
        </p:txBody>
      </p:sp>
      <p:pic>
        <p:nvPicPr>
          <p:cNvPr id="8" name="Picture 7">
            <a:extLst>
              <a:ext uri="{FF2B5EF4-FFF2-40B4-BE49-F238E27FC236}">
                <a16:creationId xmlns:a16="http://schemas.microsoft.com/office/drawing/2014/main" id="{8C4CD258-5CB0-4D36-9CC6-3E089B9C2A9F}"/>
              </a:ext>
            </a:extLst>
          </p:cNvPr>
          <p:cNvPicPr>
            <a:picLocks/>
          </p:cNvPicPr>
          <p:nvPr/>
        </p:nvPicPr>
        <p:blipFill>
          <a:blip r:embed="rId4"/>
          <a:stretch>
            <a:fillRect/>
          </a:stretch>
        </p:blipFill>
        <p:spPr>
          <a:xfrm>
            <a:off x="11454485" y="6382383"/>
            <a:ext cx="393012" cy="292607"/>
          </a:xfrm>
          <a:prstGeom prst="rect">
            <a:avLst/>
          </a:prstGeom>
        </p:spPr>
      </p:pic>
      <p:sp>
        <p:nvSpPr>
          <p:cNvPr id="11" name="Freeform 5">
            <a:extLst>
              <a:ext uri="{FF2B5EF4-FFF2-40B4-BE49-F238E27FC236}">
                <a16:creationId xmlns:a16="http://schemas.microsoft.com/office/drawing/2014/main" id="{46936BAE-1A71-429A-A063-66E99978B46F}"/>
              </a:ext>
            </a:extLst>
          </p:cNvPr>
          <p:cNvSpPr>
            <a:spLocks noEditPoints="1"/>
          </p:cNvSpPr>
          <p:nvPr/>
        </p:nvSpPr>
        <p:spPr bwMode="auto">
          <a:xfrm>
            <a:off x="547688" y="1527175"/>
            <a:ext cx="682625" cy="733425"/>
          </a:xfrm>
          <a:custGeom>
            <a:avLst/>
            <a:gdLst>
              <a:gd name="T0" fmla="*/ 107 w 208"/>
              <a:gd name="T1" fmla="*/ 1 h 224"/>
              <a:gd name="T2" fmla="*/ 1 w 208"/>
              <a:gd name="T3" fmla="*/ 101 h 224"/>
              <a:gd name="T4" fmla="*/ 17 w 208"/>
              <a:gd name="T5" fmla="*/ 123 h 224"/>
              <a:gd name="T6" fmla="*/ 23 w 208"/>
              <a:gd name="T7" fmla="*/ 123 h 224"/>
              <a:gd name="T8" fmla="*/ 24 w 208"/>
              <a:gd name="T9" fmla="*/ 172 h 224"/>
              <a:gd name="T10" fmla="*/ 28 w 208"/>
              <a:gd name="T11" fmla="*/ 176 h 224"/>
              <a:gd name="T12" fmla="*/ 100 w 208"/>
              <a:gd name="T13" fmla="*/ 184 h 224"/>
              <a:gd name="T14" fmla="*/ 44 w 208"/>
              <a:gd name="T15" fmla="*/ 200 h 224"/>
              <a:gd name="T16" fmla="*/ 44 w 208"/>
              <a:gd name="T17" fmla="*/ 208 h 224"/>
              <a:gd name="T18" fmla="*/ 104 w 208"/>
              <a:gd name="T19" fmla="*/ 224 h 224"/>
              <a:gd name="T20" fmla="*/ 164 w 208"/>
              <a:gd name="T21" fmla="*/ 208 h 224"/>
              <a:gd name="T22" fmla="*/ 164 w 208"/>
              <a:gd name="T23" fmla="*/ 200 h 224"/>
              <a:gd name="T24" fmla="*/ 108 w 208"/>
              <a:gd name="T25" fmla="*/ 184 h 224"/>
              <a:gd name="T26" fmla="*/ 180 w 208"/>
              <a:gd name="T27" fmla="*/ 176 h 224"/>
              <a:gd name="T28" fmla="*/ 184 w 208"/>
              <a:gd name="T29" fmla="*/ 172 h 224"/>
              <a:gd name="T30" fmla="*/ 185 w 208"/>
              <a:gd name="T31" fmla="*/ 123 h 224"/>
              <a:gd name="T32" fmla="*/ 191 w 208"/>
              <a:gd name="T33" fmla="*/ 123 h 224"/>
              <a:gd name="T34" fmla="*/ 208 w 208"/>
              <a:gd name="T35" fmla="*/ 104 h 224"/>
              <a:gd name="T36" fmla="*/ 116 w 208"/>
              <a:gd name="T37" fmla="*/ 204 h 224"/>
              <a:gd name="T38" fmla="*/ 116 w 208"/>
              <a:gd name="T39" fmla="*/ 204 h 224"/>
              <a:gd name="T40" fmla="*/ 92 w 208"/>
              <a:gd name="T41" fmla="*/ 204 h 224"/>
              <a:gd name="T42" fmla="*/ 116 w 208"/>
              <a:gd name="T43" fmla="*/ 204 h 224"/>
              <a:gd name="T44" fmla="*/ 116 w 208"/>
              <a:gd name="T45" fmla="*/ 128 h 224"/>
              <a:gd name="T46" fmla="*/ 116 w 208"/>
              <a:gd name="T47" fmla="*/ 136 h 224"/>
              <a:gd name="T48" fmla="*/ 128 w 208"/>
              <a:gd name="T49" fmla="*/ 168 h 224"/>
              <a:gd name="T50" fmla="*/ 80 w 208"/>
              <a:gd name="T51" fmla="*/ 96 h 224"/>
              <a:gd name="T52" fmla="*/ 128 w 208"/>
              <a:gd name="T53" fmla="*/ 128 h 224"/>
              <a:gd name="T54" fmla="*/ 136 w 208"/>
              <a:gd name="T55" fmla="*/ 168 h 224"/>
              <a:gd name="T56" fmla="*/ 135 w 208"/>
              <a:gd name="T57" fmla="*/ 89 h 224"/>
              <a:gd name="T58" fmla="*/ 76 w 208"/>
              <a:gd name="T59" fmla="*/ 88 h 224"/>
              <a:gd name="T60" fmla="*/ 72 w 208"/>
              <a:gd name="T61" fmla="*/ 92 h 224"/>
              <a:gd name="T62" fmla="*/ 32 w 208"/>
              <a:gd name="T63" fmla="*/ 168 h 224"/>
              <a:gd name="T64" fmla="*/ 104 w 208"/>
              <a:gd name="T65" fmla="*/ 42 h 224"/>
              <a:gd name="T66" fmla="*/ 176 w 208"/>
              <a:gd name="T67" fmla="*/ 168 h 224"/>
              <a:gd name="T68" fmla="*/ 183 w 208"/>
              <a:gd name="T69" fmla="*/ 109 h 224"/>
              <a:gd name="T70" fmla="*/ 107 w 208"/>
              <a:gd name="T71" fmla="*/ 33 h 224"/>
              <a:gd name="T72" fmla="*/ 101 w 208"/>
              <a:gd name="T73" fmla="*/ 33 h 224"/>
              <a:gd name="T74" fmla="*/ 10 w 208"/>
              <a:gd name="T75" fmla="*/ 104 h 224"/>
              <a:gd name="T76" fmla="*/ 198 w 208"/>
              <a:gd name="T77" fmla="*/ 10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8" h="224">
                <a:moveTo>
                  <a:pt x="207" y="101"/>
                </a:moveTo>
                <a:cubicBezTo>
                  <a:pt x="107" y="1"/>
                  <a:pt x="107" y="1"/>
                  <a:pt x="107" y="1"/>
                </a:cubicBezTo>
                <a:cubicBezTo>
                  <a:pt x="105" y="0"/>
                  <a:pt x="103" y="0"/>
                  <a:pt x="101" y="1"/>
                </a:cubicBezTo>
                <a:cubicBezTo>
                  <a:pt x="1" y="101"/>
                  <a:pt x="1" y="101"/>
                  <a:pt x="1" y="101"/>
                </a:cubicBezTo>
                <a:cubicBezTo>
                  <a:pt x="0" y="103"/>
                  <a:pt x="0" y="105"/>
                  <a:pt x="1" y="107"/>
                </a:cubicBezTo>
                <a:cubicBezTo>
                  <a:pt x="17" y="123"/>
                  <a:pt x="17" y="123"/>
                  <a:pt x="17" y="123"/>
                </a:cubicBezTo>
                <a:cubicBezTo>
                  <a:pt x="18" y="124"/>
                  <a:pt x="19" y="124"/>
                  <a:pt x="20" y="124"/>
                </a:cubicBezTo>
                <a:cubicBezTo>
                  <a:pt x="21" y="124"/>
                  <a:pt x="22" y="124"/>
                  <a:pt x="23" y="123"/>
                </a:cubicBezTo>
                <a:cubicBezTo>
                  <a:pt x="24" y="122"/>
                  <a:pt x="24" y="122"/>
                  <a:pt x="24" y="122"/>
                </a:cubicBezTo>
                <a:cubicBezTo>
                  <a:pt x="24" y="172"/>
                  <a:pt x="24" y="172"/>
                  <a:pt x="24" y="172"/>
                </a:cubicBezTo>
                <a:cubicBezTo>
                  <a:pt x="24" y="173"/>
                  <a:pt x="24" y="174"/>
                  <a:pt x="25" y="175"/>
                </a:cubicBezTo>
                <a:cubicBezTo>
                  <a:pt x="26" y="176"/>
                  <a:pt x="27" y="176"/>
                  <a:pt x="28" y="176"/>
                </a:cubicBezTo>
                <a:cubicBezTo>
                  <a:pt x="100" y="176"/>
                  <a:pt x="100" y="176"/>
                  <a:pt x="100" y="176"/>
                </a:cubicBezTo>
                <a:cubicBezTo>
                  <a:pt x="100" y="184"/>
                  <a:pt x="100" y="184"/>
                  <a:pt x="100" y="184"/>
                </a:cubicBezTo>
                <a:cubicBezTo>
                  <a:pt x="92" y="186"/>
                  <a:pt x="86" y="192"/>
                  <a:pt x="84" y="200"/>
                </a:cubicBezTo>
                <a:cubicBezTo>
                  <a:pt x="44" y="200"/>
                  <a:pt x="44" y="200"/>
                  <a:pt x="44" y="200"/>
                </a:cubicBezTo>
                <a:cubicBezTo>
                  <a:pt x="42" y="200"/>
                  <a:pt x="40" y="202"/>
                  <a:pt x="40" y="204"/>
                </a:cubicBezTo>
                <a:cubicBezTo>
                  <a:pt x="40" y="206"/>
                  <a:pt x="42" y="208"/>
                  <a:pt x="44" y="208"/>
                </a:cubicBezTo>
                <a:cubicBezTo>
                  <a:pt x="84" y="208"/>
                  <a:pt x="84" y="208"/>
                  <a:pt x="84" y="208"/>
                </a:cubicBezTo>
                <a:cubicBezTo>
                  <a:pt x="86" y="217"/>
                  <a:pt x="94" y="224"/>
                  <a:pt x="104" y="224"/>
                </a:cubicBezTo>
                <a:cubicBezTo>
                  <a:pt x="114" y="224"/>
                  <a:pt x="122" y="217"/>
                  <a:pt x="124" y="208"/>
                </a:cubicBezTo>
                <a:cubicBezTo>
                  <a:pt x="164" y="208"/>
                  <a:pt x="164" y="208"/>
                  <a:pt x="164" y="208"/>
                </a:cubicBezTo>
                <a:cubicBezTo>
                  <a:pt x="166" y="208"/>
                  <a:pt x="168" y="206"/>
                  <a:pt x="168" y="204"/>
                </a:cubicBezTo>
                <a:cubicBezTo>
                  <a:pt x="168" y="202"/>
                  <a:pt x="166" y="200"/>
                  <a:pt x="164" y="200"/>
                </a:cubicBezTo>
                <a:cubicBezTo>
                  <a:pt x="124" y="200"/>
                  <a:pt x="124" y="200"/>
                  <a:pt x="124" y="200"/>
                </a:cubicBezTo>
                <a:cubicBezTo>
                  <a:pt x="122" y="192"/>
                  <a:pt x="116" y="186"/>
                  <a:pt x="108" y="184"/>
                </a:cubicBezTo>
                <a:cubicBezTo>
                  <a:pt x="108" y="176"/>
                  <a:pt x="108" y="176"/>
                  <a:pt x="108" y="176"/>
                </a:cubicBezTo>
                <a:cubicBezTo>
                  <a:pt x="180" y="176"/>
                  <a:pt x="180" y="176"/>
                  <a:pt x="180" y="176"/>
                </a:cubicBezTo>
                <a:cubicBezTo>
                  <a:pt x="181" y="176"/>
                  <a:pt x="182" y="176"/>
                  <a:pt x="183" y="175"/>
                </a:cubicBezTo>
                <a:cubicBezTo>
                  <a:pt x="184" y="174"/>
                  <a:pt x="184" y="173"/>
                  <a:pt x="184" y="172"/>
                </a:cubicBezTo>
                <a:cubicBezTo>
                  <a:pt x="184" y="122"/>
                  <a:pt x="184" y="122"/>
                  <a:pt x="184" y="122"/>
                </a:cubicBezTo>
                <a:cubicBezTo>
                  <a:pt x="185" y="123"/>
                  <a:pt x="185" y="123"/>
                  <a:pt x="185" y="123"/>
                </a:cubicBezTo>
                <a:cubicBezTo>
                  <a:pt x="186" y="124"/>
                  <a:pt x="187" y="124"/>
                  <a:pt x="188" y="124"/>
                </a:cubicBezTo>
                <a:cubicBezTo>
                  <a:pt x="189" y="124"/>
                  <a:pt x="190" y="124"/>
                  <a:pt x="191" y="123"/>
                </a:cubicBezTo>
                <a:cubicBezTo>
                  <a:pt x="207" y="107"/>
                  <a:pt x="207" y="107"/>
                  <a:pt x="207" y="107"/>
                </a:cubicBezTo>
                <a:cubicBezTo>
                  <a:pt x="208" y="106"/>
                  <a:pt x="208" y="105"/>
                  <a:pt x="208" y="104"/>
                </a:cubicBezTo>
                <a:cubicBezTo>
                  <a:pt x="208" y="103"/>
                  <a:pt x="208" y="102"/>
                  <a:pt x="207" y="101"/>
                </a:cubicBezTo>
                <a:close/>
                <a:moveTo>
                  <a:pt x="116" y="204"/>
                </a:moveTo>
                <a:cubicBezTo>
                  <a:pt x="116" y="204"/>
                  <a:pt x="116" y="204"/>
                  <a:pt x="116" y="204"/>
                </a:cubicBezTo>
                <a:cubicBezTo>
                  <a:pt x="116" y="204"/>
                  <a:pt x="116" y="204"/>
                  <a:pt x="116" y="204"/>
                </a:cubicBezTo>
                <a:cubicBezTo>
                  <a:pt x="116" y="211"/>
                  <a:pt x="111" y="216"/>
                  <a:pt x="104" y="216"/>
                </a:cubicBezTo>
                <a:cubicBezTo>
                  <a:pt x="97" y="216"/>
                  <a:pt x="92" y="211"/>
                  <a:pt x="92" y="204"/>
                </a:cubicBezTo>
                <a:cubicBezTo>
                  <a:pt x="92" y="197"/>
                  <a:pt x="97" y="192"/>
                  <a:pt x="104" y="192"/>
                </a:cubicBezTo>
                <a:cubicBezTo>
                  <a:pt x="111" y="192"/>
                  <a:pt x="116" y="197"/>
                  <a:pt x="116" y="204"/>
                </a:cubicBezTo>
                <a:close/>
                <a:moveTo>
                  <a:pt x="128" y="128"/>
                </a:moveTo>
                <a:cubicBezTo>
                  <a:pt x="116" y="128"/>
                  <a:pt x="116" y="128"/>
                  <a:pt x="116" y="128"/>
                </a:cubicBezTo>
                <a:cubicBezTo>
                  <a:pt x="114" y="128"/>
                  <a:pt x="112" y="130"/>
                  <a:pt x="112" y="132"/>
                </a:cubicBezTo>
                <a:cubicBezTo>
                  <a:pt x="112" y="134"/>
                  <a:pt x="114" y="136"/>
                  <a:pt x="116" y="136"/>
                </a:cubicBezTo>
                <a:cubicBezTo>
                  <a:pt x="128" y="136"/>
                  <a:pt x="128" y="136"/>
                  <a:pt x="128" y="136"/>
                </a:cubicBezTo>
                <a:cubicBezTo>
                  <a:pt x="128" y="168"/>
                  <a:pt x="128" y="168"/>
                  <a:pt x="128" y="168"/>
                </a:cubicBezTo>
                <a:cubicBezTo>
                  <a:pt x="80" y="168"/>
                  <a:pt x="80" y="168"/>
                  <a:pt x="80" y="168"/>
                </a:cubicBezTo>
                <a:cubicBezTo>
                  <a:pt x="80" y="96"/>
                  <a:pt x="80" y="96"/>
                  <a:pt x="80" y="96"/>
                </a:cubicBezTo>
                <a:cubicBezTo>
                  <a:pt x="128" y="96"/>
                  <a:pt x="128" y="96"/>
                  <a:pt x="128" y="96"/>
                </a:cubicBezTo>
                <a:lnTo>
                  <a:pt x="128" y="128"/>
                </a:lnTo>
                <a:close/>
                <a:moveTo>
                  <a:pt x="176" y="168"/>
                </a:moveTo>
                <a:cubicBezTo>
                  <a:pt x="136" y="168"/>
                  <a:pt x="136" y="168"/>
                  <a:pt x="136" y="168"/>
                </a:cubicBezTo>
                <a:cubicBezTo>
                  <a:pt x="136" y="92"/>
                  <a:pt x="136" y="92"/>
                  <a:pt x="136" y="92"/>
                </a:cubicBezTo>
                <a:cubicBezTo>
                  <a:pt x="136" y="91"/>
                  <a:pt x="136" y="90"/>
                  <a:pt x="135" y="89"/>
                </a:cubicBezTo>
                <a:cubicBezTo>
                  <a:pt x="134" y="88"/>
                  <a:pt x="133" y="88"/>
                  <a:pt x="132" y="88"/>
                </a:cubicBezTo>
                <a:cubicBezTo>
                  <a:pt x="76" y="88"/>
                  <a:pt x="76" y="88"/>
                  <a:pt x="76" y="88"/>
                </a:cubicBezTo>
                <a:cubicBezTo>
                  <a:pt x="75" y="88"/>
                  <a:pt x="74" y="88"/>
                  <a:pt x="73" y="89"/>
                </a:cubicBezTo>
                <a:cubicBezTo>
                  <a:pt x="72" y="90"/>
                  <a:pt x="72" y="91"/>
                  <a:pt x="72" y="92"/>
                </a:cubicBezTo>
                <a:cubicBezTo>
                  <a:pt x="72" y="168"/>
                  <a:pt x="72" y="168"/>
                  <a:pt x="72" y="168"/>
                </a:cubicBezTo>
                <a:cubicBezTo>
                  <a:pt x="32" y="168"/>
                  <a:pt x="32" y="168"/>
                  <a:pt x="32" y="168"/>
                </a:cubicBezTo>
                <a:cubicBezTo>
                  <a:pt x="32" y="114"/>
                  <a:pt x="32" y="114"/>
                  <a:pt x="32" y="114"/>
                </a:cubicBezTo>
                <a:cubicBezTo>
                  <a:pt x="104" y="42"/>
                  <a:pt x="104" y="42"/>
                  <a:pt x="104" y="42"/>
                </a:cubicBezTo>
                <a:cubicBezTo>
                  <a:pt x="176" y="114"/>
                  <a:pt x="176" y="114"/>
                  <a:pt x="176" y="114"/>
                </a:cubicBezTo>
                <a:lnTo>
                  <a:pt x="176" y="168"/>
                </a:lnTo>
                <a:close/>
                <a:moveTo>
                  <a:pt x="188" y="114"/>
                </a:moveTo>
                <a:cubicBezTo>
                  <a:pt x="183" y="109"/>
                  <a:pt x="183" y="109"/>
                  <a:pt x="183" y="109"/>
                </a:cubicBezTo>
                <a:cubicBezTo>
                  <a:pt x="183" y="109"/>
                  <a:pt x="183" y="109"/>
                  <a:pt x="183" y="109"/>
                </a:cubicBezTo>
                <a:cubicBezTo>
                  <a:pt x="107" y="33"/>
                  <a:pt x="107" y="33"/>
                  <a:pt x="107" y="33"/>
                </a:cubicBezTo>
                <a:cubicBezTo>
                  <a:pt x="106" y="32"/>
                  <a:pt x="105" y="32"/>
                  <a:pt x="104" y="32"/>
                </a:cubicBezTo>
                <a:cubicBezTo>
                  <a:pt x="103" y="32"/>
                  <a:pt x="102" y="32"/>
                  <a:pt x="101" y="33"/>
                </a:cubicBezTo>
                <a:cubicBezTo>
                  <a:pt x="20" y="114"/>
                  <a:pt x="20" y="114"/>
                  <a:pt x="20" y="114"/>
                </a:cubicBezTo>
                <a:cubicBezTo>
                  <a:pt x="10" y="104"/>
                  <a:pt x="10" y="104"/>
                  <a:pt x="10" y="104"/>
                </a:cubicBezTo>
                <a:cubicBezTo>
                  <a:pt x="104" y="10"/>
                  <a:pt x="104" y="10"/>
                  <a:pt x="104" y="10"/>
                </a:cubicBezTo>
                <a:cubicBezTo>
                  <a:pt x="198" y="104"/>
                  <a:pt x="198" y="104"/>
                  <a:pt x="198" y="104"/>
                </a:cubicBezTo>
                <a:lnTo>
                  <a:pt x="188" y="1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728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144 2.41943E-6 L 2.4432E-6 2.41943E-6 " pathEditMode="relative" rAng="0" ptsTypes="AA">
                                      <p:cBhvr>
                                        <p:cTn id="9" dur="750" fill="hold"/>
                                        <p:tgtEl>
                                          <p:spTgt spid="2"/>
                                        </p:tgtEl>
                                        <p:attrNameLst>
                                          <p:attrName>ppt_x</p:attrName>
                                          <p:attrName>ppt_y</p:attrName>
                                        </p:attrNameLst>
                                      </p:cBhvr>
                                      <p:rCtr x="-1072" y="0"/>
                                    </p:animMotion>
                                  </p:childTnLst>
                                </p:cTn>
                              </p:par>
                              <p:par>
                                <p:cTn id="10" presetID="10"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0.02144 2.41943E-6 L 2.4432E-6 2.41943E-6 " pathEditMode="relative" rAng="0" ptsTypes="AA">
                                      <p:cBhvr>
                                        <p:cTn id="14" dur="750" fill="hold"/>
                                        <p:tgtEl>
                                          <p:spTgt spid="14"/>
                                        </p:tgtEl>
                                        <p:attrNameLst>
                                          <p:attrName>ppt_x</p:attrName>
                                          <p:attrName>ppt_y</p:attrName>
                                        </p:attrNameLst>
                                      </p:cBhvr>
                                      <p:rCtr x="-1072" y="0"/>
                                    </p:animMotion>
                                  </p:childTnLst>
                                </p:cTn>
                              </p:par>
                              <p:par>
                                <p:cTn id="15" presetID="10" presetClass="entr" presetSubtype="0" fill="hold" grpId="0" nodeType="with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0"/>
                                  </p:stCondLst>
                                  <p:childTnLst>
                                    <p:animMotion origin="layout" path="M 0.02144 2.41943E-6 L 2.4432E-6 2.41943E-6 " pathEditMode="relative" rAng="0" ptsTypes="AA">
                                      <p:cBhvr>
                                        <p:cTn id="19" dur="750" fill="hold"/>
                                        <p:tgtEl>
                                          <p:spTgt spid="11"/>
                                        </p:tgtEl>
                                        <p:attrNameLst>
                                          <p:attrName>ppt_x</p:attrName>
                                          <p:attrName>ppt_y</p:attrName>
                                        </p:attrNameLst>
                                      </p:cBhvr>
                                      <p:rCtr x="-10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 grpId="0"/>
      <p:bldP spid="2" grpId="1"/>
      <p:bldP spid="11" grpId="0" animBg="1"/>
      <p:bldP spid="1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different with NERG vs. traditional RG</a:t>
            </a:r>
          </a:p>
        </p:txBody>
      </p:sp>
      <p:sp>
        <p:nvSpPr>
          <p:cNvPr id="6" name="Content Placeholder 5">
            <a:extLst>
              <a:ext uri="{FF2B5EF4-FFF2-40B4-BE49-F238E27FC236}">
                <a16:creationId xmlns:a16="http://schemas.microsoft.com/office/drawing/2014/main" id="{ABA4CC82-4B28-44B7-8FF5-E0A498C11985}"/>
              </a:ext>
            </a:extLst>
          </p:cNvPr>
          <p:cNvSpPr>
            <a:spLocks noGrp="1"/>
          </p:cNvSpPr>
          <p:nvPr>
            <p:ph idx="1"/>
          </p:nvPr>
        </p:nvSpPr>
        <p:spPr>
          <a:xfrm>
            <a:off x="695006" y="5798208"/>
            <a:ext cx="11091672" cy="184666"/>
          </a:xfrm>
        </p:spPr>
        <p:txBody>
          <a:bodyPr/>
          <a:lstStyle/>
          <a:p>
            <a:r>
              <a:rPr lang="en-US" sz="1200" dirty="0"/>
              <a:t>TR-317 specifies NERG architecture </a:t>
            </a:r>
          </a:p>
        </p:txBody>
      </p:sp>
      <p:grpSp>
        <p:nvGrpSpPr>
          <p:cNvPr id="3" name="Group 2">
            <a:extLst>
              <a:ext uri="{FF2B5EF4-FFF2-40B4-BE49-F238E27FC236}">
                <a16:creationId xmlns:a16="http://schemas.microsoft.com/office/drawing/2014/main" id="{B7630FC4-EB56-49E6-96BD-4E5CCFC3BC04}"/>
              </a:ext>
            </a:extLst>
          </p:cNvPr>
          <p:cNvGrpSpPr/>
          <p:nvPr/>
        </p:nvGrpSpPr>
        <p:grpSpPr>
          <a:xfrm>
            <a:off x="505282" y="1512335"/>
            <a:ext cx="11132911" cy="3812454"/>
            <a:chOff x="656111" y="2087370"/>
            <a:chExt cx="11132911" cy="3812454"/>
          </a:xfrm>
        </p:grpSpPr>
        <p:sp>
          <p:nvSpPr>
            <p:cNvPr id="12" name="Rectangle 11">
              <a:extLst>
                <a:ext uri="{FF2B5EF4-FFF2-40B4-BE49-F238E27FC236}">
                  <a16:creationId xmlns:a16="http://schemas.microsoft.com/office/drawing/2014/main" id="{BA6F7577-71BC-4400-B767-D41D687DBEF8}"/>
                </a:ext>
              </a:extLst>
            </p:cNvPr>
            <p:cNvSpPr/>
            <p:nvPr/>
          </p:nvSpPr>
          <p:spPr>
            <a:xfrm>
              <a:off x="692818" y="2087370"/>
              <a:ext cx="11096204" cy="10354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Functions provided traditionally by RG are distributed between</a:t>
              </a:r>
            </a:p>
            <a:p>
              <a:pPr marL="228600" indent="-228600">
                <a:buFont typeface="Arial" panose="020B0604020202020204" pitchFamily="34" charset="0"/>
                <a:buChar char="•"/>
              </a:pPr>
              <a:r>
                <a:rPr lang="en-US" dirty="0">
                  <a:solidFill>
                    <a:schemeClr val="tx2"/>
                  </a:solidFill>
                </a:rPr>
                <a:t>On-site device (Bridged Residential Gateway — BRG) </a:t>
              </a:r>
            </a:p>
            <a:p>
              <a:pPr marL="228600" indent="-228600">
                <a:buFont typeface="Arial" panose="020B0604020202020204" pitchFamily="34" charset="0"/>
                <a:buChar char="•"/>
              </a:pPr>
              <a:r>
                <a:rPr lang="en-US" dirty="0">
                  <a:solidFill>
                    <a:schemeClr val="tx2"/>
                  </a:solidFill>
                </a:rPr>
                <a:t>Cloud based component (virtual Gateway — </a:t>
              </a:r>
              <a:r>
                <a:rPr lang="en-US" dirty="0" err="1">
                  <a:solidFill>
                    <a:schemeClr val="tx2"/>
                  </a:solidFill>
                </a:rPr>
                <a:t>vG</a:t>
              </a:r>
              <a:r>
                <a:rPr lang="en-US" dirty="0">
                  <a:solidFill>
                    <a:schemeClr val="tx2"/>
                  </a:solidFill>
                </a:rPr>
                <a:t>)</a:t>
              </a:r>
            </a:p>
          </p:txBody>
        </p:sp>
        <p:sp>
          <p:nvSpPr>
            <p:cNvPr id="13" name="Rectangle 12">
              <a:extLst>
                <a:ext uri="{FF2B5EF4-FFF2-40B4-BE49-F238E27FC236}">
                  <a16:creationId xmlns:a16="http://schemas.microsoft.com/office/drawing/2014/main" id="{C5911FC4-7322-44C2-9E7D-9F3423359D23}"/>
                </a:ext>
              </a:extLst>
            </p:cNvPr>
            <p:cNvSpPr/>
            <p:nvPr/>
          </p:nvSpPr>
          <p:spPr>
            <a:xfrm>
              <a:off x="656111" y="2104792"/>
              <a:ext cx="4063973" cy="369332"/>
            </a:xfrm>
            <a:prstGeom prst="rect">
              <a:avLst/>
            </a:prstGeom>
          </p:spPr>
          <p:txBody>
            <a:bodyPr vert="horz" wrap="square" lIns="0" tIns="0" rIns="0" bIns="0" rtlCol="0">
              <a:spAutoFit/>
            </a:bodyPr>
            <a:lstStyle/>
            <a:p>
              <a:pPr>
                <a:spcBef>
                  <a:spcPts val="1000"/>
                </a:spcBef>
              </a:pPr>
              <a:endParaRPr lang="en-US" sz="2400" b="1" dirty="0">
                <a:solidFill>
                  <a:schemeClr val="tx2"/>
                </a:solidFill>
              </a:endParaRPr>
            </a:p>
          </p:txBody>
        </p:sp>
        <p:sp>
          <p:nvSpPr>
            <p:cNvPr id="22" name="Rectangle 21">
              <a:extLst>
                <a:ext uri="{FF2B5EF4-FFF2-40B4-BE49-F238E27FC236}">
                  <a16:creationId xmlns:a16="http://schemas.microsoft.com/office/drawing/2014/main" id="{9223DF2B-4FA3-4E88-83A6-37408A82A16B}"/>
                </a:ext>
              </a:extLst>
            </p:cNvPr>
            <p:cNvSpPr/>
            <p:nvPr/>
          </p:nvSpPr>
          <p:spPr>
            <a:xfrm>
              <a:off x="7777848" y="4010147"/>
              <a:ext cx="1507359" cy="1318615"/>
            </a:xfrm>
            <a:prstGeom prst="rect">
              <a:avLst/>
            </a:prstGeom>
            <a:solidFill>
              <a:schemeClr val="accent4"/>
            </a:solid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9" name="Rectangle 18">
              <a:extLst>
                <a:ext uri="{FF2B5EF4-FFF2-40B4-BE49-F238E27FC236}">
                  <a16:creationId xmlns:a16="http://schemas.microsoft.com/office/drawing/2014/main" id="{8B4E0B2A-B768-4C94-BD09-A218D61959A2}"/>
                </a:ext>
              </a:extLst>
            </p:cNvPr>
            <p:cNvSpPr/>
            <p:nvPr/>
          </p:nvSpPr>
          <p:spPr>
            <a:xfrm>
              <a:off x="2891540" y="4010147"/>
              <a:ext cx="1507359" cy="1318615"/>
            </a:xfrm>
            <a:prstGeom prst="rect">
              <a:avLst/>
            </a:prstGeom>
            <a:solidFill>
              <a:schemeClr val="accent3"/>
            </a:soli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4" name="TextBox 13">
              <a:extLst>
                <a:ext uri="{FF2B5EF4-FFF2-40B4-BE49-F238E27FC236}">
                  <a16:creationId xmlns:a16="http://schemas.microsoft.com/office/drawing/2014/main" id="{D9C5B3E4-6AA4-4B62-984A-5A90ED94BCD7}"/>
                </a:ext>
              </a:extLst>
            </p:cNvPr>
            <p:cNvSpPr txBox="1"/>
            <p:nvPr/>
          </p:nvSpPr>
          <p:spPr>
            <a:xfrm>
              <a:off x="1681080" y="5438159"/>
              <a:ext cx="861134" cy="461665"/>
            </a:xfrm>
            <a:prstGeom prst="rect">
              <a:avLst/>
            </a:prstGeom>
            <a:noFill/>
          </p:spPr>
          <p:txBody>
            <a:bodyPr wrap="none" rtlCol="0">
              <a:spAutoFit/>
            </a:bodyPr>
            <a:lstStyle/>
            <a:p>
              <a:pPr algn="ctr"/>
              <a:r>
                <a:rPr lang="en-US" sz="1200" dirty="0">
                  <a:solidFill>
                    <a:schemeClr val="tx2"/>
                  </a:solidFill>
                </a:rPr>
                <a:t>BRG-LAN</a:t>
              </a:r>
              <a:br>
                <a:rPr lang="en-US" sz="1200" dirty="0">
                  <a:solidFill>
                    <a:schemeClr val="tx2"/>
                  </a:solidFill>
                </a:rPr>
              </a:br>
              <a:r>
                <a:rPr lang="en-US" sz="1200" dirty="0">
                  <a:solidFill>
                    <a:schemeClr val="tx2"/>
                  </a:solidFill>
                </a:rPr>
                <a:t>Interface</a:t>
              </a:r>
            </a:p>
          </p:txBody>
        </p:sp>
        <p:sp>
          <p:nvSpPr>
            <p:cNvPr id="15" name="TextBox 14">
              <a:extLst>
                <a:ext uri="{FF2B5EF4-FFF2-40B4-BE49-F238E27FC236}">
                  <a16:creationId xmlns:a16="http://schemas.microsoft.com/office/drawing/2014/main" id="{4E7AB526-1945-4C1C-BB6A-659EE0E03232}"/>
                </a:ext>
              </a:extLst>
            </p:cNvPr>
            <p:cNvSpPr txBox="1"/>
            <p:nvPr/>
          </p:nvSpPr>
          <p:spPr>
            <a:xfrm>
              <a:off x="4763629" y="5438159"/>
              <a:ext cx="861134" cy="461665"/>
            </a:xfrm>
            <a:prstGeom prst="rect">
              <a:avLst/>
            </a:prstGeom>
            <a:noFill/>
          </p:spPr>
          <p:txBody>
            <a:bodyPr wrap="none" rtlCol="0">
              <a:spAutoFit/>
            </a:bodyPr>
            <a:lstStyle/>
            <a:p>
              <a:pPr algn="ctr"/>
              <a:r>
                <a:rPr lang="en-US" sz="1200" dirty="0">
                  <a:solidFill>
                    <a:schemeClr val="tx2"/>
                  </a:solidFill>
                </a:rPr>
                <a:t>BRG-LSL</a:t>
              </a:r>
              <a:br>
                <a:rPr lang="en-US" sz="1200" dirty="0">
                  <a:solidFill>
                    <a:schemeClr val="tx2"/>
                  </a:solidFill>
                </a:rPr>
              </a:br>
              <a:r>
                <a:rPr lang="en-US" sz="1200" dirty="0">
                  <a:solidFill>
                    <a:schemeClr val="tx2"/>
                  </a:solidFill>
                </a:rPr>
                <a:t>Interface</a:t>
              </a:r>
            </a:p>
          </p:txBody>
        </p:sp>
        <p:sp>
          <p:nvSpPr>
            <p:cNvPr id="16" name="TextBox 15">
              <a:extLst>
                <a:ext uri="{FF2B5EF4-FFF2-40B4-BE49-F238E27FC236}">
                  <a16:creationId xmlns:a16="http://schemas.microsoft.com/office/drawing/2014/main" id="{C1D8A383-39CB-4F9D-84B1-8FB5460A678C}"/>
                </a:ext>
              </a:extLst>
            </p:cNvPr>
            <p:cNvSpPr txBox="1"/>
            <p:nvPr/>
          </p:nvSpPr>
          <p:spPr>
            <a:xfrm>
              <a:off x="6391671" y="5438159"/>
              <a:ext cx="1258678" cy="461665"/>
            </a:xfrm>
            <a:prstGeom prst="rect">
              <a:avLst/>
            </a:prstGeom>
            <a:noFill/>
          </p:spPr>
          <p:txBody>
            <a:bodyPr wrap="none" rtlCol="0">
              <a:spAutoFit/>
            </a:bodyPr>
            <a:lstStyle/>
            <a:p>
              <a:pPr algn="ctr"/>
              <a:r>
                <a:rPr lang="en-US" sz="1200" dirty="0">
                  <a:solidFill>
                    <a:schemeClr val="tx2"/>
                  </a:solidFill>
                </a:rPr>
                <a:t>Logical </a:t>
              </a:r>
              <a:r>
                <a:rPr lang="en-US" sz="1200" dirty="0" err="1">
                  <a:solidFill>
                    <a:schemeClr val="tx2"/>
                  </a:solidFill>
                </a:rPr>
                <a:t>vG</a:t>
              </a:r>
              <a:r>
                <a:rPr lang="en-US" sz="1200" dirty="0">
                  <a:solidFill>
                    <a:schemeClr val="tx2"/>
                  </a:solidFill>
                </a:rPr>
                <a:t>-LSL</a:t>
              </a:r>
              <a:br>
                <a:rPr lang="en-US" sz="1200" dirty="0">
                  <a:solidFill>
                    <a:schemeClr val="tx2"/>
                  </a:solidFill>
                </a:rPr>
              </a:br>
              <a:r>
                <a:rPr lang="en-US" sz="1200" dirty="0">
                  <a:solidFill>
                    <a:schemeClr val="tx2"/>
                  </a:solidFill>
                </a:rPr>
                <a:t>Interface </a:t>
              </a:r>
            </a:p>
          </p:txBody>
        </p:sp>
        <p:sp>
          <p:nvSpPr>
            <p:cNvPr id="17" name="TextBox 16">
              <a:extLst>
                <a:ext uri="{FF2B5EF4-FFF2-40B4-BE49-F238E27FC236}">
                  <a16:creationId xmlns:a16="http://schemas.microsoft.com/office/drawing/2014/main" id="{3C4F6F08-D714-42BC-A6A9-9EC75DDB26AD}"/>
                </a:ext>
              </a:extLst>
            </p:cNvPr>
            <p:cNvSpPr txBox="1"/>
            <p:nvPr/>
          </p:nvSpPr>
          <p:spPr>
            <a:xfrm>
              <a:off x="9220413" y="5438159"/>
              <a:ext cx="1735637" cy="461665"/>
            </a:xfrm>
            <a:prstGeom prst="rect">
              <a:avLst/>
            </a:prstGeom>
            <a:noFill/>
          </p:spPr>
          <p:txBody>
            <a:bodyPr wrap="square" rtlCol="0">
              <a:spAutoFit/>
            </a:bodyPr>
            <a:lstStyle/>
            <a:p>
              <a:pPr algn="ctr"/>
              <a:r>
                <a:rPr lang="en-US" sz="1200" dirty="0">
                  <a:solidFill>
                    <a:schemeClr val="tx2"/>
                  </a:solidFill>
                </a:rPr>
                <a:t>Logical </a:t>
              </a:r>
              <a:r>
                <a:rPr lang="en-US" sz="1200" dirty="0" err="1">
                  <a:solidFill>
                    <a:schemeClr val="tx2"/>
                  </a:solidFill>
                </a:rPr>
                <a:t>vG</a:t>
              </a:r>
              <a:r>
                <a:rPr lang="en-US" sz="1200" dirty="0">
                  <a:solidFill>
                    <a:schemeClr val="tx2"/>
                  </a:solidFill>
                </a:rPr>
                <a:t>-WAN</a:t>
              </a:r>
              <a:br>
                <a:rPr lang="en-US" sz="1200" dirty="0">
                  <a:solidFill>
                    <a:schemeClr val="tx2"/>
                  </a:solidFill>
                </a:rPr>
              </a:br>
              <a:r>
                <a:rPr lang="en-US" sz="1200" dirty="0">
                  <a:solidFill>
                    <a:schemeClr val="tx2"/>
                  </a:solidFill>
                </a:rPr>
                <a:t>Interface </a:t>
              </a:r>
            </a:p>
          </p:txBody>
        </p:sp>
        <p:sp>
          <p:nvSpPr>
            <p:cNvPr id="18" name="TextBox 17">
              <a:extLst>
                <a:ext uri="{FF2B5EF4-FFF2-40B4-BE49-F238E27FC236}">
                  <a16:creationId xmlns:a16="http://schemas.microsoft.com/office/drawing/2014/main" id="{7C687C00-53B9-4BDA-AFC1-D31603C715F3}"/>
                </a:ext>
              </a:extLst>
            </p:cNvPr>
            <p:cNvSpPr txBox="1"/>
            <p:nvPr/>
          </p:nvSpPr>
          <p:spPr>
            <a:xfrm>
              <a:off x="4614458" y="4351930"/>
              <a:ext cx="2964577" cy="230833"/>
            </a:xfrm>
            <a:prstGeom prst="rect">
              <a:avLst/>
            </a:prstGeom>
            <a:noFill/>
          </p:spPr>
          <p:txBody>
            <a:bodyPr wrap="square" lIns="0" tIns="0" rIns="0" rtlCol="0">
              <a:spAutoFit/>
            </a:bodyPr>
            <a:lstStyle/>
            <a:p>
              <a:pPr algn="ctr"/>
              <a:r>
                <a:rPr lang="en-US" sz="1200" b="1" dirty="0">
                  <a:solidFill>
                    <a:schemeClr val="tx2"/>
                  </a:solidFill>
                </a:rPr>
                <a:t>Logical Subscriber Link (LSL) </a:t>
              </a:r>
            </a:p>
          </p:txBody>
        </p:sp>
        <p:sp>
          <p:nvSpPr>
            <p:cNvPr id="20" name="TextBox 19">
              <a:extLst>
                <a:ext uri="{FF2B5EF4-FFF2-40B4-BE49-F238E27FC236}">
                  <a16:creationId xmlns:a16="http://schemas.microsoft.com/office/drawing/2014/main" id="{21809D46-7016-4924-B142-7EC62ED92981}"/>
                </a:ext>
              </a:extLst>
            </p:cNvPr>
            <p:cNvSpPr txBox="1"/>
            <p:nvPr/>
          </p:nvSpPr>
          <p:spPr>
            <a:xfrm>
              <a:off x="3347702" y="4506569"/>
              <a:ext cx="595034" cy="338554"/>
            </a:xfrm>
            <a:prstGeom prst="rect">
              <a:avLst/>
            </a:prstGeom>
            <a:noFill/>
          </p:spPr>
          <p:txBody>
            <a:bodyPr wrap="none" rtlCol="0">
              <a:spAutoFit/>
            </a:bodyPr>
            <a:lstStyle/>
            <a:p>
              <a:pPr algn="ctr"/>
              <a:r>
                <a:rPr lang="en-US" sz="1600" b="1" dirty="0">
                  <a:solidFill>
                    <a:schemeClr val="tx2"/>
                  </a:solidFill>
                </a:rPr>
                <a:t>BRG</a:t>
              </a:r>
            </a:p>
          </p:txBody>
        </p:sp>
        <p:sp>
          <p:nvSpPr>
            <p:cNvPr id="21" name="TextBox 20">
              <a:extLst>
                <a:ext uri="{FF2B5EF4-FFF2-40B4-BE49-F238E27FC236}">
                  <a16:creationId xmlns:a16="http://schemas.microsoft.com/office/drawing/2014/main" id="{B950AF13-FF8F-4D6B-8219-DC3506E6A090}"/>
                </a:ext>
              </a:extLst>
            </p:cNvPr>
            <p:cNvSpPr txBox="1"/>
            <p:nvPr/>
          </p:nvSpPr>
          <p:spPr>
            <a:xfrm>
              <a:off x="8294923" y="4506569"/>
              <a:ext cx="473206" cy="338554"/>
            </a:xfrm>
            <a:prstGeom prst="rect">
              <a:avLst/>
            </a:prstGeom>
            <a:noFill/>
          </p:spPr>
          <p:txBody>
            <a:bodyPr wrap="none" rtlCol="0">
              <a:spAutoFit/>
            </a:bodyPr>
            <a:lstStyle/>
            <a:p>
              <a:pPr algn="ctr"/>
              <a:r>
                <a:rPr lang="en-US" sz="1600" b="1" dirty="0" err="1">
                  <a:solidFill>
                    <a:schemeClr val="tx2"/>
                  </a:solidFill>
                </a:rPr>
                <a:t>vG</a:t>
              </a:r>
              <a:endParaRPr lang="en-US" sz="1600" b="1" dirty="0">
                <a:solidFill>
                  <a:schemeClr val="tx2"/>
                </a:solidFill>
              </a:endParaRPr>
            </a:p>
          </p:txBody>
        </p:sp>
        <p:sp>
          <p:nvSpPr>
            <p:cNvPr id="23" name="Rectangle 22">
              <a:extLst>
                <a:ext uri="{FF2B5EF4-FFF2-40B4-BE49-F238E27FC236}">
                  <a16:creationId xmlns:a16="http://schemas.microsoft.com/office/drawing/2014/main" id="{12CA9CA2-81DD-416F-93ED-D5163AE11785}"/>
                </a:ext>
              </a:extLst>
            </p:cNvPr>
            <p:cNvSpPr/>
            <p:nvPr/>
          </p:nvSpPr>
          <p:spPr>
            <a:xfrm>
              <a:off x="4388417" y="4640988"/>
              <a:ext cx="3416658" cy="79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4" name="Oval 23">
              <a:extLst>
                <a:ext uri="{FF2B5EF4-FFF2-40B4-BE49-F238E27FC236}">
                  <a16:creationId xmlns:a16="http://schemas.microsoft.com/office/drawing/2014/main" id="{03BC14D1-FB11-4CA1-87C8-01377C5A5B74}"/>
                </a:ext>
              </a:extLst>
            </p:cNvPr>
            <p:cNvSpPr/>
            <p:nvPr/>
          </p:nvSpPr>
          <p:spPr>
            <a:xfrm>
              <a:off x="4277379" y="4547333"/>
              <a:ext cx="244243" cy="244243"/>
            </a:xfrm>
            <a:prstGeom prst="ellipse">
              <a:avLst/>
            </a:prstGeom>
            <a:solidFill>
              <a:schemeClr val="bg1"/>
            </a:solidFill>
            <a:ln w="31750" cap="flat" cmpd="sng" algn="ctr">
              <a:solidFill>
                <a:schemeClr val="tx2"/>
              </a:solidFill>
              <a:prstDash val="solid"/>
            </a:ln>
            <a:effectLst/>
          </p:spPr>
          <p:txBody>
            <a:bodyPr rtlCol="0" anchor="ctr"/>
            <a:lstStyle/>
            <a:p>
              <a:pPr algn="ctr"/>
              <a:endParaRPr lang="en-US" sz="2000" kern="0" dirty="0" err="1">
                <a:solidFill>
                  <a:srgbClr val="FFFFFF"/>
                </a:solidFill>
                <a:latin typeface="Century Gothic" panose="020F0302020204030204"/>
              </a:endParaRPr>
            </a:p>
          </p:txBody>
        </p:sp>
        <p:sp>
          <p:nvSpPr>
            <p:cNvPr id="25" name="Oval 24">
              <a:extLst>
                <a:ext uri="{FF2B5EF4-FFF2-40B4-BE49-F238E27FC236}">
                  <a16:creationId xmlns:a16="http://schemas.microsoft.com/office/drawing/2014/main" id="{D0F2743C-82A5-4B58-BE2C-DBDE63B12FAB}"/>
                </a:ext>
              </a:extLst>
            </p:cNvPr>
            <p:cNvSpPr/>
            <p:nvPr/>
          </p:nvSpPr>
          <p:spPr>
            <a:xfrm>
              <a:off x="7662142" y="4547333"/>
              <a:ext cx="244243" cy="244243"/>
            </a:xfrm>
            <a:prstGeom prst="ellipse">
              <a:avLst/>
            </a:prstGeom>
            <a:solidFill>
              <a:schemeClr val="bg1"/>
            </a:solidFill>
            <a:ln w="31750" cap="flat" cmpd="sng" algn="ctr">
              <a:solidFill>
                <a:schemeClr val="tx2"/>
              </a:solidFill>
              <a:prstDash val="solid"/>
            </a:ln>
            <a:effectLst/>
          </p:spPr>
          <p:txBody>
            <a:bodyPr rtlCol="0" anchor="ctr"/>
            <a:lstStyle/>
            <a:p>
              <a:pPr algn="ctr"/>
              <a:endParaRPr lang="en-US" sz="2000" kern="0" dirty="0" err="1">
                <a:solidFill>
                  <a:srgbClr val="FFFFFF"/>
                </a:solidFill>
                <a:latin typeface="Century Gothic" panose="020F0302020204030204"/>
              </a:endParaRPr>
            </a:p>
          </p:txBody>
        </p:sp>
        <p:sp>
          <p:nvSpPr>
            <p:cNvPr id="26" name="Oval 25">
              <a:extLst>
                <a:ext uri="{FF2B5EF4-FFF2-40B4-BE49-F238E27FC236}">
                  <a16:creationId xmlns:a16="http://schemas.microsoft.com/office/drawing/2014/main" id="{412C5B48-887A-4130-B439-805636772715}"/>
                </a:ext>
              </a:extLst>
            </p:cNvPr>
            <p:cNvSpPr/>
            <p:nvPr/>
          </p:nvSpPr>
          <p:spPr>
            <a:xfrm>
              <a:off x="2770016" y="4547333"/>
              <a:ext cx="244243" cy="244243"/>
            </a:xfrm>
            <a:prstGeom prst="ellipse">
              <a:avLst/>
            </a:prstGeom>
            <a:solidFill>
              <a:schemeClr val="bg1"/>
            </a:solidFill>
            <a:ln w="31750" cap="flat" cmpd="sng" algn="ctr">
              <a:solidFill>
                <a:schemeClr val="tx2"/>
              </a:solidFill>
              <a:prstDash val="solid"/>
            </a:ln>
            <a:effectLst/>
          </p:spPr>
          <p:txBody>
            <a:bodyPr rtlCol="0" anchor="ctr"/>
            <a:lstStyle/>
            <a:p>
              <a:pPr algn="ctr"/>
              <a:endParaRPr lang="en-US" sz="2000" kern="0" dirty="0" err="1">
                <a:solidFill>
                  <a:srgbClr val="FFFFFF"/>
                </a:solidFill>
                <a:latin typeface="Century Gothic" panose="020F0302020204030204"/>
              </a:endParaRPr>
            </a:p>
          </p:txBody>
        </p:sp>
        <p:sp>
          <p:nvSpPr>
            <p:cNvPr id="27" name="Oval 26">
              <a:extLst>
                <a:ext uri="{FF2B5EF4-FFF2-40B4-BE49-F238E27FC236}">
                  <a16:creationId xmlns:a16="http://schemas.microsoft.com/office/drawing/2014/main" id="{FCC81D36-2286-4F93-8588-A46CA8E48A32}"/>
                </a:ext>
              </a:extLst>
            </p:cNvPr>
            <p:cNvSpPr/>
            <p:nvPr/>
          </p:nvSpPr>
          <p:spPr>
            <a:xfrm>
              <a:off x="9159311" y="4547333"/>
              <a:ext cx="244243" cy="244243"/>
            </a:xfrm>
            <a:prstGeom prst="ellipse">
              <a:avLst/>
            </a:prstGeom>
            <a:solidFill>
              <a:schemeClr val="bg1"/>
            </a:solidFill>
            <a:ln w="31750" cap="flat" cmpd="sng" algn="ctr">
              <a:solidFill>
                <a:schemeClr val="tx2"/>
              </a:solidFill>
              <a:prstDash val="solid"/>
            </a:ln>
            <a:effectLst/>
          </p:spPr>
          <p:txBody>
            <a:bodyPr rtlCol="0" anchor="ctr"/>
            <a:lstStyle/>
            <a:p>
              <a:pPr algn="ctr"/>
              <a:endParaRPr lang="en-US" sz="2000" kern="0" dirty="0" err="1">
                <a:solidFill>
                  <a:srgbClr val="FFFFFF"/>
                </a:solidFill>
                <a:latin typeface="Century Gothic" panose="020F0302020204030204"/>
              </a:endParaRPr>
            </a:p>
          </p:txBody>
        </p:sp>
        <p:sp>
          <p:nvSpPr>
            <p:cNvPr id="28" name="Freeform: Shape 27">
              <a:extLst>
                <a:ext uri="{FF2B5EF4-FFF2-40B4-BE49-F238E27FC236}">
                  <a16:creationId xmlns:a16="http://schemas.microsoft.com/office/drawing/2014/main" id="{67A612D1-A54D-41CE-840E-E39A7FD88D05}"/>
                </a:ext>
              </a:extLst>
            </p:cNvPr>
            <p:cNvSpPr/>
            <p:nvPr/>
          </p:nvSpPr>
          <p:spPr>
            <a:xfrm>
              <a:off x="4537222" y="4780901"/>
              <a:ext cx="642006" cy="642007"/>
            </a:xfrm>
            <a:custGeom>
              <a:avLst/>
              <a:gdLst>
                <a:gd name="connsiteX0" fmla="*/ 0 w 515566"/>
                <a:gd name="connsiteY0" fmla="*/ 0 h 515566"/>
                <a:gd name="connsiteX1" fmla="*/ 515566 w 515566"/>
                <a:gd name="connsiteY1" fmla="*/ 515566 h 515566"/>
              </a:gdLst>
              <a:ahLst/>
              <a:cxnLst>
                <a:cxn ang="0">
                  <a:pos x="connsiteX0" y="connsiteY0"/>
                </a:cxn>
                <a:cxn ang="0">
                  <a:pos x="connsiteX1" y="connsiteY1"/>
                </a:cxn>
              </a:cxnLst>
              <a:rect l="l" t="t" r="r" b="b"/>
              <a:pathLst>
                <a:path w="515566" h="515566">
                  <a:moveTo>
                    <a:pt x="0" y="0"/>
                  </a:moveTo>
                  <a:lnTo>
                    <a:pt x="515566" y="515566"/>
                  </a:lnTo>
                </a:path>
              </a:pathLst>
            </a:custGeom>
            <a:noFill/>
            <a:ln w="19050" cap="rnd">
              <a:solidFill>
                <a:schemeClr val="tx2"/>
              </a:soli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Freeform: Shape 28">
              <a:extLst>
                <a:ext uri="{FF2B5EF4-FFF2-40B4-BE49-F238E27FC236}">
                  <a16:creationId xmlns:a16="http://schemas.microsoft.com/office/drawing/2014/main" id="{611AE73F-A8DD-40DC-B54E-146B1B2ABF68}"/>
                </a:ext>
              </a:extLst>
            </p:cNvPr>
            <p:cNvSpPr/>
            <p:nvPr/>
          </p:nvSpPr>
          <p:spPr>
            <a:xfrm>
              <a:off x="9451801" y="4780901"/>
              <a:ext cx="642006" cy="642007"/>
            </a:xfrm>
            <a:custGeom>
              <a:avLst/>
              <a:gdLst>
                <a:gd name="connsiteX0" fmla="*/ 0 w 515566"/>
                <a:gd name="connsiteY0" fmla="*/ 0 h 515566"/>
                <a:gd name="connsiteX1" fmla="*/ 515566 w 515566"/>
                <a:gd name="connsiteY1" fmla="*/ 515566 h 515566"/>
              </a:gdLst>
              <a:ahLst/>
              <a:cxnLst>
                <a:cxn ang="0">
                  <a:pos x="connsiteX0" y="connsiteY0"/>
                </a:cxn>
                <a:cxn ang="0">
                  <a:pos x="connsiteX1" y="connsiteY1"/>
                </a:cxn>
              </a:cxnLst>
              <a:rect l="l" t="t" r="r" b="b"/>
              <a:pathLst>
                <a:path w="515566" h="515566">
                  <a:moveTo>
                    <a:pt x="0" y="0"/>
                  </a:moveTo>
                  <a:lnTo>
                    <a:pt x="515566" y="515566"/>
                  </a:lnTo>
                </a:path>
              </a:pathLst>
            </a:custGeom>
            <a:noFill/>
            <a:ln w="19050" cap="rnd">
              <a:solidFill>
                <a:schemeClr val="tx2"/>
              </a:soli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Freeform: Shape 29">
              <a:extLst>
                <a:ext uri="{FF2B5EF4-FFF2-40B4-BE49-F238E27FC236}">
                  <a16:creationId xmlns:a16="http://schemas.microsoft.com/office/drawing/2014/main" id="{0578F781-3AE1-4684-BF51-618D1010D434}"/>
                </a:ext>
              </a:extLst>
            </p:cNvPr>
            <p:cNvSpPr/>
            <p:nvPr/>
          </p:nvSpPr>
          <p:spPr>
            <a:xfrm flipH="1">
              <a:off x="7034571" y="4780901"/>
              <a:ext cx="642006" cy="642007"/>
            </a:xfrm>
            <a:custGeom>
              <a:avLst/>
              <a:gdLst>
                <a:gd name="connsiteX0" fmla="*/ 0 w 515566"/>
                <a:gd name="connsiteY0" fmla="*/ 0 h 515566"/>
                <a:gd name="connsiteX1" fmla="*/ 515566 w 515566"/>
                <a:gd name="connsiteY1" fmla="*/ 515566 h 515566"/>
              </a:gdLst>
              <a:ahLst/>
              <a:cxnLst>
                <a:cxn ang="0">
                  <a:pos x="connsiteX0" y="connsiteY0"/>
                </a:cxn>
                <a:cxn ang="0">
                  <a:pos x="connsiteX1" y="connsiteY1"/>
                </a:cxn>
              </a:cxnLst>
              <a:rect l="l" t="t" r="r" b="b"/>
              <a:pathLst>
                <a:path w="515566" h="515566">
                  <a:moveTo>
                    <a:pt x="0" y="0"/>
                  </a:moveTo>
                  <a:lnTo>
                    <a:pt x="515566" y="515566"/>
                  </a:lnTo>
                </a:path>
              </a:pathLst>
            </a:custGeom>
            <a:noFill/>
            <a:ln w="19050" cap="rnd">
              <a:solidFill>
                <a:schemeClr val="tx2"/>
              </a:soli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Shape 30">
              <a:extLst>
                <a:ext uri="{FF2B5EF4-FFF2-40B4-BE49-F238E27FC236}">
                  <a16:creationId xmlns:a16="http://schemas.microsoft.com/office/drawing/2014/main" id="{0D611E6B-C436-4985-B39A-2B79C027968D}"/>
                </a:ext>
              </a:extLst>
            </p:cNvPr>
            <p:cNvSpPr/>
            <p:nvPr/>
          </p:nvSpPr>
          <p:spPr>
            <a:xfrm flipH="1">
              <a:off x="2106765" y="4780901"/>
              <a:ext cx="642006" cy="642007"/>
            </a:xfrm>
            <a:custGeom>
              <a:avLst/>
              <a:gdLst>
                <a:gd name="connsiteX0" fmla="*/ 0 w 515566"/>
                <a:gd name="connsiteY0" fmla="*/ 0 h 515566"/>
                <a:gd name="connsiteX1" fmla="*/ 515566 w 515566"/>
                <a:gd name="connsiteY1" fmla="*/ 515566 h 515566"/>
              </a:gdLst>
              <a:ahLst/>
              <a:cxnLst>
                <a:cxn ang="0">
                  <a:pos x="connsiteX0" y="connsiteY0"/>
                </a:cxn>
                <a:cxn ang="0">
                  <a:pos x="connsiteX1" y="connsiteY1"/>
                </a:cxn>
              </a:cxnLst>
              <a:rect l="l" t="t" r="r" b="b"/>
              <a:pathLst>
                <a:path w="515566" h="515566">
                  <a:moveTo>
                    <a:pt x="0" y="0"/>
                  </a:moveTo>
                  <a:lnTo>
                    <a:pt x="515566" y="515566"/>
                  </a:lnTo>
                </a:path>
              </a:pathLst>
            </a:custGeom>
            <a:noFill/>
            <a:ln w="19050" cap="rnd">
              <a:solidFill>
                <a:schemeClr val="tx2"/>
              </a:solidFill>
              <a:round/>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65047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accel="50000" decel="50000" fill="hold" nodeType="withEffect">
                                  <p:stCondLst>
                                    <p:cond delay="0"/>
                                  </p:stCondLst>
                                  <p:childTnLst>
                                    <p:animMotion origin="layout" path="M 3.33333E-6 3.7037E-7 L 3.33333E-6 0.02477 " pathEditMode="relative" rAng="0" ptsTypes="AA">
                                      <p:cBhvr>
                                        <p:cTn id="9" dur="750" spd="-100000" fill="hold"/>
                                        <p:tgtEl>
                                          <p:spTgt spid="3"/>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NERG architecture benefits</a:t>
            </a:r>
          </a:p>
        </p:txBody>
      </p:sp>
      <p:grpSp>
        <p:nvGrpSpPr>
          <p:cNvPr id="3" name="Group 2">
            <a:extLst>
              <a:ext uri="{FF2B5EF4-FFF2-40B4-BE49-F238E27FC236}">
                <a16:creationId xmlns:a16="http://schemas.microsoft.com/office/drawing/2014/main" id="{7931F729-724F-468F-A6D3-F9DFE20BADA6}"/>
              </a:ext>
            </a:extLst>
          </p:cNvPr>
          <p:cNvGrpSpPr/>
          <p:nvPr/>
        </p:nvGrpSpPr>
        <p:grpSpPr>
          <a:xfrm>
            <a:off x="547688" y="2008667"/>
            <a:ext cx="2736603" cy="2906912"/>
            <a:chOff x="547688" y="2008667"/>
            <a:chExt cx="2736603" cy="2906912"/>
          </a:xfrm>
        </p:grpSpPr>
        <p:sp>
          <p:nvSpPr>
            <p:cNvPr id="7" name="Rectangle 6">
              <a:extLst>
                <a:ext uri="{FF2B5EF4-FFF2-40B4-BE49-F238E27FC236}">
                  <a16:creationId xmlns:a16="http://schemas.microsoft.com/office/drawing/2014/main" id="{89DB43B0-E420-4DD9-89D8-3F04A8E08FE2}"/>
                </a:ext>
              </a:extLst>
            </p:cNvPr>
            <p:cNvSpPr/>
            <p:nvPr/>
          </p:nvSpPr>
          <p:spPr>
            <a:xfrm>
              <a:off x="547688" y="2762252"/>
              <a:ext cx="2736603" cy="21533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bIns="45720" rtlCol="0" anchor="t"/>
            <a:lstStyle/>
            <a:p>
              <a:r>
                <a:rPr lang="en-US" sz="1600" dirty="0">
                  <a:solidFill>
                    <a:schemeClr val="tx2"/>
                  </a:solidFill>
                </a:rPr>
                <a:t>Facilitates simplified operations, enhanced management, and troubleshooting</a:t>
              </a:r>
            </a:p>
          </p:txBody>
        </p:sp>
        <p:sp>
          <p:nvSpPr>
            <p:cNvPr id="23" name="Rectangle 22">
              <a:extLst>
                <a:ext uri="{FF2B5EF4-FFF2-40B4-BE49-F238E27FC236}">
                  <a16:creationId xmlns:a16="http://schemas.microsoft.com/office/drawing/2014/main" id="{240F2A22-2B02-43A9-8B63-403D29E0DBD0}"/>
                </a:ext>
              </a:extLst>
            </p:cNvPr>
            <p:cNvSpPr/>
            <p:nvPr/>
          </p:nvSpPr>
          <p:spPr>
            <a:xfrm>
              <a:off x="547688" y="2647009"/>
              <a:ext cx="2736603" cy="60963"/>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9" name="Picture 18">
              <a:extLst>
                <a:ext uri="{FF2B5EF4-FFF2-40B4-BE49-F238E27FC236}">
                  <a16:creationId xmlns:a16="http://schemas.microsoft.com/office/drawing/2014/main" id="{561B9B9B-3FD5-4B82-9CA0-CB5242EDA7EC}"/>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100000" contrast="70000"/>
                      </a14:imgEffect>
                    </a14:imgLayer>
                  </a14:imgProps>
                </a:ext>
                <a:ext uri="{28A0092B-C50C-407E-A947-70E740481C1C}">
                  <a14:useLocalDpi xmlns:a14="http://schemas.microsoft.com/office/drawing/2010/main" val="0"/>
                </a:ext>
              </a:extLst>
            </a:blip>
            <a:stretch>
              <a:fillRect/>
            </a:stretch>
          </p:blipFill>
          <p:spPr>
            <a:xfrm>
              <a:off x="1193668" y="2132692"/>
              <a:ext cx="398281" cy="398281"/>
            </a:xfrm>
            <a:prstGeom prst="rect">
              <a:avLst/>
            </a:prstGeom>
          </p:spPr>
        </p:pic>
        <p:sp>
          <p:nvSpPr>
            <p:cNvPr id="15" name="TextBox 14">
              <a:extLst>
                <a:ext uri="{FF2B5EF4-FFF2-40B4-BE49-F238E27FC236}">
                  <a16:creationId xmlns:a16="http://schemas.microsoft.com/office/drawing/2014/main" id="{1E519BB9-D97E-4F12-A2B8-DE0285FF28EF}"/>
                </a:ext>
              </a:extLst>
            </p:cNvPr>
            <p:cNvSpPr txBox="1"/>
            <p:nvPr/>
          </p:nvSpPr>
          <p:spPr>
            <a:xfrm>
              <a:off x="547688" y="2008667"/>
              <a:ext cx="697627" cy="646331"/>
            </a:xfrm>
            <a:prstGeom prst="rect">
              <a:avLst/>
            </a:prstGeom>
            <a:noFill/>
          </p:spPr>
          <p:txBody>
            <a:bodyPr wrap="none" rtlCol="0">
              <a:spAutoFit/>
            </a:bodyPr>
            <a:lstStyle/>
            <a:p>
              <a:r>
                <a:rPr lang="en-US" sz="3600" dirty="0">
                  <a:solidFill>
                    <a:schemeClr val="accent2"/>
                  </a:solidFill>
                </a:rPr>
                <a:t>01</a:t>
              </a:r>
            </a:p>
          </p:txBody>
        </p:sp>
      </p:grpSp>
      <p:grpSp>
        <p:nvGrpSpPr>
          <p:cNvPr id="5" name="Group 4">
            <a:extLst>
              <a:ext uri="{FF2B5EF4-FFF2-40B4-BE49-F238E27FC236}">
                <a16:creationId xmlns:a16="http://schemas.microsoft.com/office/drawing/2014/main" id="{1500A4D5-C4D3-4C1D-BAC6-9B6BFF6786BC}"/>
              </a:ext>
            </a:extLst>
          </p:cNvPr>
          <p:cNvGrpSpPr/>
          <p:nvPr/>
        </p:nvGrpSpPr>
        <p:grpSpPr>
          <a:xfrm>
            <a:off x="3333833" y="2008667"/>
            <a:ext cx="2736603" cy="2906912"/>
            <a:chOff x="3333833" y="2008667"/>
            <a:chExt cx="2736603" cy="2906912"/>
          </a:xfrm>
        </p:grpSpPr>
        <p:sp>
          <p:nvSpPr>
            <p:cNvPr id="8" name="Rectangle 7">
              <a:extLst>
                <a:ext uri="{FF2B5EF4-FFF2-40B4-BE49-F238E27FC236}">
                  <a16:creationId xmlns:a16="http://schemas.microsoft.com/office/drawing/2014/main" id="{C724EBF5-5916-44D9-8D53-00B34620555D}"/>
                </a:ext>
              </a:extLst>
            </p:cNvPr>
            <p:cNvSpPr/>
            <p:nvPr/>
          </p:nvSpPr>
          <p:spPr>
            <a:xfrm>
              <a:off x="3333833" y="2762252"/>
              <a:ext cx="2736603" cy="21533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bIns="45720" rtlCol="0" anchor="t"/>
            <a:lstStyle/>
            <a:p>
              <a:r>
                <a:rPr lang="en-US" sz="1600" dirty="0">
                  <a:solidFill>
                    <a:schemeClr val="tx2"/>
                  </a:solidFill>
                </a:rPr>
                <a:t>Provides security services as VAS — activate new functions in </a:t>
              </a:r>
              <a:r>
                <a:rPr lang="en-US" sz="1600" dirty="0" err="1">
                  <a:solidFill>
                    <a:schemeClr val="tx2"/>
                  </a:solidFill>
                </a:rPr>
                <a:t>vG</a:t>
              </a:r>
              <a:endParaRPr lang="en-US" sz="1600" dirty="0">
                <a:solidFill>
                  <a:schemeClr val="tx2"/>
                </a:solidFill>
              </a:endParaRPr>
            </a:p>
          </p:txBody>
        </p:sp>
        <p:sp>
          <p:nvSpPr>
            <p:cNvPr id="24" name="Rectangle 23">
              <a:extLst>
                <a:ext uri="{FF2B5EF4-FFF2-40B4-BE49-F238E27FC236}">
                  <a16:creationId xmlns:a16="http://schemas.microsoft.com/office/drawing/2014/main" id="{F13777C6-BA06-483A-82B1-71F4B41F802D}"/>
                </a:ext>
              </a:extLst>
            </p:cNvPr>
            <p:cNvSpPr/>
            <p:nvPr/>
          </p:nvSpPr>
          <p:spPr>
            <a:xfrm>
              <a:off x="3333833" y="2647009"/>
              <a:ext cx="2736603" cy="60963"/>
            </a:xfrm>
            <a:prstGeom prst="rect">
              <a:avLst/>
            </a:prstGeom>
            <a:solidFill>
              <a:srgbClr val="302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0" name="Freeform 47">
              <a:extLst>
                <a:ext uri="{FF2B5EF4-FFF2-40B4-BE49-F238E27FC236}">
                  <a16:creationId xmlns:a16="http://schemas.microsoft.com/office/drawing/2014/main" id="{ABCDC97E-78D2-4F91-AD6F-59EEC220FE1D}"/>
                </a:ext>
              </a:extLst>
            </p:cNvPr>
            <p:cNvSpPr>
              <a:spLocks noChangeAspect="1" noEditPoints="1"/>
            </p:cNvSpPr>
            <p:nvPr/>
          </p:nvSpPr>
          <p:spPr bwMode="auto">
            <a:xfrm>
              <a:off x="4054454" y="2208189"/>
              <a:ext cx="521747" cy="247287"/>
            </a:xfrm>
            <a:custGeom>
              <a:avLst/>
              <a:gdLst>
                <a:gd name="T0" fmla="*/ 45 w 651"/>
                <a:gd name="T1" fmla="*/ 262 h 306"/>
                <a:gd name="T2" fmla="*/ 45 w 651"/>
                <a:gd name="T3" fmla="*/ 45 h 306"/>
                <a:gd name="T4" fmla="*/ 261 w 651"/>
                <a:gd name="T5" fmla="*/ 45 h 306"/>
                <a:gd name="T6" fmla="*/ 301 w 651"/>
                <a:gd name="T7" fmla="*/ 116 h 306"/>
                <a:gd name="T8" fmla="*/ 651 w 651"/>
                <a:gd name="T9" fmla="*/ 144 h 306"/>
                <a:gd name="T10" fmla="*/ 623 w 651"/>
                <a:gd name="T11" fmla="*/ 191 h 306"/>
                <a:gd name="T12" fmla="*/ 616 w 651"/>
                <a:gd name="T13" fmla="*/ 238 h 306"/>
                <a:gd name="T14" fmla="*/ 569 w 651"/>
                <a:gd name="T15" fmla="*/ 267 h 306"/>
                <a:gd name="T16" fmla="*/ 541 w 651"/>
                <a:gd name="T17" fmla="*/ 191 h 306"/>
                <a:gd name="T18" fmla="*/ 519 w 651"/>
                <a:gd name="T19" fmla="*/ 208 h 306"/>
                <a:gd name="T20" fmla="*/ 472 w 651"/>
                <a:gd name="T21" fmla="*/ 236 h 306"/>
                <a:gd name="T22" fmla="*/ 444 w 651"/>
                <a:gd name="T23" fmla="*/ 191 h 306"/>
                <a:gd name="T24" fmla="*/ 292 w 651"/>
                <a:gd name="T25" fmla="*/ 217 h 306"/>
                <a:gd name="T26" fmla="*/ 153 w 651"/>
                <a:gd name="T27" fmla="*/ 306 h 306"/>
                <a:gd name="T28" fmla="*/ 57 w 651"/>
                <a:gd name="T29" fmla="*/ 58 h 306"/>
                <a:gd name="T30" fmla="*/ 57 w 651"/>
                <a:gd name="T31" fmla="*/ 249 h 306"/>
                <a:gd name="T32" fmla="*/ 248 w 651"/>
                <a:gd name="T33" fmla="*/ 249 h 306"/>
                <a:gd name="T34" fmla="*/ 285 w 651"/>
                <a:gd name="T35" fmla="*/ 180 h 306"/>
                <a:gd name="T36" fmla="*/ 461 w 651"/>
                <a:gd name="T37" fmla="*/ 173 h 306"/>
                <a:gd name="T38" fmla="*/ 472 w 651"/>
                <a:gd name="T39" fmla="*/ 218 h 306"/>
                <a:gd name="T40" fmla="*/ 501 w 651"/>
                <a:gd name="T41" fmla="*/ 208 h 306"/>
                <a:gd name="T42" fmla="*/ 558 w 651"/>
                <a:gd name="T43" fmla="*/ 173 h 306"/>
                <a:gd name="T44" fmla="*/ 569 w 651"/>
                <a:gd name="T45" fmla="*/ 249 h 306"/>
                <a:gd name="T46" fmla="*/ 598 w 651"/>
                <a:gd name="T47" fmla="*/ 238 h 306"/>
                <a:gd name="T48" fmla="*/ 623 w 651"/>
                <a:gd name="T49" fmla="*/ 173 h 306"/>
                <a:gd name="T50" fmla="*/ 634 w 651"/>
                <a:gd name="T51" fmla="*/ 144 h 306"/>
                <a:gd name="T52" fmla="*/ 287 w 651"/>
                <a:gd name="T53" fmla="*/ 134 h 306"/>
                <a:gd name="T54" fmla="*/ 276 w 651"/>
                <a:gd name="T55" fmla="*/ 97 h 306"/>
                <a:gd name="T56" fmla="*/ 153 w 651"/>
                <a:gd name="T57" fmla="*/ 18 h 306"/>
                <a:gd name="T58" fmla="*/ 57 w 651"/>
                <a:gd name="T59" fmla="*/ 153 h 306"/>
                <a:gd name="T60" fmla="*/ 249 w 651"/>
                <a:gd name="T61" fmla="*/ 153 h 306"/>
                <a:gd name="T62" fmla="*/ 153 w 651"/>
                <a:gd name="T63" fmla="*/ 75 h 306"/>
                <a:gd name="T64" fmla="*/ 153 w 651"/>
                <a:gd name="T65" fmla="*/ 231 h 306"/>
                <a:gd name="T66" fmla="*/ 153 w 651"/>
                <a:gd name="T67" fmla="*/ 7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1" h="306">
                  <a:moveTo>
                    <a:pt x="153" y="306"/>
                  </a:moveTo>
                  <a:cubicBezTo>
                    <a:pt x="112" y="306"/>
                    <a:pt x="74" y="290"/>
                    <a:pt x="45" y="262"/>
                  </a:cubicBezTo>
                  <a:cubicBezTo>
                    <a:pt x="16" y="233"/>
                    <a:pt x="0" y="194"/>
                    <a:pt x="0" y="153"/>
                  </a:cubicBezTo>
                  <a:cubicBezTo>
                    <a:pt x="0" y="113"/>
                    <a:pt x="16" y="74"/>
                    <a:pt x="45" y="45"/>
                  </a:cubicBezTo>
                  <a:cubicBezTo>
                    <a:pt x="74" y="16"/>
                    <a:pt x="112" y="0"/>
                    <a:pt x="153" y="0"/>
                  </a:cubicBezTo>
                  <a:cubicBezTo>
                    <a:pt x="194" y="0"/>
                    <a:pt x="232" y="16"/>
                    <a:pt x="261" y="45"/>
                  </a:cubicBezTo>
                  <a:cubicBezTo>
                    <a:pt x="274" y="58"/>
                    <a:pt x="285" y="73"/>
                    <a:pt x="292" y="90"/>
                  </a:cubicBezTo>
                  <a:cubicBezTo>
                    <a:pt x="296" y="98"/>
                    <a:pt x="299" y="107"/>
                    <a:pt x="301" y="116"/>
                  </a:cubicBezTo>
                  <a:cubicBezTo>
                    <a:pt x="623" y="116"/>
                    <a:pt x="623" y="116"/>
                    <a:pt x="623" y="116"/>
                  </a:cubicBezTo>
                  <a:cubicBezTo>
                    <a:pt x="639" y="116"/>
                    <a:pt x="651" y="129"/>
                    <a:pt x="651" y="144"/>
                  </a:cubicBezTo>
                  <a:cubicBezTo>
                    <a:pt x="651" y="163"/>
                    <a:pt x="651" y="163"/>
                    <a:pt x="651" y="163"/>
                  </a:cubicBezTo>
                  <a:cubicBezTo>
                    <a:pt x="651" y="178"/>
                    <a:pt x="639" y="191"/>
                    <a:pt x="623" y="191"/>
                  </a:cubicBezTo>
                  <a:cubicBezTo>
                    <a:pt x="616" y="191"/>
                    <a:pt x="616" y="191"/>
                    <a:pt x="616" y="191"/>
                  </a:cubicBezTo>
                  <a:cubicBezTo>
                    <a:pt x="616" y="238"/>
                    <a:pt x="616" y="238"/>
                    <a:pt x="616" y="238"/>
                  </a:cubicBezTo>
                  <a:cubicBezTo>
                    <a:pt x="616" y="254"/>
                    <a:pt x="603" y="267"/>
                    <a:pt x="587" y="267"/>
                  </a:cubicBezTo>
                  <a:cubicBezTo>
                    <a:pt x="569" y="267"/>
                    <a:pt x="569" y="267"/>
                    <a:pt x="569" y="267"/>
                  </a:cubicBezTo>
                  <a:cubicBezTo>
                    <a:pt x="553" y="267"/>
                    <a:pt x="541" y="254"/>
                    <a:pt x="541" y="238"/>
                  </a:cubicBezTo>
                  <a:cubicBezTo>
                    <a:pt x="541" y="191"/>
                    <a:pt x="541" y="191"/>
                    <a:pt x="541" y="191"/>
                  </a:cubicBezTo>
                  <a:cubicBezTo>
                    <a:pt x="519" y="191"/>
                    <a:pt x="519" y="191"/>
                    <a:pt x="519" y="191"/>
                  </a:cubicBezTo>
                  <a:cubicBezTo>
                    <a:pt x="519" y="208"/>
                    <a:pt x="519" y="208"/>
                    <a:pt x="519" y="208"/>
                  </a:cubicBezTo>
                  <a:cubicBezTo>
                    <a:pt x="519" y="223"/>
                    <a:pt x="506" y="236"/>
                    <a:pt x="490" y="236"/>
                  </a:cubicBezTo>
                  <a:cubicBezTo>
                    <a:pt x="472" y="236"/>
                    <a:pt x="472" y="236"/>
                    <a:pt x="472" y="236"/>
                  </a:cubicBezTo>
                  <a:cubicBezTo>
                    <a:pt x="456" y="236"/>
                    <a:pt x="444" y="223"/>
                    <a:pt x="444" y="208"/>
                  </a:cubicBezTo>
                  <a:cubicBezTo>
                    <a:pt x="444" y="191"/>
                    <a:pt x="444" y="191"/>
                    <a:pt x="444" y="191"/>
                  </a:cubicBezTo>
                  <a:cubicBezTo>
                    <a:pt x="301" y="191"/>
                    <a:pt x="301" y="191"/>
                    <a:pt x="301" y="191"/>
                  </a:cubicBezTo>
                  <a:cubicBezTo>
                    <a:pt x="299" y="200"/>
                    <a:pt x="296" y="209"/>
                    <a:pt x="292" y="217"/>
                  </a:cubicBezTo>
                  <a:cubicBezTo>
                    <a:pt x="285" y="234"/>
                    <a:pt x="274" y="249"/>
                    <a:pt x="261" y="262"/>
                  </a:cubicBezTo>
                  <a:cubicBezTo>
                    <a:pt x="232" y="290"/>
                    <a:pt x="194" y="306"/>
                    <a:pt x="153" y="306"/>
                  </a:cubicBezTo>
                  <a:close/>
                  <a:moveTo>
                    <a:pt x="153" y="18"/>
                  </a:moveTo>
                  <a:cubicBezTo>
                    <a:pt x="117" y="18"/>
                    <a:pt x="83" y="32"/>
                    <a:pt x="57" y="58"/>
                  </a:cubicBezTo>
                  <a:cubicBezTo>
                    <a:pt x="32" y="83"/>
                    <a:pt x="18" y="117"/>
                    <a:pt x="18" y="153"/>
                  </a:cubicBezTo>
                  <a:cubicBezTo>
                    <a:pt x="18" y="190"/>
                    <a:pt x="32" y="223"/>
                    <a:pt x="57" y="249"/>
                  </a:cubicBezTo>
                  <a:cubicBezTo>
                    <a:pt x="83" y="275"/>
                    <a:pt x="117" y="289"/>
                    <a:pt x="153" y="289"/>
                  </a:cubicBezTo>
                  <a:cubicBezTo>
                    <a:pt x="189" y="289"/>
                    <a:pt x="223" y="275"/>
                    <a:pt x="248" y="249"/>
                  </a:cubicBezTo>
                  <a:cubicBezTo>
                    <a:pt x="260" y="237"/>
                    <a:pt x="269" y="224"/>
                    <a:pt x="276" y="210"/>
                  </a:cubicBezTo>
                  <a:cubicBezTo>
                    <a:pt x="280" y="200"/>
                    <a:pt x="283" y="190"/>
                    <a:pt x="285" y="180"/>
                  </a:cubicBezTo>
                  <a:cubicBezTo>
                    <a:pt x="287" y="173"/>
                    <a:pt x="287" y="173"/>
                    <a:pt x="287" y="173"/>
                  </a:cubicBezTo>
                  <a:cubicBezTo>
                    <a:pt x="461" y="173"/>
                    <a:pt x="461" y="173"/>
                    <a:pt x="461" y="173"/>
                  </a:cubicBezTo>
                  <a:cubicBezTo>
                    <a:pt x="461" y="208"/>
                    <a:pt x="461" y="208"/>
                    <a:pt x="461" y="208"/>
                  </a:cubicBezTo>
                  <a:cubicBezTo>
                    <a:pt x="461" y="213"/>
                    <a:pt x="466" y="218"/>
                    <a:pt x="472" y="218"/>
                  </a:cubicBezTo>
                  <a:cubicBezTo>
                    <a:pt x="490" y="218"/>
                    <a:pt x="490" y="218"/>
                    <a:pt x="490" y="218"/>
                  </a:cubicBezTo>
                  <a:cubicBezTo>
                    <a:pt x="496" y="218"/>
                    <a:pt x="501" y="213"/>
                    <a:pt x="501" y="208"/>
                  </a:cubicBezTo>
                  <a:cubicBezTo>
                    <a:pt x="501" y="173"/>
                    <a:pt x="501" y="173"/>
                    <a:pt x="501" y="173"/>
                  </a:cubicBezTo>
                  <a:cubicBezTo>
                    <a:pt x="558" y="173"/>
                    <a:pt x="558" y="173"/>
                    <a:pt x="558" y="173"/>
                  </a:cubicBezTo>
                  <a:cubicBezTo>
                    <a:pt x="558" y="238"/>
                    <a:pt x="558" y="238"/>
                    <a:pt x="558" y="238"/>
                  </a:cubicBezTo>
                  <a:cubicBezTo>
                    <a:pt x="558" y="244"/>
                    <a:pt x="563" y="249"/>
                    <a:pt x="569" y="249"/>
                  </a:cubicBezTo>
                  <a:cubicBezTo>
                    <a:pt x="587" y="249"/>
                    <a:pt x="587" y="249"/>
                    <a:pt x="587" y="249"/>
                  </a:cubicBezTo>
                  <a:cubicBezTo>
                    <a:pt x="593" y="249"/>
                    <a:pt x="598" y="244"/>
                    <a:pt x="598" y="238"/>
                  </a:cubicBezTo>
                  <a:cubicBezTo>
                    <a:pt x="598" y="173"/>
                    <a:pt x="598" y="173"/>
                    <a:pt x="598" y="173"/>
                  </a:cubicBezTo>
                  <a:cubicBezTo>
                    <a:pt x="623" y="173"/>
                    <a:pt x="623" y="173"/>
                    <a:pt x="623" y="173"/>
                  </a:cubicBezTo>
                  <a:cubicBezTo>
                    <a:pt x="629" y="173"/>
                    <a:pt x="634" y="168"/>
                    <a:pt x="634" y="163"/>
                  </a:cubicBezTo>
                  <a:cubicBezTo>
                    <a:pt x="634" y="144"/>
                    <a:pt x="634" y="144"/>
                    <a:pt x="634" y="144"/>
                  </a:cubicBezTo>
                  <a:cubicBezTo>
                    <a:pt x="634" y="138"/>
                    <a:pt x="629" y="134"/>
                    <a:pt x="623" y="134"/>
                  </a:cubicBezTo>
                  <a:cubicBezTo>
                    <a:pt x="287" y="134"/>
                    <a:pt x="287" y="134"/>
                    <a:pt x="287" y="134"/>
                  </a:cubicBezTo>
                  <a:cubicBezTo>
                    <a:pt x="285" y="127"/>
                    <a:pt x="285" y="127"/>
                    <a:pt x="285" y="127"/>
                  </a:cubicBezTo>
                  <a:cubicBezTo>
                    <a:pt x="283" y="117"/>
                    <a:pt x="280" y="107"/>
                    <a:pt x="276" y="97"/>
                  </a:cubicBezTo>
                  <a:cubicBezTo>
                    <a:pt x="269" y="83"/>
                    <a:pt x="260" y="69"/>
                    <a:pt x="248" y="58"/>
                  </a:cubicBezTo>
                  <a:cubicBezTo>
                    <a:pt x="223" y="32"/>
                    <a:pt x="189" y="18"/>
                    <a:pt x="153" y="18"/>
                  </a:cubicBezTo>
                  <a:close/>
                  <a:moveTo>
                    <a:pt x="153" y="249"/>
                  </a:moveTo>
                  <a:cubicBezTo>
                    <a:pt x="100" y="249"/>
                    <a:pt x="57" y="206"/>
                    <a:pt x="57" y="153"/>
                  </a:cubicBezTo>
                  <a:cubicBezTo>
                    <a:pt x="57" y="101"/>
                    <a:pt x="100" y="58"/>
                    <a:pt x="153" y="58"/>
                  </a:cubicBezTo>
                  <a:cubicBezTo>
                    <a:pt x="206" y="58"/>
                    <a:pt x="249" y="101"/>
                    <a:pt x="249" y="153"/>
                  </a:cubicBezTo>
                  <a:cubicBezTo>
                    <a:pt x="249" y="206"/>
                    <a:pt x="206" y="249"/>
                    <a:pt x="153" y="249"/>
                  </a:cubicBezTo>
                  <a:close/>
                  <a:moveTo>
                    <a:pt x="153" y="75"/>
                  </a:moveTo>
                  <a:cubicBezTo>
                    <a:pt x="110" y="75"/>
                    <a:pt x="75" y="110"/>
                    <a:pt x="75" y="153"/>
                  </a:cubicBezTo>
                  <a:cubicBezTo>
                    <a:pt x="75" y="196"/>
                    <a:pt x="110" y="231"/>
                    <a:pt x="153" y="231"/>
                  </a:cubicBezTo>
                  <a:cubicBezTo>
                    <a:pt x="196" y="231"/>
                    <a:pt x="231" y="196"/>
                    <a:pt x="231" y="153"/>
                  </a:cubicBezTo>
                  <a:cubicBezTo>
                    <a:pt x="231" y="110"/>
                    <a:pt x="196" y="75"/>
                    <a:pt x="153" y="7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TextBox 15">
              <a:extLst>
                <a:ext uri="{FF2B5EF4-FFF2-40B4-BE49-F238E27FC236}">
                  <a16:creationId xmlns:a16="http://schemas.microsoft.com/office/drawing/2014/main" id="{CB039585-6948-4F12-8B0F-4878A3B046BE}"/>
                </a:ext>
              </a:extLst>
            </p:cNvPr>
            <p:cNvSpPr txBox="1"/>
            <p:nvPr/>
          </p:nvSpPr>
          <p:spPr>
            <a:xfrm>
              <a:off x="3336072" y="2008667"/>
              <a:ext cx="697627" cy="646331"/>
            </a:xfrm>
            <a:prstGeom prst="rect">
              <a:avLst/>
            </a:prstGeom>
            <a:noFill/>
          </p:spPr>
          <p:txBody>
            <a:bodyPr wrap="none" rtlCol="0">
              <a:spAutoFit/>
            </a:bodyPr>
            <a:lstStyle/>
            <a:p>
              <a:r>
                <a:rPr lang="en-US" sz="3600" dirty="0">
                  <a:solidFill>
                    <a:schemeClr val="tx2"/>
                  </a:solidFill>
                </a:rPr>
                <a:t>02</a:t>
              </a:r>
            </a:p>
          </p:txBody>
        </p:sp>
      </p:grpSp>
      <p:grpSp>
        <p:nvGrpSpPr>
          <p:cNvPr id="11" name="Group 10">
            <a:extLst>
              <a:ext uri="{FF2B5EF4-FFF2-40B4-BE49-F238E27FC236}">
                <a16:creationId xmlns:a16="http://schemas.microsoft.com/office/drawing/2014/main" id="{0947BFE2-F6DA-483D-9935-A39280039434}"/>
              </a:ext>
            </a:extLst>
          </p:cNvPr>
          <p:cNvGrpSpPr/>
          <p:nvPr/>
        </p:nvGrpSpPr>
        <p:grpSpPr>
          <a:xfrm>
            <a:off x="8906122" y="2019281"/>
            <a:ext cx="2736603" cy="2896298"/>
            <a:chOff x="8906122" y="2019281"/>
            <a:chExt cx="2736603" cy="2896298"/>
          </a:xfrm>
        </p:grpSpPr>
        <p:sp>
          <p:nvSpPr>
            <p:cNvPr id="10" name="Rectangle 9">
              <a:extLst>
                <a:ext uri="{FF2B5EF4-FFF2-40B4-BE49-F238E27FC236}">
                  <a16:creationId xmlns:a16="http://schemas.microsoft.com/office/drawing/2014/main" id="{B88886CC-899C-46D5-BD79-C68248351D4E}"/>
                </a:ext>
              </a:extLst>
            </p:cNvPr>
            <p:cNvSpPr/>
            <p:nvPr/>
          </p:nvSpPr>
          <p:spPr>
            <a:xfrm>
              <a:off x="8906122" y="2762252"/>
              <a:ext cx="2736603" cy="21533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bIns="45720" rtlCol="0" anchor="t"/>
            <a:lstStyle/>
            <a:p>
              <a:r>
                <a:rPr lang="en-US" sz="1600" dirty="0">
                  <a:solidFill>
                    <a:schemeClr val="tx2"/>
                  </a:solidFill>
                </a:rPr>
                <a:t>Potential for incremental</a:t>
              </a:r>
              <a:br>
                <a:rPr lang="en-US" sz="1600" dirty="0">
                  <a:solidFill>
                    <a:schemeClr val="tx2"/>
                  </a:solidFill>
                </a:rPr>
              </a:br>
              <a:r>
                <a:rPr lang="en-US" sz="1600" dirty="0">
                  <a:solidFill>
                    <a:schemeClr val="tx2"/>
                  </a:solidFill>
                </a:rPr>
                <a:t>service offerings</a:t>
              </a:r>
            </a:p>
            <a:p>
              <a:pPr marL="228600" indent="-228600">
                <a:buFont typeface="Arial" panose="020B0604020202020204" pitchFamily="34" charset="0"/>
                <a:buChar char="•"/>
              </a:pPr>
              <a:r>
                <a:rPr lang="en-US" sz="1600" dirty="0">
                  <a:solidFill>
                    <a:schemeClr val="tx2"/>
                  </a:solidFill>
                </a:rPr>
                <a:t>Personalized services</a:t>
              </a:r>
            </a:p>
            <a:p>
              <a:pPr marL="228600" indent="-228600">
                <a:buFont typeface="Arial" panose="020B0604020202020204" pitchFamily="34" charset="0"/>
                <a:buChar char="•"/>
              </a:pPr>
              <a:r>
                <a:rPr lang="en-US" sz="1600" dirty="0">
                  <a:solidFill>
                    <a:schemeClr val="tx2"/>
                  </a:solidFill>
                </a:rPr>
                <a:t>Smart Home</a:t>
              </a:r>
            </a:p>
            <a:p>
              <a:pPr marL="228600" indent="-228600">
                <a:buFont typeface="Arial" panose="020B0604020202020204" pitchFamily="34" charset="0"/>
                <a:buChar char="•"/>
              </a:pPr>
              <a:r>
                <a:rPr lang="en-US" sz="1600" dirty="0">
                  <a:solidFill>
                    <a:schemeClr val="tx2"/>
                  </a:solidFill>
                </a:rPr>
                <a:t>Enhanced multimedia services</a:t>
              </a:r>
            </a:p>
          </p:txBody>
        </p:sp>
        <p:sp>
          <p:nvSpPr>
            <p:cNvPr id="28" name="Rectangle 27">
              <a:extLst>
                <a:ext uri="{FF2B5EF4-FFF2-40B4-BE49-F238E27FC236}">
                  <a16:creationId xmlns:a16="http://schemas.microsoft.com/office/drawing/2014/main" id="{C122CDF5-1456-47CD-BCE1-760BF403E434}"/>
                </a:ext>
              </a:extLst>
            </p:cNvPr>
            <p:cNvSpPr/>
            <p:nvPr/>
          </p:nvSpPr>
          <p:spPr>
            <a:xfrm>
              <a:off x="8906122" y="2647009"/>
              <a:ext cx="2736603" cy="60963"/>
            </a:xfrm>
            <a:prstGeom prst="rect">
              <a:avLst/>
            </a:prstGeom>
            <a:solidFill>
              <a:srgbClr val="FDB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2" name="Freeform 35">
              <a:extLst>
                <a:ext uri="{FF2B5EF4-FFF2-40B4-BE49-F238E27FC236}">
                  <a16:creationId xmlns:a16="http://schemas.microsoft.com/office/drawing/2014/main" id="{040D8297-5150-4B1C-A4F5-AA7182D9B38B}"/>
                </a:ext>
              </a:extLst>
            </p:cNvPr>
            <p:cNvSpPr>
              <a:spLocks noChangeAspect="1" noEditPoints="1"/>
            </p:cNvSpPr>
            <p:nvPr/>
          </p:nvSpPr>
          <p:spPr bwMode="auto">
            <a:xfrm>
              <a:off x="9626624" y="2155211"/>
              <a:ext cx="316710" cy="374470"/>
            </a:xfrm>
            <a:custGeom>
              <a:avLst/>
              <a:gdLst>
                <a:gd name="T0" fmla="*/ 0 w 493"/>
                <a:gd name="T1" fmla="*/ 583 h 583"/>
                <a:gd name="T2" fmla="*/ 493 w 493"/>
                <a:gd name="T3" fmla="*/ 0 h 583"/>
                <a:gd name="T4" fmla="*/ 466 w 493"/>
                <a:gd name="T5" fmla="*/ 556 h 583"/>
                <a:gd name="T6" fmla="*/ 28 w 493"/>
                <a:gd name="T7" fmla="*/ 27 h 583"/>
                <a:gd name="T8" fmla="*/ 466 w 493"/>
                <a:gd name="T9" fmla="*/ 556 h 583"/>
                <a:gd name="T10" fmla="*/ 217 w 493"/>
                <a:gd name="T11" fmla="*/ 384 h 583"/>
                <a:gd name="T12" fmla="*/ 205 w 493"/>
                <a:gd name="T13" fmla="*/ 474 h 583"/>
                <a:gd name="T14" fmla="*/ 192 w 493"/>
                <a:gd name="T15" fmla="*/ 384 h 583"/>
                <a:gd name="T16" fmla="*/ 120 w 493"/>
                <a:gd name="T17" fmla="*/ 397 h 583"/>
                <a:gd name="T18" fmla="*/ 133 w 493"/>
                <a:gd name="T19" fmla="*/ 461 h 583"/>
                <a:gd name="T20" fmla="*/ 107 w 493"/>
                <a:gd name="T21" fmla="*/ 461 h 583"/>
                <a:gd name="T22" fmla="*/ 120 w 493"/>
                <a:gd name="T23" fmla="*/ 397 h 583"/>
                <a:gd name="T24" fmla="*/ 88 w 493"/>
                <a:gd name="T25" fmla="*/ 69 h 583"/>
                <a:gd name="T26" fmla="*/ 197 w 493"/>
                <a:gd name="T27" fmla="*/ 82 h 583"/>
                <a:gd name="T28" fmla="*/ 88 w 493"/>
                <a:gd name="T29" fmla="*/ 95 h 583"/>
                <a:gd name="T30" fmla="*/ 75 w 493"/>
                <a:gd name="T31" fmla="*/ 147 h 583"/>
                <a:gd name="T32" fmla="*/ 185 w 493"/>
                <a:gd name="T33" fmla="*/ 134 h 583"/>
                <a:gd name="T34" fmla="*/ 185 w 493"/>
                <a:gd name="T35" fmla="*/ 159 h 583"/>
                <a:gd name="T36" fmla="*/ 75 w 493"/>
                <a:gd name="T37" fmla="*/ 147 h 583"/>
                <a:gd name="T38" fmla="*/ 88 w 493"/>
                <a:gd name="T39" fmla="*/ 198 h 583"/>
                <a:gd name="T40" fmla="*/ 197 w 493"/>
                <a:gd name="T41" fmla="*/ 211 h 583"/>
                <a:gd name="T42" fmla="*/ 88 w 493"/>
                <a:gd name="T43" fmla="*/ 224 h 583"/>
                <a:gd name="T44" fmla="*/ 418 w 493"/>
                <a:gd name="T45" fmla="*/ 364 h 583"/>
                <a:gd name="T46" fmla="*/ 308 w 493"/>
                <a:gd name="T47" fmla="*/ 377 h 583"/>
                <a:gd name="T48" fmla="*/ 308 w 493"/>
                <a:gd name="T49" fmla="*/ 352 h 583"/>
                <a:gd name="T50" fmla="*/ 418 w 493"/>
                <a:gd name="T51" fmla="*/ 364 h 583"/>
                <a:gd name="T52" fmla="*/ 405 w 493"/>
                <a:gd name="T53" fmla="*/ 442 h 583"/>
                <a:gd name="T54" fmla="*/ 295 w 493"/>
                <a:gd name="T55" fmla="*/ 429 h 583"/>
                <a:gd name="T56" fmla="*/ 405 w 493"/>
                <a:gd name="T57" fmla="*/ 416 h 583"/>
                <a:gd name="T58" fmla="*/ 418 w 493"/>
                <a:gd name="T59" fmla="*/ 493 h 583"/>
                <a:gd name="T60" fmla="*/ 308 w 493"/>
                <a:gd name="T61" fmla="*/ 506 h 583"/>
                <a:gd name="T62" fmla="*/ 308 w 493"/>
                <a:gd name="T63" fmla="*/ 480 h 583"/>
                <a:gd name="T64" fmla="*/ 418 w 493"/>
                <a:gd name="T65" fmla="*/ 493 h 583"/>
                <a:gd name="T66" fmla="*/ 176 w 493"/>
                <a:gd name="T67" fmla="*/ 332 h 583"/>
                <a:gd name="T68" fmla="*/ 163 w 493"/>
                <a:gd name="T69" fmla="*/ 474 h 583"/>
                <a:gd name="T70" fmla="*/ 150 w 493"/>
                <a:gd name="T71" fmla="*/ 332 h 583"/>
                <a:gd name="T72" fmla="*/ 75 w 493"/>
                <a:gd name="T73" fmla="*/ 499 h 583"/>
                <a:gd name="T74" fmla="*/ 83 w 493"/>
                <a:gd name="T75" fmla="*/ 284 h 583"/>
                <a:gd name="T76" fmla="*/ 90 w 493"/>
                <a:gd name="T77" fmla="*/ 491 h 583"/>
                <a:gd name="T78" fmla="*/ 228 w 493"/>
                <a:gd name="T79" fmla="*/ 499 h 583"/>
                <a:gd name="T80" fmla="*/ 83 w 493"/>
                <a:gd name="T81" fmla="*/ 506 h 583"/>
                <a:gd name="T82" fmla="*/ 289 w 493"/>
                <a:gd name="T83" fmla="*/ 141 h 583"/>
                <a:gd name="T84" fmla="*/ 340 w 493"/>
                <a:gd name="T85" fmla="*/ 64 h 583"/>
                <a:gd name="T86" fmla="*/ 289 w 493"/>
                <a:gd name="T87" fmla="*/ 141 h 583"/>
                <a:gd name="T88" fmla="*/ 352 w 493"/>
                <a:gd name="T89" fmla="*/ 64 h 583"/>
                <a:gd name="T90" fmla="*/ 403 w 493"/>
                <a:gd name="T91" fmla="*/ 141 h 583"/>
                <a:gd name="T92" fmla="*/ 263 w 493"/>
                <a:gd name="T93" fmla="*/ 152 h 583"/>
                <a:gd name="T94" fmla="*/ 340 w 493"/>
                <a:gd name="T95" fmla="*/ 203 h 583"/>
                <a:gd name="T96" fmla="*/ 263 w 493"/>
                <a:gd name="T97" fmla="*/ 152 h 583"/>
                <a:gd name="T98" fmla="*/ 352 w 493"/>
                <a:gd name="T99" fmla="*/ 203 h 583"/>
                <a:gd name="T100" fmla="*/ 429 w 493"/>
                <a:gd name="T101" fmla="*/ 1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3" h="583">
                  <a:moveTo>
                    <a:pt x="0" y="0"/>
                  </a:moveTo>
                  <a:cubicBezTo>
                    <a:pt x="0" y="583"/>
                    <a:pt x="0" y="583"/>
                    <a:pt x="0" y="583"/>
                  </a:cubicBezTo>
                  <a:cubicBezTo>
                    <a:pt x="493" y="583"/>
                    <a:pt x="493" y="583"/>
                    <a:pt x="493" y="583"/>
                  </a:cubicBezTo>
                  <a:cubicBezTo>
                    <a:pt x="493" y="0"/>
                    <a:pt x="493" y="0"/>
                    <a:pt x="493" y="0"/>
                  </a:cubicBezTo>
                  <a:lnTo>
                    <a:pt x="0" y="0"/>
                  </a:lnTo>
                  <a:close/>
                  <a:moveTo>
                    <a:pt x="466" y="556"/>
                  </a:moveTo>
                  <a:cubicBezTo>
                    <a:pt x="28" y="556"/>
                    <a:pt x="28" y="556"/>
                    <a:pt x="28" y="556"/>
                  </a:cubicBezTo>
                  <a:cubicBezTo>
                    <a:pt x="28" y="27"/>
                    <a:pt x="28" y="27"/>
                    <a:pt x="28" y="27"/>
                  </a:cubicBezTo>
                  <a:cubicBezTo>
                    <a:pt x="466" y="27"/>
                    <a:pt x="466" y="27"/>
                    <a:pt x="466" y="27"/>
                  </a:cubicBezTo>
                  <a:lnTo>
                    <a:pt x="466" y="556"/>
                  </a:lnTo>
                  <a:close/>
                  <a:moveTo>
                    <a:pt x="205" y="371"/>
                  </a:moveTo>
                  <a:cubicBezTo>
                    <a:pt x="212" y="371"/>
                    <a:pt x="217" y="377"/>
                    <a:pt x="217" y="384"/>
                  </a:cubicBezTo>
                  <a:cubicBezTo>
                    <a:pt x="217" y="461"/>
                    <a:pt x="217" y="461"/>
                    <a:pt x="217" y="461"/>
                  </a:cubicBezTo>
                  <a:cubicBezTo>
                    <a:pt x="217" y="468"/>
                    <a:pt x="212" y="474"/>
                    <a:pt x="205" y="474"/>
                  </a:cubicBezTo>
                  <a:cubicBezTo>
                    <a:pt x="197" y="474"/>
                    <a:pt x="192" y="468"/>
                    <a:pt x="192" y="461"/>
                  </a:cubicBezTo>
                  <a:cubicBezTo>
                    <a:pt x="192" y="384"/>
                    <a:pt x="192" y="384"/>
                    <a:pt x="192" y="384"/>
                  </a:cubicBezTo>
                  <a:cubicBezTo>
                    <a:pt x="192" y="377"/>
                    <a:pt x="197" y="371"/>
                    <a:pt x="205" y="371"/>
                  </a:cubicBezTo>
                  <a:close/>
                  <a:moveTo>
                    <a:pt x="120" y="397"/>
                  </a:moveTo>
                  <a:cubicBezTo>
                    <a:pt x="127" y="397"/>
                    <a:pt x="133" y="403"/>
                    <a:pt x="133" y="410"/>
                  </a:cubicBezTo>
                  <a:cubicBezTo>
                    <a:pt x="133" y="461"/>
                    <a:pt x="133" y="461"/>
                    <a:pt x="133" y="461"/>
                  </a:cubicBezTo>
                  <a:cubicBezTo>
                    <a:pt x="133" y="468"/>
                    <a:pt x="127" y="474"/>
                    <a:pt x="120" y="474"/>
                  </a:cubicBezTo>
                  <a:cubicBezTo>
                    <a:pt x="113" y="474"/>
                    <a:pt x="107" y="468"/>
                    <a:pt x="107" y="461"/>
                  </a:cubicBezTo>
                  <a:cubicBezTo>
                    <a:pt x="107" y="410"/>
                    <a:pt x="107" y="410"/>
                    <a:pt x="107" y="410"/>
                  </a:cubicBezTo>
                  <a:cubicBezTo>
                    <a:pt x="107" y="403"/>
                    <a:pt x="113" y="397"/>
                    <a:pt x="120" y="397"/>
                  </a:cubicBezTo>
                  <a:close/>
                  <a:moveTo>
                    <a:pt x="75" y="82"/>
                  </a:moveTo>
                  <a:cubicBezTo>
                    <a:pt x="75" y="75"/>
                    <a:pt x="81" y="69"/>
                    <a:pt x="88" y="69"/>
                  </a:cubicBezTo>
                  <a:cubicBezTo>
                    <a:pt x="185" y="69"/>
                    <a:pt x="185" y="69"/>
                    <a:pt x="185" y="69"/>
                  </a:cubicBezTo>
                  <a:cubicBezTo>
                    <a:pt x="192" y="69"/>
                    <a:pt x="197" y="75"/>
                    <a:pt x="197" y="82"/>
                  </a:cubicBezTo>
                  <a:cubicBezTo>
                    <a:pt x="197" y="89"/>
                    <a:pt x="192" y="95"/>
                    <a:pt x="185" y="95"/>
                  </a:cubicBezTo>
                  <a:cubicBezTo>
                    <a:pt x="88" y="95"/>
                    <a:pt x="88" y="95"/>
                    <a:pt x="88" y="95"/>
                  </a:cubicBezTo>
                  <a:cubicBezTo>
                    <a:pt x="81" y="95"/>
                    <a:pt x="75" y="89"/>
                    <a:pt x="75" y="82"/>
                  </a:cubicBezTo>
                  <a:close/>
                  <a:moveTo>
                    <a:pt x="75" y="147"/>
                  </a:moveTo>
                  <a:cubicBezTo>
                    <a:pt x="75" y="139"/>
                    <a:pt x="81" y="134"/>
                    <a:pt x="88" y="134"/>
                  </a:cubicBezTo>
                  <a:cubicBezTo>
                    <a:pt x="185" y="134"/>
                    <a:pt x="185" y="134"/>
                    <a:pt x="185" y="134"/>
                  </a:cubicBezTo>
                  <a:cubicBezTo>
                    <a:pt x="192" y="134"/>
                    <a:pt x="197" y="139"/>
                    <a:pt x="197" y="147"/>
                  </a:cubicBezTo>
                  <a:cubicBezTo>
                    <a:pt x="197" y="154"/>
                    <a:pt x="192" y="159"/>
                    <a:pt x="185" y="159"/>
                  </a:cubicBezTo>
                  <a:cubicBezTo>
                    <a:pt x="88" y="159"/>
                    <a:pt x="88" y="159"/>
                    <a:pt x="88" y="159"/>
                  </a:cubicBezTo>
                  <a:cubicBezTo>
                    <a:pt x="81" y="159"/>
                    <a:pt x="75" y="154"/>
                    <a:pt x="75" y="147"/>
                  </a:cubicBezTo>
                  <a:close/>
                  <a:moveTo>
                    <a:pt x="75" y="211"/>
                  </a:moveTo>
                  <a:cubicBezTo>
                    <a:pt x="75" y="204"/>
                    <a:pt x="81" y="198"/>
                    <a:pt x="88" y="198"/>
                  </a:cubicBezTo>
                  <a:cubicBezTo>
                    <a:pt x="185" y="198"/>
                    <a:pt x="185" y="198"/>
                    <a:pt x="185" y="198"/>
                  </a:cubicBezTo>
                  <a:cubicBezTo>
                    <a:pt x="192" y="198"/>
                    <a:pt x="197" y="204"/>
                    <a:pt x="197" y="211"/>
                  </a:cubicBezTo>
                  <a:cubicBezTo>
                    <a:pt x="197" y="218"/>
                    <a:pt x="192" y="224"/>
                    <a:pt x="185" y="224"/>
                  </a:cubicBezTo>
                  <a:cubicBezTo>
                    <a:pt x="88" y="224"/>
                    <a:pt x="88" y="224"/>
                    <a:pt x="88" y="224"/>
                  </a:cubicBezTo>
                  <a:cubicBezTo>
                    <a:pt x="81" y="224"/>
                    <a:pt x="75" y="218"/>
                    <a:pt x="75" y="211"/>
                  </a:cubicBezTo>
                  <a:close/>
                  <a:moveTo>
                    <a:pt x="418" y="364"/>
                  </a:moveTo>
                  <a:cubicBezTo>
                    <a:pt x="418" y="372"/>
                    <a:pt x="412" y="377"/>
                    <a:pt x="405" y="377"/>
                  </a:cubicBezTo>
                  <a:cubicBezTo>
                    <a:pt x="308" y="377"/>
                    <a:pt x="308" y="377"/>
                    <a:pt x="308" y="377"/>
                  </a:cubicBezTo>
                  <a:cubicBezTo>
                    <a:pt x="301" y="377"/>
                    <a:pt x="295" y="372"/>
                    <a:pt x="295" y="364"/>
                  </a:cubicBezTo>
                  <a:cubicBezTo>
                    <a:pt x="295" y="357"/>
                    <a:pt x="301" y="352"/>
                    <a:pt x="308" y="352"/>
                  </a:cubicBezTo>
                  <a:cubicBezTo>
                    <a:pt x="405" y="352"/>
                    <a:pt x="405" y="352"/>
                    <a:pt x="405" y="352"/>
                  </a:cubicBezTo>
                  <a:cubicBezTo>
                    <a:pt x="412" y="352"/>
                    <a:pt x="418" y="357"/>
                    <a:pt x="418" y="364"/>
                  </a:cubicBezTo>
                  <a:close/>
                  <a:moveTo>
                    <a:pt x="418" y="429"/>
                  </a:moveTo>
                  <a:cubicBezTo>
                    <a:pt x="418" y="436"/>
                    <a:pt x="412" y="442"/>
                    <a:pt x="405" y="442"/>
                  </a:cubicBezTo>
                  <a:cubicBezTo>
                    <a:pt x="308" y="442"/>
                    <a:pt x="308" y="442"/>
                    <a:pt x="308" y="442"/>
                  </a:cubicBezTo>
                  <a:cubicBezTo>
                    <a:pt x="301" y="442"/>
                    <a:pt x="295" y="436"/>
                    <a:pt x="295" y="429"/>
                  </a:cubicBezTo>
                  <a:cubicBezTo>
                    <a:pt x="295" y="422"/>
                    <a:pt x="301" y="416"/>
                    <a:pt x="308" y="416"/>
                  </a:cubicBezTo>
                  <a:cubicBezTo>
                    <a:pt x="405" y="416"/>
                    <a:pt x="405" y="416"/>
                    <a:pt x="405" y="416"/>
                  </a:cubicBezTo>
                  <a:cubicBezTo>
                    <a:pt x="412" y="416"/>
                    <a:pt x="418" y="422"/>
                    <a:pt x="418" y="429"/>
                  </a:cubicBezTo>
                  <a:close/>
                  <a:moveTo>
                    <a:pt x="418" y="493"/>
                  </a:moveTo>
                  <a:cubicBezTo>
                    <a:pt x="418" y="500"/>
                    <a:pt x="412" y="506"/>
                    <a:pt x="405" y="506"/>
                  </a:cubicBezTo>
                  <a:cubicBezTo>
                    <a:pt x="308" y="506"/>
                    <a:pt x="308" y="506"/>
                    <a:pt x="308" y="506"/>
                  </a:cubicBezTo>
                  <a:cubicBezTo>
                    <a:pt x="301" y="506"/>
                    <a:pt x="295" y="500"/>
                    <a:pt x="295" y="493"/>
                  </a:cubicBezTo>
                  <a:cubicBezTo>
                    <a:pt x="295" y="486"/>
                    <a:pt x="301" y="480"/>
                    <a:pt x="308" y="480"/>
                  </a:cubicBezTo>
                  <a:cubicBezTo>
                    <a:pt x="405" y="480"/>
                    <a:pt x="405" y="480"/>
                    <a:pt x="405" y="480"/>
                  </a:cubicBezTo>
                  <a:cubicBezTo>
                    <a:pt x="412" y="480"/>
                    <a:pt x="418" y="486"/>
                    <a:pt x="418" y="493"/>
                  </a:cubicBezTo>
                  <a:close/>
                  <a:moveTo>
                    <a:pt x="163" y="319"/>
                  </a:moveTo>
                  <a:cubicBezTo>
                    <a:pt x="170" y="319"/>
                    <a:pt x="176" y="325"/>
                    <a:pt x="176" y="332"/>
                  </a:cubicBezTo>
                  <a:cubicBezTo>
                    <a:pt x="176" y="461"/>
                    <a:pt x="176" y="461"/>
                    <a:pt x="176" y="461"/>
                  </a:cubicBezTo>
                  <a:cubicBezTo>
                    <a:pt x="176" y="468"/>
                    <a:pt x="170" y="474"/>
                    <a:pt x="163" y="474"/>
                  </a:cubicBezTo>
                  <a:cubicBezTo>
                    <a:pt x="156" y="474"/>
                    <a:pt x="150" y="468"/>
                    <a:pt x="150" y="461"/>
                  </a:cubicBezTo>
                  <a:cubicBezTo>
                    <a:pt x="150" y="332"/>
                    <a:pt x="150" y="332"/>
                    <a:pt x="150" y="332"/>
                  </a:cubicBezTo>
                  <a:cubicBezTo>
                    <a:pt x="150" y="325"/>
                    <a:pt x="156" y="319"/>
                    <a:pt x="163" y="319"/>
                  </a:cubicBezTo>
                  <a:close/>
                  <a:moveTo>
                    <a:pt x="75" y="499"/>
                  </a:moveTo>
                  <a:cubicBezTo>
                    <a:pt x="75" y="292"/>
                    <a:pt x="75" y="292"/>
                    <a:pt x="75" y="292"/>
                  </a:cubicBezTo>
                  <a:cubicBezTo>
                    <a:pt x="75" y="288"/>
                    <a:pt x="78" y="284"/>
                    <a:pt x="83" y="284"/>
                  </a:cubicBezTo>
                  <a:cubicBezTo>
                    <a:pt x="87" y="284"/>
                    <a:pt x="90" y="288"/>
                    <a:pt x="90" y="292"/>
                  </a:cubicBezTo>
                  <a:cubicBezTo>
                    <a:pt x="90" y="491"/>
                    <a:pt x="90" y="491"/>
                    <a:pt x="90" y="491"/>
                  </a:cubicBezTo>
                  <a:cubicBezTo>
                    <a:pt x="221" y="491"/>
                    <a:pt x="221" y="491"/>
                    <a:pt x="221" y="491"/>
                  </a:cubicBezTo>
                  <a:cubicBezTo>
                    <a:pt x="225" y="491"/>
                    <a:pt x="228" y="494"/>
                    <a:pt x="228" y="499"/>
                  </a:cubicBezTo>
                  <a:cubicBezTo>
                    <a:pt x="228" y="503"/>
                    <a:pt x="225" y="506"/>
                    <a:pt x="221" y="506"/>
                  </a:cubicBezTo>
                  <a:cubicBezTo>
                    <a:pt x="83" y="506"/>
                    <a:pt x="83" y="506"/>
                    <a:pt x="83" y="506"/>
                  </a:cubicBezTo>
                  <a:cubicBezTo>
                    <a:pt x="78" y="506"/>
                    <a:pt x="75" y="503"/>
                    <a:pt x="75" y="499"/>
                  </a:cubicBezTo>
                  <a:close/>
                  <a:moveTo>
                    <a:pt x="289" y="141"/>
                  </a:moveTo>
                  <a:cubicBezTo>
                    <a:pt x="263" y="141"/>
                    <a:pt x="263" y="141"/>
                    <a:pt x="263" y="141"/>
                  </a:cubicBezTo>
                  <a:cubicBezTo>
                    <a:pt x="266" y="100"/>
                    <a:pt x="299" y="67"/>
                    <a:pt x="340" y="64"/>
                  </a:cubicBezTo>
                  <a:cubicBezTo>
                    <a:pt x="340" y="90"/>
                    <a:pt x="340" y="90"/>
                    <a:pt x="340" y="90"/>
                  </a:cubicBezTo>
                  <a:cubicBezTo>
                    <a:pt x="313" y="93"/>
                    <a:pt x="292" y="114"/>
                    <a:pt x="289" y="141"/>
                  </a:cubicBezTo>
                  <a:close/>
                  <a:moveTo>
                    <a:pt x="352" y="90"/>
                  </a:moveTo>
                  <a:cubicBezTo>
                    <a:pt x="352" y="64"/>
                    <a:pt x="352" y="64"/>
                    <a:pt x="352" y="64"/>
                  </a:cubicBezTo>
                  <a:cubicBezTo>
                    <a:pt x="393" y="67"/>
                    <a:pt x="426" y="100"/>
                    <a:pt x="429" y="141"/>
                  </a:cubicBezTo>
                  <a:cubicBezTo>
                    <a:pt x="403" y="141"/>
                    <a:pt x="403" y="141"/>
                    <a:pt x="403" y="141"/>
                  </a:cubicBezTo>
                  <a:cubicBezTo>
                    <a:pt x="400" y="114"/>
                    <a:pt x="379" y="93"/>
                    <a:pt x="352" y="90"/>
                  </a:cubicBezTo>
                  <a:close/>
                  <a:moveTo>
                    <a:pt x="263" y="152"/>
                  </a:moveTo>
                  <a:cubicBezTo>
                    <a:pt x="289" y="152"/>
                    <a:pt x="289" y="152"/>
                    <a:pt x="289" y="152"/>
                  </a:cubicBezTo>
                  <a:cubicBezTo>
                    <a:pt x="292" y="179"/>
                    <a:pt x="313" y="201"/>
                    <a:pt x="340" y="203"/>
                  </a:cubicBezTo>
                  <a:cubicBezTo>
                    <a:pt x="340" y="229"/>
                    <a:pt x="340" y="229"/>
                    <a:pt x="340" y="229"/>
                  </a:cubicBezTo>
                  <a:cubicBezTo>
                    <a:pt x="299" y="227"/>
                    <a:pt x="266" y="194"/>
                    <a:pt x="263" y="152"/>
                  </a:cubicBezTo>
                  <a:close/>
                  <a:moveTo>
                    <a:pt x="352" y="229"/>
                  </a:moveTo>
                  <a:cubicBezTo>
                    <a:pt x="352" y="203"/>
                    <a:pt x="352" y="203"/>
                    <a:pt x="352" y="203"/>
                  </a:cubicBezTo>
                  <a:cubicBezTo>
                    <a:pt x="379" y="201"/>
                    <a:pt x="400" y="179"/>
                    <a:pt x="403" y="152"/>
                  </a:cubicBezTo>
                  <a:cubicBezTo>
                    <a:pt x="429" y="152"/>
                    <a:pt x="429" y="152"/>
                    <a:pt x="429" y="152"/>
                  </a:cubicBezTo>
                  <a:cubicBezTo>
                    <a:pt x="426" y="194"/>
                    <a:pt x="393" y="227"/>
                    <a:pt x="352" y="2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B35E7165-0255-4B82-85C0-9055B47091D2}"/>
                </a:ext>
              </a:extLst>
            </p:cNvPr>
            <p:cNvSpPr txBox="1"/>
            <p:nvPr/>
          </p:nvSpPr>
          <p:spPr>
            <a:xfrm>
              <a:off x="8906122" y="2019281"/>
              <a:ext cx="697627" cy="646331"/>
            </a:xfrm>
            <a:prstGeom prst="rect">
              <a:avLst/>
            </a:prstGeom>
            <a:noFill/>
          </p:spPr>
          <p:txBody>
            <a:bodyPr wrap="none" rtlCol="0">
              <a:spAutoFit/>
            </a:bodyPr>
            <a:lstStyle/>
            <a:p>
              <a:r>
                <a:rPr lang="en-US" sz="3600" dirty="0">
                  <a:solidFill>
                    <a:schemeClr val="accent3"/>
                  </a:solidFill>
                </a:rPr>
                <a:t>04</a:t>
              </a:r>
            </a:p>
          </p:txBody>
        </p:sp>
      </p:grpSp>
      <p:grpSp>
        <p:nvGrpSpPr>
          <p:cNvPr id="12" name="Group 11">
            <a:extLst>
              <a:ext uri="{FF2B5EF4-FFF2-40B4-BE49-F238E27FC236}">
                <a16:creationId xmlns:a16="http://schemas.microsoft.com/office/drawing/2014/main" id="{06D769C5-0607-45F4-8BA9-2A0EF253EB15}"/>
              </a:ext>
            </a:extLst>
          </p:cNvPr>
          <p:cNvGrpSpPr/>
          <p:nvPr/>
        </p:nvGrpSpPr>
        <p:grpSpPr>
          <a:xfrm>
            <a:off x="6118621" y="2008667"/>
            <a:ext cx="2737960" cy="2906912"/>
            <a:chOff x="6118621" y="2008667"/>
            <a:chExt cx="2737960" cy="2906912"/>
          </a:xfrm>
        </p:grpSpPr>
        <p:sp>
          <p:nvSpPr>
            <p:cNvPr id="17" name="TextBox 16">
              <a:extLst>
                <a:ext uri="{FF2B5EF4-FFF2-40B4-BE49-F238E27FC236}">
                  <a16:creationId xmlns:a16="http://schemas.microsoft.com/office/drawing/2014/main" id="{38B8A399-96DE-4B2C-AAFB-FC1601A99E5A}"/>
                </a:ext>
              </a:extLst>
            </p:cNvPr>
            <p:cNvSpPr txBox="1"/>
            <p:nvPr/>
          </p:nvSpPr>
          <p:spPr>
            <a:xfrm>
              <a:off x="6119977" y="2008667"/>
              <a:ext cx="697627" cy="646331"/>
            </a:xfrm>
            <a:prstGeom prst="rect">
              <a:avLst/>
            </a:prstGeom>
            <a:noFill/>
          </p:spPr>
          <p:txBody>
            <a:bodyPr wrap="none" rtlCol="0">
              <a:spAutoFit/>
            </a:bodyPr>
            <a:lstStyle/>
            <a:p>
              <a:r>
                <a:rPr lang="en-US" sz="3600" dirty="0">
                  <a:solidFill>
                    <a:srgbClr val="6E7CA0"/>
                  </a:solidFill>
                </a:rPr>
                <a:t>03</a:t>
              </a:r>
            </a:p>
          </p:txBody>
        </p:sp>
        <p:grpSp>
          <p:nvGrpSpPr>
            <p:cNvPr id="4" name="Group 3">
              <a:extLst>
                <a:ext uri="{FF2B5EF4-FFF2-40B4-BE49-F238E27FC236}">
                  <a16:creationId xmlns:a16="http://schemas.microsoft.com/office/drawing/2014/main" id="{FA1B886A-0E34-4D57-A113-AF8748240E12}"/>
                </a:ext>
              </a:extLst>
            </p:cNvPr>
            <p:cNvGrpSpPr/>
            <p:nvPr/>
          </p:nvGrpSpPr>
          <p:grpSpPr>
            <a:xfrm>
              <a:off x="6118621" y="2168455"/>
              <a:ext cx="2737960" cy="2747124"/>
              <a:chOff x="6118621" y="2168455"/>
              <a:chExt cx="2737960" cy="2747124"/>
            </a:xfrm>
          </p:grpSpPr>
          <p:sp>
            <p:nvSpPr>
              <p:cNvPr id="9" name="Rectangle 8">
                <a:extLst>
                  <a:ext uri="{FF2B5EF4-FFF2-40B4-BE49-F238E27FC236}">
                    <a16:creationId xmlns:a16="http://schemas.microsoft.com/office/drawing/2014/main" id="{0B297F6F-2D70-4839-A2DB-600FDD3D0E73}"/>
                  </a:ext>
                </a:extLst>
              </p:cNvPr>
              <p:cNvSpPr/>
              <p:nvPr/>
            </p:nvSpPr>
            <p:spPr>
              <a:xfrm>
                <a:off x="6119978" y="2762252"/>
                <a:ext cx="2736603" cy="21533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bIns="45720" rtlCol="0" anchor="t"/>
              <a:lstStyle/>
              <a:p>
                <a:r>
                  <a:rPr lang="en-US" sz="1600">
                    <a:solidFill>
                      <a:schemeClr val="tx2"/>
                    </a:solidFill>
                  </a:rPr>
                  <a:t>Enables automatic access to media content</a:t>
                </a:r>
                <a:endParaRPr lang="en-US" sz="1600" dirty="0" err="1">
                  <a:solidFill>
                    <a:schemeClr val="tx2"/>
                  </a:solidFill>
                </a:endParaRPr>
              </a:p>
            </p:txBody>
          </p:sp>
          <p:sp>
            <p:nvSpPr>
              <p:cNvPr id="26" name="Rectangle 25">
                <a:extLst>
                  <a:ext uri="{FF2B5EF4-FFF2-40B4-BE49-F238E27FC236}">
                    <a16:creationId xmlns:a16="http://schemas.microsoft.com/office/drawing/2014/main" id="{8FB2FF6A-ABB6-4C0B-BD49-671A8644BF71}"/>
                  </a:ext>
                </a:extLst>
              </p:cNvPr>
              <p:cNvSpPr/>
              <p:nvPr/>
            </p:nvSpPr>
            <p:spPr>
              <a:xfrm>
                <a:off x="6118621" y="2647009"/>
                <a:ext cx="2736603" cy="60963"/>
              </a:xfrm>
              <a:prstGeom prst="rect">
                <a:avLst/>
              </a:prstGeom>
              <a:solidFill>
                <a:srgbClr val="6E7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5" name="Freeform 43">
                <a:extLst>
                  <a:ext uri="{FF2B5EF4-FFF2-40B4-BE49-F238E27FC236}">
                    <a16:creationId xmlns:a16="http://schemas.microsoft.com/office/drawing/2014/main" id="{087AB29B-8613-471C-A408-19CB867F9234}"/>
                  </a:ext>
                </a:extLst>
              </p:cNvPr>
              <p:cNvSpPr>
                <a:spLocks noChangeAspect="1" noEditPoints="1"/>
              </p:cNvSpPr>
              <p:nvPr/>
            </p:nvSpPr>
            <p:spPr bwMode="auto">
              <a:xfrm>
                <a:off x="6783527" y="2168455"/>
                <a:ext cx="454682" cy="326755"/>
              </a:xfrm>
              <a:custGeom>
                <a:avLst/>
                <a:gdLst>
                  <a:gd name="T0" fmla="*/ 558 w 587"/>
                  <a:gd name="T1" fmla="*/ 30 h 420"/>
                  <a:gd name="T2" fmla="*/ 548 w 587"/>
                  <a:gd name="T3" fmla="*/ 21 h 420"/>
                  <a:gd name="T4" fmla="*/ 40 w 587"/>
                  <a:gd name="T5" fmla="*/ 21 h 420"/>
                  <a:gd name="T6" fmla="*/ 29 w 587"/>
                  <a:gd name="T7" fmla="*/ 30 h 420"/>
                  <a:gd name="T8" fmla="*/ 29 w 587"/>
                  <a:gd name="T9" fmla="*/ 395 h 420"/>
                  <a:gd name="T10" fmla="*/ 40 w 587"/>
                  <a:gd name="T11" fmla="*/ 404 h 420"/>
                  <a:gd name="T12" fmla="*/ 294 w 587"/>
                  <a:gd name="T13" fmla="*/ 420 h 420"/>
                  <a:gd name="T14" fmla="*/ 548 w 587"/>
                  <a:gd name="T15" fmla="*/ 404 h 420"/>
                  <a:gd name="T16" fmla="*/ 558 w 587"/>
                  <a:gd name="T17" fmla="*/ 395 h 420"/>
                  <a:gd name="T18" fmla="*/ 558 w 587"/>
                  <a:gd name="T19" fmla="*/ 30 h 420"/>
                  <a:gd name="T20" fmla="*/ 536 w 587"/>
                  <a:gd name="T21" fmla="*/ 381 h 420"/>
                  <a:gd name="T22" fmla="*/ 51 w 587"/>
                  <a:gd name="T23" fmla="*/ 381 h 420"/>
                  <a:gd name="T24" fmla="*/ 51 w 587"/>
                  <a:gd name="T25" fmla="*/ 44 h 420"/>
                  <a:gd name="T26" fmla="*/ 536 w 587"/>
                  <a:gd name="T27" fmla="*/ 44 h 420"/>
                  <a:gd name="T28" fmla="*/ 536 w 587"/>
                  <a:gd name="T29" fmla="*/ 381 h 420"/>
                  <a:gd name="T30" fmla="*/ 403 w 587"/>
                  <a:gd name="T31" fmla="*/ 191 h 420"/>
                  <a:gd name="T32" fmla="*/ 257 w 587"/>
                  <a:gd name="T33" fmla="*/ 107 h 420"/>
                  <a:gd name="T34" fmla="*/ 220 w 587"/>
                  <a:gd name="T35" fmla="*/ 128 h 420"/>
                  <a:gd name="T36" fmla="*/ 220 w 587"/>
                  <a:gd name="T37" fmla="*/ 297 h 420"/>
                  <a:gd name="T38" fmla="*/ 243 w 587"/>
                  <a:gd name="T39" fmla="*/ 322 h 420"/>
                  <a:gd name="T40" fmla="*/ 257 w 587"/>
                  <a:gd name="T41" fmla="*/ 318 h 420"/>
                  <a:gd name="T42" fmla="*/ 403 w 587"/>
                  <a:gd name="T43" fmla="*/ 234 h 420"/>
                  <a:gd name="T44" fmla="*/ 417 w 587"/>
                  <a:gd name="T45" fmla="*/ 212 h 420"/>
                  <a:gd name="T46" fmla="*/ 403 w 587"/>
                  <a:gd name="T47" fmla="*/ 191 h 420"/>
                  <a:gd name="T48" fmla="*/ 245 w 587"/>
                  <a:gd name="T49" fmla="*/ 296 h 420"/>
                  <a:gd name="T50" fmla="*/ 245 w 587"/>
                  <a:gd name="T51" fmla="*/ 129 h 420"/>
                  <a:gd name="T52" fmla="*/ 390 w 587"/>
                  <a:gd name="T53" fmla="*/ 213 h 420"/>
                  <a:gd name="T54" fmla="*/ 245 w 587"/>
                  <a:gd name="T55" fmla="*/ 29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7" h="420">
                    <a:moveTo>
                      <a:pt x="558" y="30"/>
                    </a:moveTo>
                    <a:cubicBezTo>
                      <a:pt x="557" y="25"/>
                      <a:pt x="553" y="21"/>
                      <a:pt x="548" y="21"/>
                    </a:cubicBezTo>
                    <a:cubicBezTo>
                      <a:pt x="379" y="0"/>
                      <a:pt x="208" y="0"/>
                      <a:pt x="40" y="21"/>
                    </a:cubicBezTo>
                    <a:cubicBezTo>
                      <a:pt x="34" y="21"/>
                      <a:pt x="30" y="25"/>
                      <a:pt x="29" y="30"/>
                    </a:cubicBezTo>
                    <a:cubicBezTo>
                      <a:pt x="0" y="151"/>
                      <a:pt x="0" y="274"/>
                      <a:pt x="29" y="395"/>
                    </a:cubicBezTo>
                    <a:cubicBezTo>
                      <a:pt x="30" y="400"/>
                      <a:pt x="34" y="404"/>
                      <a:pt x="40" y="404"/>
                    </a:cubicBezTo>
                    <a:cubicBezTo>
                      <a:pt x="124" y="414"/>
                      <a:pt x="209" y="420"/>
                      <a:pt x="294" y="420"/>
                    </a:cubicBezTo>
                    <a:cubicBezTo>
                      <a:pt x="378" y="420"/>
                      <a:pt x="463" y="414"/>
                      <a:pt x="548" y="404"/>
                    </a:cubicBezTo>
                    <a:cubicBezTo>
                      <a:pt x="553" y="404"/>
                      <a:pt x="557" y="400"/>
                      <a:pt x="558" y="395"/>
                    </a:cubicBezTo>
                    <a:cubicBezTo>
                      <a:pt x="587" y="274"/>
                      <a:pt x="587" y="151"/>
                      <a:pt x="558" y="30"/>
                    </a:cubicBezTo>
                    <a:close/>
                    <a:moveTo>
                      <a:pt x="536" y="381"/>
                    </a:moveTo>
                    <a:cubicBezTo>
                      <a:pt x="375" y="399"/>
                      <a:pt x="212" y="399"/>
                      <a:pt x="51" y="381"/>
                    </a:cubicBezTo>
                    <a:cubicBezTo>
                      <a:pt x="26" y="269"/>
                      <a:pt x="26" y="156"/>
                      <a:pt x="51" y="44"/>
                    </a:cubicBezTo>
                    <a:cubicBezTo>
                      <a:pt x="212" y="26"/>
                      <a:pt x="375" y="26"/>
                      <a:pt x="536" y="44"/>
                    </a:cubicBezTo>
                    <a:cubicBezTo>
                      <a:pt x="562" y="156"/>
                      <a:pt x="562" y="269"/>
                      <a:pt x="536" y="381"/>
                    </a:cubicBezTo>
                    <a:close/>
                    <a:moveTo>
                      <a:pt x="403" y="191"/>
                    </a:moveTo>
                    <a:cubicBezTo>
                      <a:pt x="257" y="107"/>
                      <a:pt x="257" y="107"/>
                      <a:pt x="257" y="107"/>
                    </a:cubicBezTo>
                    <a:cubicBezTo>
                      <a:pt x="241" y="98"/>
                      <a:pt x="220" y="105"/>
                      <a:pt x="220" y="128"/>
                    </a:cubicBezTo>
                    <a:cubicBezTo>
                      <a:pt x="220" y="297"/>
                      <a:pt x="220" y="297"/>
                      <a:pt x="220" y="297"/>
                    </a:cubicBezTo>
                    <a:cubicBezTo>
                      <a:pt x="220" y="313"/>
                      <a:pt x="232" y="322"/>
                      <a:pt x="243" y="322"/>
                    </a:cubicBezTo>
                    <a:cubicBezTo>
                      <a:pt x="247" y="322"/>
                      <a:pt x="252" y="321"/>
                      <a:pt x="257" y="318"/>
                    </a:cubicBezTo>
                    <a:cubicBezTo>
                      <a:pt x="403" y="234"/>
                      <a:pt x="403" y="234"/>
                      <a:pt x="403" y="234"/>
                    </a:cubicBezTo>
                    <a:cubicBezTo>
                      <a:pt x="412" y="229"/>
                      <a:pt x="417" y="221"/>
                      <a:pt x="417" y="212"/>
                    </a:cubicBezTo>
                    <a:cubicBezTo>
                      <a:pt x="417" y="204"/>
                      <a:pt x="412" y="196"/>
                      <a:pt x="403" y="191"/>
                    </a:cubicBezTo>
                    <a:close/>
                    <a:moveTo>
                      <a:pt x="245" y="296"/>
                    </a:moveTo>
                    <a:cubicBezTo>
                      <a:pt x="245" y="129"/>
                      <a:pt x="245" y="129"/>
                      <a:pt x="245" y="129"/>
                    </a:cubicBezTo>
                    <a:cubicBezTo>
                      <a:pt x="390" y="213"/>
                      <a:pt x="390" y="213"/>
                      <a:pt x="390" y="213"/>
                    </a:cubicBezTo>
                    <a:lnTo>
                      <a:pt x="245" y="296"/>
                    </a:lnTo>
                    <a:close/>
                  </a:path>
                </a:pathLst>
              </a:custGeom>
              <a:solidFill>
                <a:srgbClr val="6E7CA0"/>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5531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accel="50000" decel="50000" fill="hold" nodeType="withEffect">
                                  <p:stCondLst>
                                    <p:cond delay="0"/>
                                  </p:stCondLst>
                                  <p:childTnLst>
                                    <p:animMotion origin="layout" path="M -4.58333E-6 0 L -4.58333E-6 0.02477 " pathEditMode="relative" rAng="0" ptsTypes="AA">
                                      <p:cBhvr>
                                        <p:cTn id="9" dur="750" spd="-100000" fill="hold"/>
                                        <p:tgtEl>
                                          <p:spTgt spid="3"/>
                                        </p:tgtEl>
                                        <p:attrNameLst>
                                          <p:attrName>ppt_x</p:attrName>
                                          <p:attrName>ppt_y</p:attrName>
                                        </p:attrNameLst>
                                      </p:cBhvr>
                                      <p:rCtr x="0" y="1227"/>
                                    </p:animMotion>
                                  </p:childTnLst>
                                </p:cTn>
                              </p:par>
                              <p:par>
                                <p:cTn id="10" presetID="10" presetClass="entr" presetSubtype="0" fill="hold" nodeType="withEffect">
                                  <p:stCondLst>
                                    <p:cond delay="3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accel="50000" decel="50000" fill="hold" nodeType="withEffect">
                                  <p:stCondLst>
                                    <p:cond delay="100"/>
                                  </p:stCondLst>
                                  <p:childTnLst>
                                    <p:animMotion origin="layout" path="M -4.58333E-6 0 L -4.58333E-6 0.02477 " pathEditMode="relative" rAng="0" ptsTypes="AA">
                                      <p:cBhvr>
                                        <p:cTn id="14" dur="750" spd="-100000" fill="hold"/>
                                        <p:tgtEl>
                                          <p:spTgt spid="5"/>
                                        </p:tgtEl>
                                        <p:attrNameLst>
                                          <p:attrName>ppt_x</p:attrName>
                                          <p:attrName>ppt_y</p:attrName>
                                        </p:attrNameLst>
                                      </p:cBhvr>
                                      <p:rCtr x="0" y="1227"/>
                                    </p:animMotion>
                                  </p:childTnLst>
                                </p:cTn>
                              </p:par>
                              <p:par>
                                <p:cTn id="15" presetID="10" presetClass="entr" presetSubtype="0" fill="hold" nodeType="withEffect">
                                  <p:stCondLst>
                                    <p:cond delay="4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accel="50000" decel="50000" fill="hold" nodeType="withEffect">
                                  <p:stCondLst>
                                    <p:cond delay="200"/>
                                  </p:stCondLst>
                                  <p:childTnLst>
                                    <p:animMotion origin="layout" path="M -4.58333E-6 0 L -4.58333E-6 0.02477 " pathEditMode="relative" rAng="0" ptsTypes="AA">
                                      <p:cBhvr>
                                        <p:cTn id="19" dur="750" spd="-100000" fill="hold"/>
                                        <p:tgtEl>
                                          <p:spTgt spid="12"/>
                                        </p:tgtEl>
                                        <p:attrNameLst>
                                          <p:attrName>ppt_x</p:attrName>
                                          <p:attrName>ppt_y</p:attrName>
                                        </p:attrNameLst>
                                      </p:cBhvr>
                                      <p:rCtr x="0" y="1227"/>
                                    </p:animMotion>
                                  </p:childTnLst>
                                </p:cTn>
                              </p:par>
                              <p:par>
                                <p:cTn id="20" presetID="10" presetClass="entr" presetSubtype="0" fill="hold" nodeType="withEffect">
                                  <p:stCondLst>
                                    <p:cond delay="5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accel="50000" decel="50000" fill="hold" nodeType="withEffect">
                                  <p:stCondLst>
                                    <p:cond delay="300"/>
                                  </p:stCondLst>
                                  <p:childTnLst>
                                    <p:animMotion origin="layout" path="M -4.58333E-6 0 L -4.58333E-6 0.02477 " pathEditMode="relative" rAng="0" ptsTypes="AA">
                                      <p:cBhvr>
                                        <p:cTn id="24" dur="750" spd="-100000" fill="hold"/>
                                        <p:tgtEl>
                                          <p:spTgt spid="11"/>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32F662B-DECB-4E91-837C-26EA8B644EC5}"/>
              </a:ext>
            </a:extLst>
          </p:cNvPr>
          <p:cNvSpPr>
            <a:spLocks noGrp="1"/>
          </p:cNvSpPr>
          <p:nvPr>
            <p:ph type="body" sz="quarter" idx="10"/>
          </p:nvPr>
        </p:nvSpPr>
        <p:spPr/>
        <p:txBody>
          <a:bodyPr/>
          <a:lstStyle/>
          <a:p>
            <a:r>
              <a:rPr lang="en-CA" dirty="0"/>
              <a:t>L</a:t>
            </a:r>
            <a:r>
              <a:rPr lang="en-CA"/>
              <a:t>et’s </a:t>
            </a:r>
            <a:r>
              <a:rPr lang="en-CA" dirty="0"/>
              <a:t>look at them…</a:t>
            </a:r>
            <a:endParaRPr lang="en-US" dirty="0"/>
          </a:p>
        </p:txBody>
      </p:sp>
      <p:sp>
        <p:nvSpPr>
          <p:cNvPr id="2" name="Title 1"/>
          <p:cNvSpPr>
            <a:spLocks noGrp="1"/>
          </p:cNvSpPr>
          <p:nvPr>
            <p:ph type="title"/>
          </p:nvPr>
        </p:nvSpPr>
        <p:spPr>
          <a:xfrm>
            <a:off x="546521" y="449302"/>
            <a:ext cx="11091672" cy="553998"/>
          </a:xfrm>
        </p:spPr>
        <p:txBody>
          <a:bodyPr/>
          <a:lstStyle/>
          <a:p>
            <a:r>
              <a:rPr lang="en-CA" dirty="0"/>
              <a:t>NERG use cases</a:t>
            </a:r>
            <a:endParaRPr lang="en-US" dirty="0"/>
          </a:p>
        </p:txBody>
      </p:sp>
      <p:grpSp>
        <p:nvGrpSpPr>
          <p:cNvPr id="3" name="Group 2">
            <a:extLst>
              <a:ext uri="{FF2B5EF4-FFF2-40B4-BE49-F238E27FC236}">
                <a16:creationId xmlns:a16="http://schemas.microsoft.com/office/drawing/2014/main" id="{EE892C8B-2F3E-4AAF-97CF-4D7C686EBC3E}"/>
              </a:ext>
            </a:extLst>
          </p:cNvPr>
          <p:cNvGrpSpPr/>
          <p:nvPr/>
        </p:nvGrpSpPr>
        <p:grpSpPr>
          <a:xfrm>
            <a:off x="546521" y="2257425"/>
            <a:ext cx="11096204" cy="2852283"/>
            <a:chOff x="546521" y="2257425"/>
            <a:chExt cx="11096204" cy="2852283"/>
          </a:xfrm>
        </p:grpSpPr>
        <p:sp>
          <p:nvSpPr>
            <p:cNvPr id="13" name="Rectangle 12">
              <a:extLst>
                <a:ext uri="{FF2B5EF4-FFF2-40B4-BE49-F238E27FC236}">
                  <a16:creationId xmlns:a16="http://schemas.microsoft.com/office/drawing/2014/main" id="{53E874AD-9668-497F-A0A9-18D836362F92}"/>
                </a:ext>
              </a:extLst>
            </p:cNvPr>
            <p:cNvSpPr/>
            <p:nvPr/>
          </p:nvSpPr>
          <p:spPr>
            <a:xfrm>
              <a:off x="546521" y="2257425"/>
              <a:ext cx="11096204" cy="2852283"/>
            </a:xfrm>
            <a:prstGeom prst="rect">
              <a:avLst/>
            </a:prstGeom>
            <a:no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 name="Rectangle 3"/>
            <p:cNvSpPr/>
            <p:nvPr/>
          </p:nvSpPr>
          <p:spPr>
            <a:xfrm>
              <a:off x="648760" y="2351304"/>
              <a:ext cx="3593920" cy="1310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dirty="0">
                  <a:solidFill>
                    <a:schemeClr val="bg1"/>
                  </a:solidFill>
                </a:rPr>
                <a:t>Device specific </a:t>
              </a:r>
              <a:br>
                <a:rPr lang="en-CA" sz="2000" dirty="0">
                  <a:solidFill>
                    <a:schemeClr val="bg1"/>
                  </a:solidFill>
                </a:rPr>
              </a:br>
              <a:r>
                <a:rPr lang="en-CA" sz="2000" dirty="0">
                  <a:solidFill>
                    <a:schemeClr val="bg1"/>
                  </a:solidFill>
                </a:rPr>
                <a:t>services</a:t>
              </a:r>
              <a:endParaRPr lang="en-US" sz="2000" dirty="0" err="1">
                <a:solidFill>
                  <a:schemeClr val="bg1"/>
                </a:solidFill>
              </a:endParaRPr>
            </a:p>
          </p:txBody>
        </p:sp>
        <p:sp>
          <p:nvSpPr>
            <p:cNvPr id="5" name="Rectangle 4"/>
            <p:cNvSpPr/>
            <p:nvPr/>
          </p:nvSpPr>
          <p:spPr>
            <a:xfrm>
              <a:off x="7949321" y="2351304"/>
              <a:ext cx="3593920" cy="1310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dirty="0">
                  <a:solidFill>
                    <a:schemeClr val="bg1"/>
                  </a:solidFill>
                </a:rPr>
                <a:t>Automatic </a:t>
              </a:r>
              <a:br>
                <a:rPr lang="en-CA" sz="2000" dirty="0">
                  <a:solidFill>
                    <a:schemeClr val="bg1"/>
                  </a:solidFill>
                </a:rPr>
              </a:br>
              <a:r>
                <a:rPr lang="en-CA" sz="2000" dirty="0">
                  <a:solidFill>
                    <a:schemeClr val="bg1"/>
                  </a:solidFill>
                </a:rPr>
                <a:t>access to media</a:t>
              </a:r>
              <a:endParaRPr lang="en-US" sz="2000" dirty="0" err="1">
                <a:solidFill>
                  <a:schemeClr val="bg1"/>
                </a:solidFill>
              </a:endParaRPr>
            </a:p>
          </p:txBody>
        </p:sp>
        <p:sp>
          <p:nvSpPr>
            <p:cNvPr id="6" name="Rectangle 5"/>
            <p:cNvSpPr/>
            <p:nvPr/>
          </p:nvSpPr>
          <p:spPr>
            <a:xfrm>
              <a:off x="4299040" y="2351304"/>
              <a:ext cx="3593920" cy="1310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dirty="0">
                  <a:solidFill>
                    <a:schemeClr val="bg1"/>
                  </a:solidFill>
                </a:rPr>
                <a:t>Security </a:t>
              </a:r>
              <a:br>
                <a:rPr lang="en-CA" sz="2000" dirty="0">
                  <a:solidFill>
                    <a:schemeClr val="bg1"/>
                  </a:solidFill>
                </a:rPr>
              </a:br>
              <a:r>
                <a:rPr lang="en-CA" sz="2000" dirty="0">
                  <a:solidFill>
                    <a:schemeClr val="bg1"/>
                  </a:solidFill>
                </a:rPr>
                <a:t>services</a:t>
              </a:r>
              <a:endParaRPr lang="en-US" sz="2000" dirty="0" err="1">
                <a:solidFill>
                  <a:schemeClr val="bg1"/>
                </a:solidFill>
              </a:endParaRPr>
            </a:p>
          </p:txBody>
        </p:sp>
        <p:sp>
          <p:nvSpPr>
            <p:cNvPr id="7" name="Rectangle 6"/>
            <p:cNvSpPr/>
            <p:nvPr/>
          </p:nvSpPr>
          <p:spPr>
            <a:xfrm>
              <a:off x="648760" y="3714158"/>
              <a:ext cx="3593920" cy="1310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dirty="0">
                  <a:solidFill>
                    <a:schemeClr val="bg1"/>
                  </a:solidFill>
                </a:rPr>
                <a:t>M2M</a:t>
              </a:r>
              <a:endParaRPr lang="en-US" sz="2000" dirty="0" err="1">
                <a:solidFill>
                  <a:schemeClr val="bg1"/>
                </a:solidFill>
              </a:endParaRPr>
            </a:p>
          </p:txBody>
        </p:sp>
        <p:sp>
          <p:nvSpPr>
            <p:cNvPr id="8" name="Rectangle 7"/>
            <p:cNvSpPr/>
            <p:nvPr/>
          </p:nvSpPr>
          <p:spPr>
            <a:xfrm>
              <a:off x="7949321" y="3714158"/>
              <a:ext cx="3593920" cy="1310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dirty="0">
                  <a:solidFill>
                    <a:schemeClr val="bg1"/>
                  </a:solidFill>
                </a:rPr>
                <a:t>Enhanced management </a:t>
              </a:r>
              <a:br>
                <a:rPr lang="en-CA" sz="2000" dirty="0">
                  <a:solidFill>
                    <a:schemeClr val="bg1"/>
                  </a:solidFill>
                </a:rPr>
              </a:br>
              <a:r>
                <a:rPr lang="en-CA" sz="2000" dirty="0">
                  <a:solidFill>
                    <a:schemeClr val="bg1"/>
                  </a:solidFill>
                </a:rPr>
                <a:t>and troubleshooting</a:t>
              </a:r>
              <a:endParaRPr lang="en-US" sz="2000" dirty="0" err="1">
                <a:solidFill>
                  <a:schemeClr val="bg1"/>
                </a:solidFill>
              </a:endParaRPr>
            </a:p>
          </p:txBody>
        </p:sp>
        <p:sp>
          <p:nvSpPr>
            <p:cNvPr id="9" name="Rectangle 8"/>
            <p:cNvSpPr/>
            <p:nvPr/>
          </p:nvSpPr>
          <p:spPr>
            <a:xfrm>
              <a:off x="4299040" y="3714158"/>
              <a:ext cx="3593920" cy="1310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000" dirty="0">
                  <a:solidFill>
                    <a:schemeClr val="bg1"/>
                  </a:solidFill>
                </a:rPr>
                <a:t>IPv6 migration</a:t>
              </a:r>
              <a:endParaRPr lang="en-US" sz="2000" dirty="0" err="1">
                <a:solidFill>
                  <a:schemeClr val="bg1"/>
                </a:solidFill>
              </a:endParaRPr>
            </a:p>
          </p:txBody>
        </p:sp>
        <p:sp>
          <p:nvSpPr>
            <p:cNvPr id="14" name="Freeform 9">
              <a:extLst>
                <a:ext uri="{FF2B5EF4-FFF2-40B4-BE49-F238E27FC236}">
                  <a16:creationId xmlns:a16="http://schemas.microsoft.com/office/drawing/2014/main" id="{DB7C83AB-E56B-4257-A3F1-2ABC1FB3344F}"/>
                </a:ext>
              </a:extLst>
            </p:cNvPr>
            <p:cNvSpPr>
              <a:spLocks noChangeAspect="1" noEditPoints="1"/>
            </p:cNvSpPr>
            <p:nvPr/>
          </p:nvSpPr>
          <p:spPr bwMode="auto">
            <a:xfrm>
              <a:off x="3621899" y="3136648"/>
              <a:ext cx="462468" cy="394221"/>
            </a:xfrm>
            <a:custGeom>
              <a:avLst/>
              <a:gdLst>
                <a:gd name="T0" fmla="*/ 555 w 567"/>
                <a:gd name="T1" fmla="*/ 0 h 482"/>
                <a:gd name="T2" fmla="*/ 13 w 567"/>
                <a:gd name="T3" fmla="*/ 0 h 482"/>
                <a:gd name="T4" fmla="*/ 0 w 567"/>
                <a:gd name="T5" fmla="*/ 13 h 482"/>
                <a:gd name="T6" fmla="*/ 0 w 567"/>
                <a:gd name="T7" fmla="*/ 358 h 482"/>
                <a:gd name="T8" fmla="*/ 13 w 567"/>
                <a:gd name="T9" fmla="*/ 370 h 482"/>
                <a:gd name="T10" fmla="*/ 209 w 567"/>
                <a:gd name="T11" fmla="*/ 370 h 482"/>
                <a:gd name="T12" fmla="*/ 209 w 567"/>
                <a:gd name="T13" fmla="*/ 458 h 482"/>
                <a:gd name="T14" fmla="*/ 193 w 567"/>
                <a:gd name="T15" fmla="*/ 458 h 482"/>
                <a:gd name="T16" fmla="*/ 181 w 567"/>
                <a:gd name="T17" fmla="*/ 470 h 482"/>
                <a:gd name="T18" fmla="*/ 193 w 567"/>
                <a:gd name="T19" fmla="*/ 482 h 482"/>
                <a:gd name="T20" fmla="*/ 375 w 567"/>
                <a:gd name="T21" fmla="*/ 482 h 482"/>
                <a:gd name="T22" fmla="*/ 387 w 567"/>
                <a:gd name="T23" fmla="*/ 470 h 482"/>
                <a:gd name="T24" fmla="*/ 375 w 567"/>
                <a:gd name="T25" fmla="*/ 458 h 482"/>
                <a:gd name="T26" fmla="*/ 359 w 567"/>
                <a:gd name="T27" fmla="*/ 458 h 482"/>
                <a:gd name="T28" fmla="*/ 359 w 567"/>
                <a:gd name="T29" fmla="*/ 370 h 482"/>
                <a:gd name="T30" fmla="*/ 555 w 567"/>
                <a:gd name="T31" fmla="*/ 370 h 482"/>
                <a:gd name="T32" fmla="*/ 567 w 567"/>
                <a:gd name="T33" fmla="*/ 358 h 482"/>
                <a:gd name="T34" fmla="*/ 567 w 567"/>
                <a:gd name="T35" fmla="*/ 13 h 482"/>
                <a:gd name="T36" fmla="*/ 555 w 567"/>
                <a:gd name="T37" fmla="*/ 0 h 482"/>
                <a:gd name="T38" fmla="*/ 334 w 567"/>
                <a:gd name="T39" fmla="*/ 458 h 482"/>
                <a:gd name="T40" fmla="*/ 234 w 567"/>
                <a:gd name="T41" fmla="*/ 458 h 482"/>
                <a:gd name="T42" fmla="*/ 234 w 567"/>
                <a:gd name="T43" fmla="*/ 370 h 482"/>
                <a:gd name="T44" fmla="*/ 334 w 567"/>
                <a:gd name="T45" fmla="*/ 370 h 482"/>
                <a:gd name="T46" fmla="*/ 334 w 567"/>
                <a:gd name="T47" fmla="*/ 458 h 482"/>
                <a:gd name="T48" fmla="*/ 543 w 567"/>
                <a:gd name="T49" fmla="*/ 346 h 482"/>
                <a:gd name="T50" fmla="*/ 25 w 567"/>
                <a:gd name="T51" fmla="*/ 346 h 482"/>
                <a:gd name="T52" fmla="*/ 25 w 567"/>
                <a:gd name="T53" fmla="*/ 25 h 482"/>
                <a:gd name="T54" fmla="*/ 543 w 567"/>
                <a:gd name="T55" fmla="*/ 25 h 482"/>
                <a:gd name="T56" fmla="*/ 543 w 567"/>
                <a:gd name="T57" fmla="*/ 346 h 482"/>
                <a:gd name="T58" fmla="*/ 62 w 567"/>
                <a:gd name="T59" fmla="*/ 321 h 482"/>
                <a:gd name="T60" fmla="*/ 506 w 567"/>
                <a:gd name="T61" fmla="*/ 321 h 482"/>
                <a:gd name="T62" fmla="*/ 518 w 567"/>
                <a:gd name="T63" fmla="*/ 309 h 482"/>
                <a:gd name="T64" fmla="*/ 518 w 567"/>
                <a:gd name="T65" fmla="*/ 62 h 482"/>
                <a:gd name="T66" fmla="*/ 506 w 567"/>
                <a:gd name="T67" fmla="*/ 50 h 482"/>
                <a:gd name="T68" fmla="*/ 62 w 567"/>
                <a:gd name="T69" fmla="*/ 50 h 482"/>
                <a:gd name="T70" fmla="*/ 50 w 567"/>
                <a:gd name="T71" fmla="*/ 62 h 482"/>
                <a:gd name="T72" fmla="*/ 50 w 567"/>
                <a:gd name="T73" fmla="*/ 309 h 482"/>
                <a:gd name="T74" fmla="*/ 62 w 567"/>
                <a:gd name="T75" fmla="*/ 321 h 482"/>
                <a:gd name="T76" fmla="*/ 74 w 567"/>
                <a:gd name="T77" fmla="*/ 74 h 482"/>
                <a:gd name="T78" fmla="*/ 493 w 567"/>
                <a:gd name="T79" fmla="*/ 74 h 482"/>
                <a:gd name="T80" fmla="*/ 493 w 567"/>
                <a:gd name="T81" fmla="*/ 296 h 482"/>
                <a:gd name="T82" fmla="*/ 74 w 567"/>
                <a:gd name="T83" fmla="*/ 296 h 482"/>
                <a:gd name="T84" fmla="*/ 74 w 567"/>
                <a:gd name="T85" fmla="*/ 74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7" h="482">
                  <a:moveTo>
                    <a:pt x="555" y="0"/>
                  </a:moveTo>
                  <a:cubicBezTo>
                    <a:pt x="13" y="0"/>
                    <a:pt x="13" y="0"/>
                    <a:pt x="13" y="0"/>
                  </a:cubicBezTo>
                  <a:cubicBezTo>
                    <a:pt x="6" y="0"/>
                    <a:pt x="0" y="6"/>
                    <a:pt x="0" y="13"/>
                  </a:cubicBezTo>
                  <a:cubicBezTo>
                    <a:pt x="0" y="358"/>
                    <a:pt x="0" y="358"/>
                    <a:pt x="0" y="358"/>
                  </a:cubicBezTo>
                  <a:cubicBezTo>
                    <a:pt x="0" y="365"/>
                    <a:pt x="6" y="370"/>
                    <a:pt x="13" y="370"/>
                  </a:cubicBezTo>
                  <a:cubicBezTo>
                    <a:pt x="209" y="370"/>
                    <a:pt x="209" y="370"/>
                    <a:pt x="209" y="370"/>
                  </a:cubicBezTo>
                  <a:cubicBezTo>
                    <a:pt x="209" y="458"/>
                    <a:pt x="209" y="458"/>
                    <a:pt x="209" y="458"/>
                  </a:cubicBezTo>
                  <a:cubicBezTo>
                    <a:pt x="193" y="458"/>
                    <a:pt x="193" y="458"/>
                    <a:pt x="193" y="458"/>
                  </a:cubicBezTo>
                  <a:cubicBezTo>
                    <a:pt x="186" y="458"/>
                    <a:pt x="181" y="463"/>
                    <a:pt x="181" y="470"/>
                  </a:cubicBezTo>
                  <a:cubicBezTo>
                    <a:pt x="181" y="477"/>
                    <a:pt x="186" y="482"/>
                    <a:pt x="193" y="482"/>
                  </a:cubicBezTo>
                  <a:cubicBezTo>
                    <a:pt x="375" y="482"/>
                    <a:pt x="375" y="482"/>
                    <a:pt x="375" y="482"/>
                  </a:cubicBezTo>
                  <a:cubicBezTo>
                    <a:pt x="382" y="482"/>
                    <a:pt x="387" y="477"/>
                    <a:pt x="387" y="470"/>
                  </a:cubicBezTo>
                  <a:cubicBezTo>
                    <a:pt x="387" y="463"/>
                    <a:pt x="382" y="458"/>
                    <a:pt x="375" y="458"/>
                  </a:cubicBezTo>
                  <a:cubicBezTo>
                    <a:pt x="359" y="458"/>
                    <a:pt x="359" y="458"/>
                    <a:pt x="359" y="458"/>
                  </a:cubicBezTo>
                  <a:cubicBezTo>
                    <a:pt x="359" y="370"/>
                    <a:pt x="359" y="370"/>
                    <a:pt x="359" y="370"/>
                  </a:cubicBezTo>
                  <a:cubicBezTo>
                    <a:pt x="555" y="370"/>
                    <a:pt x="555" y="370"/>
                    <a:pt x="555" y="370"/>
                  </a:cubicBezTo>
                  <a:cubicBezTo>
                    <a:pt x="562" y="370"/>
                    <a:pt x="567" y="365"/>
                    <a:pt x="567" y="358"/>
                  </a:cubicBezTo>
                  <a:cubicBezTo>
                    <a:pt x="567" y="13"/>
                    <a:pt x="567" y="13"/>
                    <a:pt x="567" y="13"/>
                  </a:cubicBezTo>
                  <a:cubicBezTo>
                    <a:pt x="567" y="6"/>
                    <a:pt x="562" y="0"/>
                    <a:pt x="555" y="0"/>
                  </a:cubicBezTo>
                  <a:close/>
                  <a:moveTo>
                    <a:pt x="334" y="458"/>
                  </a:moveTo>
                  <a:cubicBezTo>
                    <a:pt x="234" y="458"/>
                    <a:pt x="234" y="458"/>
                    <a:pt x="234" y="458"/>
                  </a:cubicBezTo>
                  <a:cubicBezTo>
                    <a:pt x="234" y="370"/>
                    <a:pt x="234" y="370"/>
                    <a:pt x="234" y="370"/>
                  </a:cubicBezTo>
                  <a:cubicBezTo>
                    <a:pt x="334" y="370"/>
                    <a:pt x="334" y="370"/>
                    <a:pt x="334" y="370"/>
                  </a:cubicBezTo>
                  <a:lnTo>
                    <a:pt x="334" y="458"/>
                  </a:lnTo>
                  <a:close/>
                  <a:moveTo>
                    <a:pt x="543" y="346"/>
                  </a:moveTo>
                  <a:cubicBezTo>
                    <a:pt x="25" y="346"/>
                    <a:pt x="25" y="346"/>
                    <a:pt x="25" y="346"/>
                  </a:cubicBezTo>
                  <a:cubicBezTo>
                    <a:pt x="25" y="25"/>
                    <a:pt x="25" y="25"/>
                    <a:pt x="25" y="25"/>
                  </a:cubicBezTo>
                  <a:cubicBezTo>
                    <a:pt x="543" y="25"/>
                    <a:pt x="543" y="25"/>
                    <a:pt x="543" y="25"/>
                  </a:cubicBezTo>
                  <a:lnTo>
                    <a:pt x="543" y="346"/>
                  </a:lnTo>
                  <a:close/>
                  <a:moveTo>
                    <a:pt x="62" y="321"/>
                  </a:moveTo>
                  <a:cubicBezTo>
                    <a:pt x="506" y="321"/>
                    <a:pt x="506" y="321"/>
                    <a:pt x="506" y="321"/>
                  </a:cubicBezTo>
                  <a:cubicBezTo>
                    <a:pt x="513" y="321"/>
                    <a:pt x="518" y="315"/>
                    <a:pt x="518" y="309"/>
                  </a:cubicBezTo>
                  <a:cubicBezTo>
                    <a:pt x="518" y="62"/>
                    <a:pt x="518" y="62"/>
                    <a:pt x="518" y="62"/>
                  </a:cubicBezTo>
                  <a:cubicBezTo>
                    <a:pt x="518" y="55"/>
                    <a:pt x="513" y="50"/>
                    <a:pt x="506" y="50"/>
                  </a:cubicBezTo>
                  <a:cubicBezTo>
                    <a:pt x="62" y="50"/>
                    <a:pt x="62" y="50"/>
                    <a:pt x="62" y="50"/>
                  </a:cubicBezTo>
                  <a:cubicBezTo>
                    <a:pt x="55" y="50"/>
                    <a:pt x="50" y="55"/>
                    <a:pt x="50" y="62"/>
                  </a:cubicBezTo>
                  <a:cubicBezTo>
                    <a:pt x="50" y="309"/>
                    <a:pt x="50" y="309"/>
                    <a:pt x="50" y="309"/>
                  </a:cubicBezTo>
                  <a:cubicBezTo>
                    <a:pt x="50" y="315"/>
                    <a:pt x="55" y="321"/>
                    <a:pt x="62" y="321"/>
                  </a:cubicBezTo>
                  <a:close/>
                  <a:moveTo>
                    <a:pt x="74" y="74"/>
                  </a:moveTo>
                  <a:cubicBezTo>
                    <a:pt x="493" y="74"/>
                    <a:pt x="493" y="74"/>
                    <a:pt x="493" y="74"/>
                  </a:cubicBezTo>
                  <a:cubicBezTo>
                    <a:pt x="493" y="296"/>
                    <a:pt x="493" y="296"/>
                    <a:pt x="493" y="296"/>
                  </a:cubicBezTo>
                  <a:cubicBezTo>
                    <a:pt x="74" y="296"/>
                    <a:pt x="74" y="296"/>
                    <a:pt x="74" y="296"/>
                  </a:cubicBezTo>
                  <a:lnTo>
                    <a:pt x="74" y="7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25">
              <a:extLst>
                <a:ext uri="{FF2B5EF4-FFF2-40B4-BE49-F238E27FC236}">
                  <a16:creationId xmlns:a16="http://schemas.microsoft.com/office/drawing/2014/main" id="{CBDF6F1B-45FF-46ED-9828-08EE83B658E4}"/>
                </a:ext>
              </a:extLst>
            </p:cNvPr>
            <p:cNvSpPr>
              <a:spLocks noChangeAspect="1" noEditPoints="1"/>
            </p:cNvSpPr>
            <p:nvPr/>
          </p:nvSpPr>
          <p:spPr bwMode="auto">
            <a:xfrm>
              <a:off x="7332648" y="3081046"/>
              <a:ext cx="420173" cy="439203"/>
            </a:xfrm>
            <a:custGeom>
              <a:avLst/>
              <a:gdLst>
                <a:gd name="T0" fmla="*/ 351 w 568"/>
                <a:gd name="T1" fmla="*/ 67 h 592"/>
                <a:gd name="T2" fmla="*/ 236 w 568"/>
                <a:gd name="T3" fmla="*/ 165 h 592"/>
                <a:gd name="T4" fmla="*/ 564 w 568"/>
                <a:gd name="T5" fmla="*/ 385 h 592"/>
                <a:gd name="T6" fmla="*/ 552 w 568"/>
                <a:gd name="T7" fmla="*/ 385 h 592"/>
                <a:gd name="T8" fmla="*/ 351 w 568"/>
                <a:gd name="T9" fmla="*/ 330 h 592"/>
                <a:gd name="T10" fmla="*/ 302 w 568"/>
                <a:gd name="T11" fmla="*/ 478 h 592"/>
                <a:gd name="T12" fmla="*/ 299 w 568"/>
                <a:gd name="T13" fmla="*/ 485 h 592"/>
                <a:gd name="T14" fmla="*/ 192 w 568"/>
                <a:gd name="T15" fmla="*/ 591 h 592"/>
                <a:gd name="T16" fmla="*/ 8 w 568"/>
                <a:gd name="T17" fmla="*/ 592 h 592"/>
                <a:gd name="T18" fmla="*/ 0 w 568"/>
                <a:gd name="T19" fmla="*/ 225 h 592"/>
                <a:gd name="T20" fmla="*/ 194 w 568"/>
                <a:gd name="T21" fmla="*/ 217 h 592"/>
                <a:gd name="T22" fmla="*/ 351 w 568"/>
                <a:gd name="T23" fmla="*/ 0 h 592"/>
                <a:gd name="T24" fmla="*/ 470 w 568"/>
                <a:gd name="T25" fmla="*/ 279 h 592"/>
                <a:gd name="T26" fmla="*/ 564 w 568"/>
                <a:gd name="T27" fmla="*/ 385 h 592"/>
                <a:gd name="T28" fmla="*/ 197 w 568"/>
                <a:gd name="T29" fmla="*/ 487 h 592"/>
                <a:gd name="T30" fmla="*/ 272 w 568"/>
                <a:gd name="T31" fmla="*/ 487 h 592"/>
                <a:gd name="T32" fmla="*/ 201 w 568"/>
                <a:gd name="T33" fmla="*/ 234 h 592"/>
                <a:gd name="T34" fmla="*/ 17 w 568"/>
                <a:gd name="T35" fmla="*/ 574 h 592"/>
                <a:gd name="T36" fmla="*/ 180 w 568"/>
                <a:gd name="T37" fmla="*/ 478 h 592"/>
                <a:gd name="T38" fmla="*/ 284 w 568"/>
                <a:gd name="T39" fmla="*/ 470 h 592"/>
                <a:gd name="T40" fmla="*/ 351 w 568"/>
                <a:gd name="T41" fmla="*/ 313 h 592"/>
                <a:gd name="T42" fmla="*/ 351 w 568"/>
                <a:gd name="T43" fmla="*/ 18 h 592"/>
                <a:gd name="T44" fmla="*/ 351 w 568"/>
                <a:gd name="T45" fmla="*/ 313 h 592"/>
                <a:gd name="T46" fmla="*/ 170 w 568"/>
                <a:gd name="T47" fmla="*/ 300 h 592"/>
                <a:gd name="T48" fmla="*/ 170 w 568"/>
                <a:gd name="T49" fmla="*/ 283 h 592"/>
                <a:gd name="T50" fmla="*/ 59 w 568"/>
                <a:gd name="T51" fmla="*/ 291 h 592"/>
                <a:gd name="T52" fmla="*/ 59 w 568"/>
                <a:gd name="T53" fmla="*/ 334 h 592"/>
                <a:gd name="T54" fmla="*/ 237 w 568"/>
                <a:gd name="T55" fmla="*/ 342 h 592"/>
                <a:gd name="T56" fmla="*/ 237 w 568"/>
                <a:gd name="T57" fmla="*/ 325 h 592"/>
                <a:gd name="T58" fmla="*/ 59 w 568"/>
                <a:gd name="T59" fmla="*/ 334 h 592"/>
                <a:gd name="T60" fmla="*/ 67 w 568"/>
                <a:gd name="T61" fmla="*/ 367 h 592"/>
                <a:gd name="T62" fmla="*/ 67 w 568"/>
                <a:gd name="T63" fmla="*/ 384 h 592"/>
                <a:gd name="T64" fmla="*/ 246 w 568"/>
                <a:gd name="T65" fmla="*/ 376 h 592"/>
                <a:gd name="T66" fmla="*/ 138 w 568"/>
                <a:gd name="T67" fmla="*/ 409 h 592"/>
                <a:gd name="T68" fmla="*/ 59 w 568"/>
                <a:gd name="T69" fmla="*/ 418 h 592"/>
                <a:gd name="T70" fmla="*/ 138 w 568"/>
                <a:gd name="T71" fmla="*/ 426 h 592"/>
                <a:gd name="T72" fmla="*/ 138 w 568"/>
                <a:gd name="T73" fmla="*/ 409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8" h="592">
                  <a:moveTo>
                    <a:pt x="351" y="50"/>
                  </a:moveTo>
                  <a:cubicBezTo>
                    <a:pt x="351" y="67"/>
                    <a:pt x="351" y="67"/>
                    <a:pt x="351" y="67"/>
                  </a:cubicBezTo>
                  <a:cubicBezTo>
                    <a:pt x="297" y="67"/>
                    <a:pt x="253" y="111"/>
                    <a:pt x="253" y="165"/>
                  </a:cubicBezTo>
                  <a:cubicBezTo>
                    <a:pt x="236" y="165"/>
                    <a:pt x="236" y="165"/>
                    <a:pt x="236" y="165"/>
                  </a:cubicBezTo>
                  <a:cubicBezTo>
                    <a:pt x="236" y="102"/>
                    <a:pt x="288" y="50"/>
                    <a:pt x="351" y="50"/>
                  </a:cubicBezTo>
                  <a:close/>
                  <a:moveTo>
                    <a:pt x="564" y="385"/>
                  </a:moveTo>
                  <a:cubicBezTo>
                    <a:pt x="562" y="387"/>
                    <a:pt x="560" y="387"/>
                    <a:pt x="558" y="387"/>
                  </a:cubicBezTo>
                  <a:cubicBezTo>
                    <a:pt x="556" y="387"/>
                    <a:pt x="553" y="387"/>
                    <a:pt x="552" y="385"/>
                  </a:cubicBezTo>
                  <a:cubicBezTo>
                    <a:pt x="458" y="291"/>
                    <a:pt x="458" y="291"/>
                    <a:pt x="458" y="291"/>
                  </a:cubicBezTo>
                  <a:cubicBezTo>
                    <a:pt x="429" y="315"/>
                    <a:pt x="392" y="330"/>
                    <a:pt x="351" y="330"/>
                  </a:cubicBezTo>
                  <a:cubicBezTo>
                    <a:pt x="334" y="330"/>
                    <a:pt x="317" y="327"/>
                    <a:pt x="302" y="323"/>
                  </a:cubicBezTo>
                  <a:cubicBezTo>
                    <a:pt x="302" y="478"/>
                    <a:pt x="302" y="478"/>
                    <a:pt x="302" y="478"/>
                  </a:cubicBezTo>
                  <a:cubicBezTo>
                    <a:pt x="302" y="480"/>
                    <a:pt x="301" y="481"/>
                    <a:pt x="301" y="482"/>
                  </a:cubicBezTo>
                  <a:cubicBezTo>
                    <a:pt x="301" y="483"/>
                    <a:pt x="300" y="484"/>
                    <a:pt x="299" y="485"/>
                  </a:cubicBezTo>
                  <a:cubicBezTo>
                    <a:pt x="195" y="589"/>
                    <a:pt x="195" y="589"/>
                    <a:pt x="195" y="589"/>
                  </a:cubicBezTo>
                  <a:cubicBezTo>
                    <a:pt x="194" y="590"/>
                    <a:pt x="193" y="591"/>
                    <a:pt x="192" y="591"/>
                  </a:cubicBezTo>
                  <a:cubicBezTo>
                    <a:pt x="191" y="592"/>
                    <a:pt x="190" y="592"/>
                    <a:pt x="188" y="592"/>
                  </a:cubicBezTo>
                  <a:cubicBezTo>
                    <a:pt x="8" y="592"/>
                    <a:pt x="8" y="592"/>
                    <a:pt x="8" y="592"/>
                  </a:cubicBezTo>
                  <a:cubicBezTo>
                    <a:pt x="4" y="592"/>
                    <a:pt x="0" y="588"/>
                    <a:pt x="0" y="583"/>
                  </a:cubicBezTo>
                  <a:cubicBezTo>
                    <a:pt x="0" y="225"/>
                    <a:pt x="0" y="225"/>
                    <a:pt x="0" y="225"/>
                  </a:cubicBezTo>
                  <a:cubicBezTo>
                    <a:pt x="0" y="221"/>
                    <a:pt x="4" y="217"/>
                    <a:pt x="8" y="217"/>
                  </a:cubicBezTo>
                  <a:cubicBezTo>
                    <a:pt x="194" y="217"/>
                    <a:pt x="194" y="217"/>
                    <a:pt x="194" y="217"/>
                  </a:cubicBezTo>
                  <a:cubicBezTo>
                    <a:pt x="189" y="200"/>
                    <a:pt x="186" y="183"/>
                    <a:pt x="186" y="165"/>
                  </a:cubicBezTo>
                  <a:cubicBezTo>
                    <a:pt x="186" y="74"/>
                    <a:pt x="260" y="0"/>
                    <a:pt x="351" y="0"/>
                  </a:cubicBezTo>
                  <a:cubicBezTo>
                    <a:pt x="442" y="0"/>
                    <a:pt x="516" y="74"/>
                    <a:pt x="516" y="165"/>
                  </a:cubicBezTo>
                  <a:cubicBezTo>
                    <a:pt x="516" y="209"/>
                    <a:pt x="499" y="249"/>
                    <a:pt x="470" y="279"/>
                  </a:cubicBezTo>
                  <a:cubicBezTo>
                    <a:pt x="564" y="373"/>
                    <a:pt x="564" y="373"/>
                    <a:pt x="564" y="373"/>
                  </a:cubicBezTo>
                  <a:cubicBezTo>
                    <a:pt x="568" y="376"/>
                    <a:pt x="568" y="381"/>
                    <a:pt x="564" y="385"/>
                  </a:cubicBezTo>
                  <a:close/>
                  <a:moveTo>
                    <a:pt x="272" y="487"/>
                  </a:moveTo>
                  <a:cubicBezTo>
                    <a:pt x="197" y="487"/>
                    <a:pt x="197" y="487"/>
                    <a:pt x="197" y="487"/>
                  </a:cubicBezTo>
                  <a:cubicBezTo>
                    <a:pt x="197" y="562"/>
                    <a:pt x="197" y="562"/>
                    <a:pt x="197" y="562"/>
                  </a:cubicBezTo>
                  <a:lnTo>
                    <a:pt x="272" y="487"/>
                  </a:lnTo>
                  <a:close/>
                  <a:moveTo>
                    <a:pt x="284" y="316"/>
                  </a:moveTo>
                  <a:cubicBezTo>
                    <a:pt x="248" y="300"/>
                    <a:pt x="218" y="270"/>
                    <a:pt x="201" y="234"/>
                  </a:cubicBezTo>
                  <a:cubicBezTo>
                    <a:pt x="17" y="234"/>
                    <a:pt x="17" y="234"/>
                    <a:pt x="17" y="234"/>
                  </a:cubicBezTo>
                  <a:cubicBezTo>
                    <a:pt x="17" y="574"/>
                    <a:pt x="17" y="574"/>
                    <a:pt x="17" y="574"/>
                  </a:cubicBezTo>
                  <a:cubicBezTo>
                    <a:pt x="180" y="574"/>
                    <a:pt x="180" y="574"/>
                    <a:pt x="180" y="574"/>
                  </a:cubicBezTo>
                  <a:cubicBezTo>
                    <a:pt x="180" y="478"/>
                    <a:pt x="180" y="478"/>
                    <a:pt x="180" y="478"/>
                  </a:cubicBezTo>
                  <a:cubicBezTo>
                    <a:pt x="180" y="474"/>
                    <a:pt x="184" y="470"/>
                    <a:pt x="188" y="470"/>
                  </a:cubicBezTo>
                  <a:cubicBezTo>
                    <a:pt x="284" y="470"/>
                    <a:pt x="284" y="470"/>
                    <a:pt x="284" y="470"/>
                  </a:cubicBezTo>
                  <a:lnTo>
                    <a:pt x="284" y="316"/>
                  </a:lnTo>
                  <a:close/>
                  <a:moveTo>
                    <a:pt x="351" y="313"/>
                  </a:moveTo>
                  <a:cubicBezTo>
                    <a:pt x="432" y="313"/>
                    <a:pt x="499" y="246"/>
                    <a:pt x="499" y="165"/>
                  </a:cubicBezTo>
                  <a:cubicBezTo>
                    <a:pt x="499" y="84"/>
                    <a:pt x="432" y="18"/>
                    <a:pt x="351" y="18"/>
                  </a:cubicBezTo>
                  <a:cubicBezTo>
                    <a:pt x="270" y="18"/>
                    <a:pt x="203" y="84"/>
                    <a:pt x="203" y="165"/>
                  </a:cubicBezTo>
                  <a:cubicBezTo>
                    <a:pt x="203" y="246"/>
                    <a:pt x="270" y="313"/>
                    <a:pt x="351" y="313"/>
                  </a:cubicBezTo>
                  <a:close/>
                  <a:moveTo>
                    <a:pt x="67" y="300"/>
                  </a:moveTo>
                  <a:cubicBezTo>
                    <a:pt x="170" y="300"/>
                    <a:pt x="170" y="300"/>
                    <a:pt x="170" y="300"/>
                  </a:cubicBezTo>
                  <a:cubicBezTo>
                    <a:pt x="174" y="300"/>
                    <a:pt x="178" y="296"/>
                    <a:pt x="178" y="291"/>
                  </a:cubicBezTo>
                  <a:cubicBezTo>
                    <a:pt x="178" y="287"/>
                    <a:pt x="174" y="283"/>
                    <a:pt x="170" y="283"/>
                  </a:cubicBezTo>
                  <a:cubicBezTo>
                    <a:pt x="67" y="283"/>
                    <a:pt x="67" y="283"/>
                    <a:pt x="67" y="283"/>
                  </a:cubicBezTo>
                  <a:cubicBezTo>
                    <a:pt x="62" y="283"/>
                    <a:pt x="59" y="287"/>
                    <a:pt x="59" y="291"/>
                  </a:cubicBezTo>
                  <a:cubicBezTo>
                    <a:pt x="59" y="296"/>
                    <a:pt x="62" y="300"/>
                    <a:pt x="67" y="300"/>
                  </a:cubicBezTo>
                  <a:close/>
                  <a:moveTo>
                    <a:pt x="59" y="334"/>
                  </a:moveTo>
                  <a:cubicBezTo>
                    <a:pt x="59" y="338"/>
                    <a:pt x="62" y="342"/>
                    <a:pt x="67" y="342"/>
                  </a:cubicBezTo>
                  <a:cubicBezTo>
                    <a:pt x="237" y="342"/>
                    <a:pt x="237" y="342"/>
                    <a:pt x="237" y="342"/>
                  </a:cubicBezTo>
                  <a:cubicBezTo>
                    <a:pt x="242" y="342"/>
                    <a:pt x="246" y="338"/>
                    <a:pt x="246" y="334"/>
                  </a:cubicBezTo>
                  <a:cubicBezTo>
                    <a:pt x="246" y="329"/>
                    <a:pt x="242" y="325"/>
                    <a:pt x="237" y="325"/>
                  </a:cubicBezTo>
                  <a:cubicBezTo>
                    <a:pt x="67" y="325"/>
                    <a:pt x="67" y="325"/>
                    <a:pt x="67" y="325"/>
                  </a:cubicBezTo>
                  <a:cubicBezTo>
                    <a:pt x="62" y="325"/>
                    <a:pt x="59" y="329"/>
                    <a:pt x="59" y="334"/>
                  </a:cubicBezTo>
                  <a:close/>
                  <a:moveTo>
                    <a:pt x="237" y="367"/>
                  </a:moveTo>
                  <a:cubicBezTo>
                    <a:pt x="67" y="367"/>
                    <a:pt x="67" y="367"/>
                    <a:pt x="67" y="367"/>
                  </a:cubicBezTo>
                  <a:cubicBezTo>
                    <a:pt x="62" y="367"/>
                    <a:pt x="59" y="371"/>
                    <a:pt x="59" y="376"/>
                  </a:cubicBezTo>
                  <a:cubicBezTo>
                    <a:pt x="59" y="380"/>
                    <a:pt x="62" y="384"/>
                    <a:pt x="67" y="384"/>
                  </a:cubicBezTo>
                  <a:cubicBezTo>
                    <a:pt x="237" y="384"/>
                    <a:pt x="237" y="384"/>
                    <a:pt x="237" y="384"/>
                  </a:cubicBezTo>
                  <a:cubicBezTo>
                    <a:pt x="242" y="384"/>
                    <a:pt x="246" y="380"/>
                    <a:pt x="246" y="376"/>
                  </a:cubicBezTo>
                  <a:cubicBezTo>
                    <a:pt x="246" y="371"/>
                    <a:pt x="242" y="367"/>
                    <a:pt x="237" y="367"/>
                  </a:cubicBezTo>
                  <a:close/>
                  <a:moveTo>
                    <a:pt x="138" y="409"/>
                  </a:moveTo>
                  <a:cubicBezTo>
                    <a:pt x="67" y="409"/>
                    <a:pt x="67" y="409"/>
                    <a:pt x="67" y="409"/>
                  </a:cubicBezTo>
                  <a:cubicBezTo>
                    <a:pt x="62" y="409"/>
                    <a:pt x="59" y="413"/>
                    <a:pt x="59" y="418"/>
                  </a:cubicBezTo>
                  <a:cubicBezTo>
                    <a:pt x="59" y="423"/>
                    <a:pt x="62" y="426"/>
                    <a:pt x="67" y="426"/>
                  </a:cubicBezTo>
                  <a:cubicBezTo>
                    <a:pt x="138" y="426"/>
                    <a:pt x="138" y="426"/>
                    <a:pt x="138" y="426"/>
                  </a:cubicBezTo>
                  <a:cubicBezTo>
                    <a:pt x="143" y="426"/>
                    <a:pt x="147" y="423"/>
                    <a:pt x="147" y="418"/>
                  </a:cubicBezTo>
                  <a:cubicBezTo>
                    <a:pt x="147" y="413"/>
                    <a:pt x="143" y="409"/>
                    <a:pt x="138" y="409"/>
                  </a:cubicBezTo>
                  <a:close/>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endParaRPr lang="en-US"/>
            </a:p>
          </p:txBody>
        </p:sp>
        <p:sp>
          <p:nvSpPr>
            <p:cNvPr id="16" name="Freeform 39">
              <a:extLst>
                <a:ext uri="{FF2B5EF4-FFF2-40B4-BE49-F238E27FC236}">
                  <a16:creationId xmlns:a16="http://schemas.microsoft.com/office/drawing/2014/main" id="{BA93B155-B029-4816-A057-1BB427382DC7}"/>
                </a:ext>
              </a:extLst>
            </p:cNvPr>
            <p:cNvSpPr>
              <a:spLocks noChangeAspect="1" noEditPoints="1"/>
            </p:cNvSpPr>
            <p:nvPr/>
          </p:nvSpPr>
          <p:spPr bwMode="auto">
            <a:xfrm>
              <a:off x="11062267" y="3137627"/>
              <a:ext cx="316503" cy="374994"/>
            </a:xfrm>
            <a:custGeom>
              <a:avLst/>
              <a:gdLst>
                <a:gd name="T0" fmla="*/ 0 w 492"/>
                <a:gd name="T1" fmla="*/ 0 h 583"/>
                <a:gd name="T2" fmla="*/ 0 w 492"/>
                <a:gd name="T3" fmla="*/ 583 h 583"/>
                <a:gd name="T4" fmla="*/ 492 w 492"/>
                <a:gd name="T5" fmla="*/ 583 h 583"/>
                <a:gd name="T6" fmla="*/ 492 w 492"/>
                <a:gd name="T7" fmla="*/ 0 h 583"/>
                <a:gd name="T8" fmla="*/ 0 w 492"/>
                <a:gd name="T9" fmla="*/ 0 h 583"/>
                <a:gd name="T10" fmla="*/ 465 w 492"/>
                <a:gd name="T11" fmla="*/ 556 h 583"/>
                <a:gd name="T12" fmla="*/ 27 w 492"/>
                <a:gd name="T13" fmla="*/ 556 h 583"/>
                <a:gd name="T14" fmla="*/ 27 w 492"/>
                <a:gd name="T15" fmla="*/ 27 h 583"/>
                <a:gd name="T16" fmla="*/ 465 w 492"/>
                <a:gd name="T17" fmla="*/ 27 h 583"/>
                <a:gd name="T18" fmla="*/ 465 w 492"/>
                <a:gd name="T19" fmla="*/ 556 h 583"/>
                <a:gd name="T20" fmla="*/ 417 w 492"/>
                <a:gd name="T21" fmla="*/ 364 h 583"/>
                <a:gd name="T22" fmla="*/ 404 w 492"/>
                <a:gd name="T23" fmla="*/ 377 h 583"/>
                <a:gd name="T24" fmla="*/ 88 w 492"/>
                <a:gd name="T25" fmla="*/ 377 h 583"/>
                <a:gd name="T26" fmla="*/ 75 w 492"/>
                <a:gd name="T27" fmla="*/ 364 h 583"/>
                <a:gd name="T28" fmla="*/ 88 w 492"/>
                <a:gd name="T29" fmla="*/ 351 h 583"/>
                <a:gd name="T30" fmla="*/ 404 w 492"/>
                <a:gd name="T31" fmla="*/ 351 h 583"/>
                <a:gd name="T32" fmla="*/ 417 w 492"/>
                <a:gd name="T33" fmla="*/ 364 h 583"/>
                <a:gd name="T34" fmla="*/ 417 w 492"/>
                <a:gd name="T35" fmla="*/ 429 h 583"/>
                <a:gd name="T36" fmla="*/ 404 w 492"/>
                <a:gd name="T37" fmla="*/ 442 h 583"/>
                <a:gd name="T38" fmla="*/ 88 w 492"/>
                <a:gd name="T39" fmla="*/ 442 h 583"/>
                <a:gd name="T40" fmla="*/ 75 w 492"/>
                <a:gd name="T41" fmla="*/ 429 h 583"/>
                <a:gd name="T42" fmla="*/ 88 w 492"/>
                <a:gd name="T43" fmla="*/ 416 h 583"/>
                <a:gd name="T44" fmla="*/ 404 w 492"/>
                <a:gd name="T45" fmla="*/ 416 h 583"/>
                <a:gd name="T46" fmla="*/ 417 w 492"/>
                <a:gd name="T47" fmla="*/ 429 h 583"/>
                <a:gd name="T48" fmla="*/ 417 w 492"/>
                <a:gd name="T49" fmla="*/ 493 h 583"/>
                <a:gd name="T50" fmla="*/ 404 w 492"/>
                <a:gd name="T51" fmla="*/ 506 h 583"/>
                <a:gd name="T52" fmla="*/ 88 w 492"/>
                <a:gd name="T53" fmla="*/ 506 h 583"/>
                <a:gd name="T54" fmla="*/ 75 w 492"/>
                <a:gd name="T55" fmla="*/ 493 h 583"/>
                <a:gd name="T56" fmla="*/ 88 w 492"/>
                <a:gd name="T57" fmla="*/ 480 h 583"/>
                <a:gd name="T58" fmla="*/ 404 w 492"/>
                <a:gd name="T59" fmla="*/ 480 h 583"/>
                <a:gd name="T60" fmla="*/ 417 w 492"/>
                <a:gd name="T61" fmla="*/ 493 h 583"/>
                <a:gd name="T62" fmla="*/ 110 w 492"/>
                <a:gd name="T63" fmla="*/ 151 h 583"/>
                <a:gd name="T64" fmla="*/ 74 w 492"/>
                <a:gd name="T65" fmla="*/ 114 h 583"/>
                <a:gd name="T66" fmla="*/ 110 w 492"/>
                <a:gd name="T67" fmla="*/ 78 h 583"/>
                <a:gd name="T68" fmla="*/ 147 w 492"/>
                <a:gd name="T69" fmla="*/ 114 h 583"/>
                <a:gd name="T70" fmla="*/ 110 w 492"/>
                <a:gd name="T71" fmla="*/ 151 h 583"/>
                <a:gd name="T72" fmla="*/ 110 w 492"/>
                <a:gd name="T73" fmla="*/ 100 h 583"/>
                <a:gd name="T74" fmla="*/ 96 w 492"/>
                <a:gd name="T75" fmla="*/ 114 h 583"/>
                <a:gd name="T76" fmla="*/ 110 w 492"/>
                <a:gd name="T77" fmla="*/ 128 h 583"/>
                <a:gd name="T78" fmla="*/ 124 w 492"/>
                <a:gd name="T79" fmla="*/ 114 h 583"/>
                <a:gd name="T80" fmla="*/ 110 w 492"/>
                <a:gd name="T81" fmla="*/ 100 h 583"/>
                <a:gd name="T82" fmla="*/ 307 w 492"/>
                <a:gd name="T83" fmla="*/ 130 h 583"/>
                <a:gd name="T84" fmla="*/ 265 w 492"/>
                <a:gd name="T85" fmla="*/ 203 h 583"/>
                <a:gd name="T86" fmla="*/ 204 w 492"/>
                <a:gd name="T87" fmla="*/ 98 h 583"/>
                <a:gd name="T88" fmla="*/ 81 w 492"/>
                <a:gd name="T89" fmla="*/ 310 h 583"/>
                <a:gd name="T90" fmla="*/ 297 w 492"/>
                <a:gd name="T91" fmla="*/ 310 h 583"/>
                <a:gd name="T92" fmla="*/ 327 w 492"/>
                <a:gd name="T93" fmla="*/ 310 h 583"/>
                <a:gd name="T94" fmla="*/ 411 w 492"/>
                <a:gd name="T95" fmla="*/ 310 h 583"/>
                <a:gd name="T96" fmla="*/ 307 w 492"/>
                <a:gd name="T97" fmla="*/ 130 h 583"/>
                <a:gd name="T98" fmla="*/ 125 w 492"/>
                <a:gd name="T99" fmla="*/ 285 h 583"/>
                <a:gd name="T100" fmla="*/ 204 w 492"/>
                <a:gd name="T101" fmla="*/ 148 h 583"/>
                <a:gd name="T102" fmla="*/ 283 w 492"/>
                <a:gd name="T103" fmla="*/ 285 h 583"/>
                <a:gd name="T104" fmla="*/ 125 w 492"/>
                <a:gd name="T105" fmla="*/ 285 h 583"/>
                <a:gd name="T106" fmla="*/ 312 w 492"/>
                <a:gd name="T107" fmla="*/ 285 h 583"/>
                <a:gd name="T108" fmla="*/ 293 w 492"/>
                <a:gd name="T109" fmla="*/ 252 h 583"/>
                <a:gd name="T110" fmla="*/ 279 w 492"/>
                <a:gd name="T111" fmla="*/ 228 h 583"/>
                <a:gd name="T112" fmla="*/ 307 w 492"/>
                <a:gd name="T113" fmla="*/ 180 h 583"/>
                <a:gd name="T114" fmla="*/ 368 w 492"/>
                <a:gd name="T115" fmla="*/ 285 h 583"/>
                <a:gd name="T116" fmla="*/ 312 w 492"/>
                <a:gd name="T117" fmla="*/ 28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83">
                  <a:moveTo>
                    <a:pt x="0" y="0"/>
                  </a:moveTo>
                  <a:cubicBezTo>
                    <a:pt x="0" y="583"/>
                    <a:pt x="0" y="583"/>
                    <a:pt x="0" y="583"/>
                  </a:cubicBezTo>
                  <a:cubicBezTo>
                    <a:pt x="492" y="583"/>
                    <a:pt x="492" y="583"/>
                    <a:pt x="492" y="583"/>
                  </a:cubicBezTo>
                  <a:cubicBezTo>
                    <a:pt x="492" y="0"/>
                    <a:pt x="492" y="0"/>
                    <a:pt x="492" y="0"/>
                  </a:cubicBezTo>
                  <a:lnTo>
                    <a:pt x="0" y="0"/>
                  </a:lnTo>
                  <a:close/>
                  <a:moveTo>
                    <a:pt x="465" y="556"/>
                  </a:moveTo>
                  <a:cubicBezTo>
                    <a:pt x="27" y="556"/>
                    <a:pt x="27" y="556"/>
                    <a:pt x="27" y="556"/>
                  </a:cubicBezTo>
                  <a:cubicBezTo>
                    <a:pt x="27" y="27"/>
                    <a:pt x="27" y="27"/>
                    <a:pt x="27" y="27"/>
                  </a:cubicBezTo>
                  <a:cubicBezTo>
                    <a:pt x="465" y="27"/>
                    <a:pt x="465" y="27"/>
                    <a:pt x="465" y="27"/>
                  </a:cubicBezTo>
                  <a:lnTo>
                    <a:pt x="465" y="556"/>
                  </a:lnTo>
                  <a:close/>
                  <a:moveTo>
                    <a:pt x="417" y="364"/>
                  </a:moveTo>
                  <a:cubicBezTo>
                    <a:pt x="417" y="371"/>
                    <a:pt x="412" y="377"/>
                    <a:pt x="404" y="377"/>
                  </a:cubicBezTo>
                  <a:cubicBezTo>
                    <a:pt x="88" y="377"/>
                    <a:pt x="88" y="377"/>
                    <a:pt x="88" y="377"/>
                  </a:cubicBezTo>
                  <a:cubicBezTo>
                    <a:pt x="81" y="377"/>
                    <a:pt x="75" y="371"/>
                    <a:pt x="75" y="364"/>
                  </a:cubicBezTo>
                  <a:cubicBezTo>
                    <a:pt x="75" y="357"/>
                    <a:pt x="81" y="351"/>
                    <a:pt x="88" y="351"/>
                  </a:cubicBezTo>
                  <a:cubicBezTo>
                    <a:pt x="404" y="351"/>
                    <a:pt x="404" y="351"/>
                    <a:pt x="404" y="351"/>
                  </a:cubicBezTo>
                  <a:cubicBezTo>
                    <a:pt x="412" y="351"/>
                    <a:pt x="417" y="357"/>
                    <a:pt x="417" y="364"/>
                  </a:cubicBezTo>
                  <a:close/>
                  <a:moveTo>
                    <a:pt x="417" y="429"/>
                  </a:moveTo>
                  <a:cubicBezTo>
                    <a:pt x="417" y="436"/>
                    <a:pt x="412" y="442"/>
                    <a:pt x="404" y="442"/>
                  </a:cubicBezTo>
                  <a:cubicBezTo>
                    <a:pt x="88" y="442"/>
                    <a:pt x="88" y="442"/>
                    <a:pt x="88" y="442"/>
                  </a:cubicBezTo>
                  <a:cubicBezTo>
                    <a:pt x="81" y="442"/>
                    <a:pt x="75" y="436"/>
                    <a:pt x="75" y="429"/>
                  </a:cubicBezTo>
                  <a:cubicBezTo>
                    <a:pt x="75" y="422"/>
                    <a:pt x="81" y="416"/>
                    <a:pt x="88" y="416"/>
                  </a:cubicBezTo>
                  <a:cubicBezTo>
                    <a:pt x="404" y="416"/>
                    <a:pt x="404" y="416"/>
                    <a:pt x="404" y="416"/>
                  </a:cubicBezTo>
                  <a:cubicBezTo>
                    <a:pt x="412" y="416"/>
                    <a:pt x="417" y="422"/>
                    <a:pt x="417" y="429"/>
                  </a:cubicBezTo>
                  <a:close/>
                  <a:moveTo>
                    <a:pt x="417" y="493"/>
                  </a:moveTo>
                  <a:cubicBezTo>
                    <a:pt x="417" y="500"/>
                    <a:pt x="412" y="506"/>
                    <a:pt x="404" y="506"/>
                  </a:cubicBezTo>
                  <a:cubicBezTo>
                    <a:pt x="88" y="506"/>
                    <a:pt x="88" y="506"/>
                    <a:pt x="88" y="506"/>
                  </a:cubicBezTo>
                  <a:cubicBezTo>
                    <a:pt x="81" y="506"/>
                    <a:pt x="75" y="500"/>
                    <a:pt x="75" y="493"/>
                  </a:cubicBezTo>
                  <a:cubicBezTo>
                    <a:pt x="75" y="486"/>
                    <a:pt x="81" y="480"/>
                    <a:pt x="88" y="480"/>
                  </a:cubicBezTo>
                  <a:cubicBezTo>
                    <a:pt x="404" y="480"/>
                    <a:pt x="404" y="480"/>
                    <a:pt x="404" y="480"/>
                  </a:cubicBezTo>
                  <a:cubicBezTo>
                    <a:pt x="412" y="480"/>
                    <a:pt x="417" y="486"/>
                    <a:pt x="417" y="493"/>
                  </a:cubicBezTo>
                  <a:close/>
                  <a:moveTo>
                    <a:pt x="110" y="151"/>
                  </a:moveTo>
                  <a:cubicBezTo>
                    <a:pt x="90" y="151"/>
                    <a:pt x="74" y="134"/>
                    <a:pt x="74" y="114"/>
                  </a:cubicBezTo>
                  <a:cubicBezTo>
                    <a:pt x="74" y="94"/>
                    <a:pt x="90" y="78"/>
                    <a:pt x="110" y="78"/>
                  </a:cubicBezTo>
                  <a:cubicBezTo>
                    <a:pt x="130" y="78"/>
                    <a:pt x="147" y="94"/>
                    <a:pt x="147" y="114"/>
                  </a:cubicBezTo>
                  <a:cubicBezTo>
                    <a:pt x="147" y="134"/>
                    <a:pt x="130" y="151"/>
                    <a:pt x="110" y="151"/>
                  </a:cubicBezTo>
                  <a:close/>
                  <a:moveTo>
                    <a:pt x="110" y="100"/>
                  </a:moveTo>
                  <a:cubicBezTo>
                    <a:pt x="103" y="100"/>
                    <a:pt x="96" y="106"/>
                    <a:pt x="96" y="114"/>
                  </a:cubicBezTo>
                  <a:cubicBezTo>
                    <a:pt x="96" y="122"/>
                    <a:pt x="103" y="128"/>
                    <a:pt x="110" y="128"/>
                  </a:cubicBezTo>
                  <a:cubicBezTo>
                    <a:pt x="118" y="128"/>
                    <a:pt x="124" y="122"/>
                    <a:pt x="124" y="114"/>
                  </a:cubicBezTo>
                  <a:cubicBezTo>
                    <a:pt x="124" y="106"/>
                    <a:pt x="118" y="100"/>
                    <a:pt x="110" y="100"/>
                  </a:cubicBezTo>
                  <a:close/>
                  <a:moveTo>
                    <a:pt x="307" y="130"/>
                  </a:moveTo>
                  <a:cubicBezTo>
                    <a:pt x="265" y="203"/>
                    <a:pt x="265" y="203"/>
                    <a:pt x="265" y="203"/>
                  </a:cubicBezTo>
                  <a:cubicBezTo>
                    <a:pt x="204" y="98"/>
                    <a:pt x="204" y="98"/>
                    <a:pt x="204" y="98"/>
                  </a:cubicBezTo>
                  <a:cubicBezTo>
                    <a:pt x="81" y="310"/>
                    <a:pt x="81" y="310"/>
                    <a:pt x="81" y="310"/>
                  </a:cubicBezTo>
                  <a:cubicBezTo>
                    <a:pt x="297" y="310"/>
                    <a:pt x="297" y="310"/>
                    <a:pt x="297" y="310"/>
                  </a:cubicBezTo>
                  <a:cubicBezTo>
                    <a:pt x="327" y="310"/>
                    <a:pt x="327" y="310"/>
                    <a:pt x="327" y="310"/>
                  </a:cubicBezTo>
                  <a:cubicBezTo>
                    <a:pt x="411" y="310"/>
                    <a:pt x="411" y="310"/>
                    <a:pt x="411" y="310"/>
                  </a:cubicBezTo>
                  <a:lnTo>
                    <a:pt x="307" y="130"/>
                  </a:lnTo>
                  <a:close/>
                  <a:moveTo>
                    <a:pt x="125" y="285"/>
                  </a:moveTo>
                  <a:cubicBezTo>
                    <a:pt x="204" y="148"/>
                    <a:pt x="204" y="148"/>
                    <a:pt x="204" y="148"/>
                  </a:cubicBezTo>
                  <a:cubicBezTo>
                    <a:pt x="283" y="285"/>
                    <a:pt x="283" y="285"/>
                    <a:pt x="283" y="285"/>
                  </a:cubicBezTo>
                  <a:lnTo>
                    <a:pt x="125" y="285"/>
                  </a:lnTo>
                  <a:close/>
                  <a:moveTo>
                    <a:pt x="312" y="285"/>
                  </a:moveTo>
                  <a:cubicBezTo>
                    <a:pt x="293" y="252"/>
                    <a:pt x="293" y="252"/>
                    <a:pt x="293" y="252"/>
                  </a:cubicBezTo>
                  <a:cubicBezTo>
                    <a:pt x="279" y="228"/>
                    <a:pt x="279" y="228"/>
                    <a:pt x="279" y="228"/>
                  </a:cubicBezTo>
                  <a:cubicBezTo>
                    <a:pt x="307" y="180"/>
                    <a:pt x="307" y="180"/>
                    <a:pt x="307" y="180"/>
                  </a:cubicBezTo>
                  <a:cubicBezTo>
                    <a:pt x="368" y="285"/>
                    <a:pt x="368" y="285"/>
                    <a:pt x="368" y="285"/>
                  </a:cubicBezTo>
                  <a:lnTo>
                    <a:pt x="312" y="28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21">
              <a:extLst>
                <a:ext uri="{FF2B5EF4-FFF2-40B4-BE49-F238E27FC236}">
                  <a16:creationId xmlns:a16="http://schemas.microsoft.com/office/drawing/2014/main" id="{C497B872-1002-4119-9A7F-1970A1FAE976}"/>
                </a:ext>
              </a:extLst>
            </p:cNvPr>
            <p:cNvSpPr>
              <a:spLocks noChangeAspect="1" noEditPoints="1"/>
            </p:cNvSpPr>
            <p:nvPr/>
          </p:nvSpPr>
          <p:spPr bwMode="auto">
            <a:xfrm>
              <a:off x="3633921" y="4529403"/>
              <a:ext cx="427197" cy="341462"/>
            </a:xfrm>
            <a:custGeom>
              <a:avLst/>
              <a:gdLst>
                <a:gd name="T0" fmla="*/ 564 w 569"/>
                <a:gd name="T1" fmla="*/ 188 h 453"/>
                <a:gd name="T2" fmla="*/ 564 w 569"/>
                <a:gd name="T3" fmla="*/ 208 h 453"/>
                <a:gd name="T4" fmla="*/ 507 w 569"/>
                <a:gd name="T5" fmla="*/ 265 h 453"/>
                <a:gd name="T6" fmla="*/ 497 w 569"/>
                <a:gd name="T7" fmla="*/ 269 h 453"/>
                <a:gd name="T8" fmla="*/ 487 w 569"/>
                <a:gd name="T9" fmla="*/ 265 h 453"/>
                <a:gd name="T10" fmla="*/ 430 w 569"/>
                <a:gd name="T11" fmla="*/ 208 h 453"/>
                <a:gd name="T12" fmla="*/ 430 w 569"/>
                <a:gd name="T13" fmla="*/ 188 h 453"/>
                <a:gd name="T14" fmla="*/ 450 w 569"/>
                <a:gd name="T15" fmla="*/ 188 h 453"/>
                <a:gd name="T16" fmla="*/ 483 w 569"/>
                <a:gd name="T17" fmla="*/ 221 h 453"/>
                <a:gd name="T18" fmla="*/ 284 w 569"/>
                <a:gd name="T19" fmla="*/ 28 h 453"/>
                <a:gd name="T20" fmla="*/ 109 w 569"/>
                <a:gd name="T21" fmla="*/ 134 h 453"/>
                <a:gd name="T22" fmla="*/ 90 w 569"/>
                <a:gd name="T23" fmla="*/ 140 h 453"/>
                <a:gd name="T24" fmla="*/ 84 w 569"/>
                <a:gd name="T25" fmla="*/ 121 h 453"/>
                <a:gd name="T26" fmla="*/ 284 w 569"/>
                <a:gd name="T27" fmla="*/ 0 h 453"/>
                <a:gd name="T28" fmla="*/ 445 w 569"/>
                <a:gd name="T29" fmla="*/ 66 h 453"/>
                <a:gd name="T30" fmla="*/ 511 w 569"/>
                <a:gd name="T31" fmla="*/ 221 h 453"/>
                <a:gd name="T32" fmla="*/ 544 w 569"/>
                <a:gd name="T33" fmla="*/ 188 h 453"/>
                <a:gd name="T34" fmla="*/ 564 w 569"/>
                <a:gd name="T35" fmla="*/ 188 h 453"/>
                <a:gd name="T36" fmla="*/ 479 w 569"/>
                <a:gd name="T37" fmla="*/ 313 h 453"/>
                <a:gd name="T38" fmla="*/ 460 w 569"/>
                <a:gd name="T39" fmla="*/ 319 h 453"/>
                <a:gd name="T40" fmla="*/ 284 w 569"/>
                <a:gd name="T41" fmla="*/ 425 h 453"/>
                <a:gd name="T42" fmla="*/ 86 w 569"/>
                <a:gd name="T43" fmla="*/ 233 h 453"/>
                <a:gd name="T44" fmla="*/ 118 w 569"/>
                <a:gd name="T45" fmla="*/ 265 h 453"/>
                <a:gd name="T46" fmla="*/ 128 w 569"/>
                <a:gd name="T47" fmla="*/ 269 h 453"/>
                <a:gd name="T48" fmla="*/ 139 w 569"/>
                <a:gd name="T49" fmla="*/ 265 h 453"/>
                <a:gd name="T50" fmla="*/ 139 w 569"/>
                <a:gd name="T51" fmla="*/ 245 h 453"/>
                <a:gd name="T52" fmla="*/ 82 w 569"/>
                <a:gd name="T53" fmla="*/ 188 h 453"/>
                <a:gd name="T54" fmla="*/ 62 w 569"/>
                <a:gd name="T55" fmla="*/ 188 h 453"/>
                <a:gd name="T56" fmla="*/ 5 w 569"/>
                <a:gd name="T57" fmla="*/ 245 h 453"/>
                <a:gd name="T58" fmla="*/ 5 w 569"/>
                <a:gd name="T59" fmla="*/ 265 h 453"/>
                <a:gd name="T60" fmla="*/ 25 w 569"/>
                <a:gd name="T61" fmla="*/ 265 h 453"/>
                <a:gd name="T62" fmla="*/ 58 w 569"/>
                <a:gd name="T63" fmla="*/ 232 h 453"/>
                <a:gd name="T64" fmla="*/ 124 w 569"/>
                <a:gd name="T65" fmla="*/ 387 h 453"/>
                <a:gd name="T66" fmla="*/ 284 w 569"/>
                <a:gd name="T67" fmla="*/ 453 h 453"/>
                <a:gd name="T68" fmla="*/ 485 w 569"/>
                <a:gd name="T69" fmla="*/ 332 h 453"/>
                <a:gd name="T70" fmla="*/ 479 w 569"/>
                <a:gd name="T71" fmla="*/ 31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9" h="453">
                  <a:moveTo>
                    <a:pt x="564" y="188"/>
                  </a:moveTo>
                  <a:cubicBezTo>
                    <a:pt x="569" y="194"/>
                    <a:pt x="569" y="203"/>
                    <a:pt x="564" y="208"/>
                  </a:cubicBezTo>
                  <a:cubicBezTo>
                    <a:pt x="507" y="265"/>
                    <a:pt x="507" y="265"/>
                    <a:pt x="507" y="265"/>
                  </a:cubicBezTo>
                  <a:cubicBezTo>
                    <a:pt x="504" y="268"/>
                    <a:pt x="501" y="269"/>
                    <a:pt x="497" y="269"/>
                  </a:cubicBezTo>
                  <a:cubicBezTo>
                    <a:pt x="493" y="269"/>
                    <a:pt x="490" y="268"/>
                    <a:pt x="487" y="265"/>
                  </a:cubicBezTo>
                  <a:cubicBezTo>
                    <a:pt x="430" y="208"/>
                    <a:pt x="430" y="208"/>
                    <a:pt x="430" y="208"/>
                  </a:cubicBezTo>
                  <a:cubicBezTo>
                    <a:pt x="425" y="203"/>
                    <a:pt x="425" y="194"/>
                    <a:pt x="430" y="188"/>
                  </a:cubicBezTo>
                  <a:cubicBezTo>
                    <a:pt x="436" y="183"/>
                    <a:pt x="445" y="183"/>
                    <a:pt x="450" y="188"/>
                  </a:cubicBezTo>
                  <a:cubicBezTo>
                    <a:pt x="483" y="221"/>
                    <a:pt x="483" y="221"/>
                    <a:pt x="483" y="221"/>
                  </a:cubicBezTo>
                  <a:cubicBezTo>
                    <a:pt x="480" y="114"/>
                    <a:pt x="392" y="28"/>
                    <a:pt x="284" y="28"/>
                  </a:cubicBezTo>
                  <a:cubicBezTo>
                    <a:pt x="211" y="28"/>
                    <a:pt x="143" y="69"/>
                    <a:pt x="109" y="134"/>
                  </a:cubicBezTo>
                  <a:cubicBezTo>
                    <a:pt x="105" y="141"/>
                    <a:pt x="97" y="144"/>
                    <a:pt x="90" y="140"/>
                  </a:cubicBezTo>
                  <a:cubicBezTo>
                    <a:pt x="83" y="136"/>
                    <a:pt x="80" y="128"/>
                    <a:pt x="84" y="121"/>
                  </a:cubicBezTo>
                  <a:cubicBezTo>
                    <a:pt x="123" y="46"/>
                    <a:pt x="200" y="0"/>
                    <a:pt x="284" y="0"/>
                  </a:cubicBezTo>
                  <a:cubicBezTo>
                    <a:pt x="345" y="0"/>
                    <a:pt x="402" y="23"/>
                    <a:pt x="445" y="66"/>
                  </a:cubicBezTo>
                  <a:cubicBezTo>
                    <a:pt x="486" y="108"/>
                    <a:pt x="510" y="162"/>
                    <a:pt x="511" y="221"/>
                  </a:cubicBezTo>
                  <a:cubicBezTo>
                    <a:pt x="544" y="188"/>
                    <a:pt x="544" y="188"/>
                    <a:pt x="544" y="188"/>
                  </a:cubicBezTo>
                  <a:cubicBezTo>
                    <a:pt x="549" y="183"/>
                    <a:pt x="558" y="183"/>
                    <a:pt x="564" y="188"/>
                  </a:cubicBezTo>
                  <a:close/>
                  <a:moveTo>
                    <a:pt x="479" y="313"/>
                  </a:moveTo>
                  <a:cubicBezTo>
                    <a:pt x="472" y="310"/>
                    <a:pt x="464" y="312"/>
                    <a:pt x="460" y="319"/>
                  </a:cubicBezTo>
                  <a:cubicBezTo>
                    <a:pt x="425" y="384"/>
                    <a:pt x="358" y="425"/>
                    <a:pt x="284" y="425"/>
                  </a:cubicBezTo>
                  <a:cubicBezTo>
                    <a:pt x="177" y="425"/>
                    <a:pt x="89" y="339"/>
                    <a:pt x="86" y="233"/>
                  </a:cubicBezTo>
                  <a:cubicBezTo>
                    <a:pt x="118" y="265"/>
                    <a:pt x="118" y="265"/>
                    <a:pt x="118" y="265"/>
                  </a:cubicBezTo>
                  <a:cubicBezTo>
                    <a:pt x="121" y="268"/>
                    <a:pt x="125" y="269"/>
                    <a:pt x="128" y="269"/>
                  </a:cubicBezTo>
                  <a:cubicBezTo>
                    <a:pt x="132" y="269"/>
                    <a:pt x="136" y="268"/>
                    <a:pt x="139" y="265"/>
                  </a:cubicBezTo>
                  <a:cubicBezTo>
                    <a:pt x="144" y="259"/>
                    <a:pt x="144" y="250"/>
                    <a:pt x="139" y="245"/>
                  </a:cubicBezTo>
                  <a:cubicBezTo>
                    <a:pt x="82" y="188"/>
                    <a:pt x="82" y="188"/>
                    <a:pt x="82" y="188"/>
                  </a:cubicBezTo>
                  <a:cubicBezTo>
                    <a:pt x="76" y="183"/>
                    <a:pt x="67" y="183"/>
                    <a:pt x="62" y="188"/>
                  </a:cubicBezTo>
                  <a:cubicBezTo>
                    <a:pt x="5" y="245"/>
                    <a:pt x="5" y="245"/>
                    <a:pt x="5" y="245"/>
                  </a:cubicBezTo>
                  <a:cubicBezTo>
                    <a:pt x="0" y="250"/>
                    <a:pt x="0" y="259"/>
                    <a:pt x="5" y="265"/>
                  </a:cubicBezTo>
                  <a:cubicBezTo>
                    <a:pt x="11" y="270"/>
                    <a:pt x="20" y="270"/>
                    <a:pt x="25" y="265"/>
                  </a:cubicBezTo>
                  <a:cubicBezTo>
                    <a:pt x="58" y="232"/>
                    <a:pt x="58" y="232"/>
                    <a:pt x="58" y="232"/>
                  </a:cubicBezTo>
                  <a:cubicBezTo>
                    <a:pt x="59" y="291"/>
                    <a:pt x="83" y="346"/>
                    <a:pt x="124" y="387"/>
                  </a:cubicBezTo>
                  <a:cubicBezTo>
                    <a:pt x="167" y="430"/>
                    <a:pt x="224" y="453"/>
                    <a:pt x="284" y="453"/>
                  </a:cubicBezTo>
                  <a:cubicBezTo>
                    <a:pt x="369" y="453"/>
                    <a:pt x="446" y="407"/>
                    <a:pt x="485" y="332"/>
                  </a:cubicBezTo>
                  <a:cubicBezTo>
                    <a:pt x="489" y="326"/>
                    <a:pt x="486" y="317"/>
                    <a:pt x="479" y="313"/>
                  </a:cubicBezTo>
                  <a:close/>
                </a:path>
              </a:pathLst>
            </a:custGeom>
            <a:solidFill>
              <a:srgbClr val="6E7CA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1">
              <a:extLst>
                <a:ext uri="{FF2B5EF4-FFF2-40B4-BE49-F238E27FC236}">
                  <a16:creationId xmlns:a16="http://schemas.microsoft.com/office/drawing/2014/main" id="{51112288-92F0-4427-B03D-13F258B50D28}"/>
                </a:ext>
              </a:extLst>
            </p:cNvPr>
            <p:cNvSpPr>
              <a:spLocks noChangeAspect="1" noEditPoints="1"/>
            </p:cNvSpPr>
            <p:nvPr/>
          </p:nvSpPr>
          <p:spPr bwMode="auto">
            <a:xfrm>
              <a:off x="11042469" y="4512556"/>
              <a:ext cx="374587" cy="345871"/>
            </a:xfrm>
            <a:custGeom>
              <a:avLst/>
              <a:gdLst>
                <a:gd name="T0" fmla="*/ 460 w 578"/>
                <a:gd name="T1" fmla="*/ 429 h 532"/>
                <a:gd name="T2" fmla="*/ 460 w 578"/>
                <a:gd name="T3" fmla="*/ 468 h 532"/>
                <a:gd name="T4" fmla="*/ 549 w 578"/>
                <a:gd name="T5" fmla="*/ 69 h 532"/>
                <a:gd name="T6" fmla="*/ 488 w 578"/>
                <a:gd name="T7" fmla="*/ 100 h 532"/>
                <a:gd name="T8" fmla="*/ 488 w 578"/>
                <a:gd name="T9" fmla="*/ 100 h 532"/>
                <a:gd name="T10" fmla="*/ 518 w 578"/>
                <a:gd name="T11" fmla="*/ 38 h 532"/>
                <a:gd name="T12" fmla="*/ 502 w 578"/>
                <a:gd name="T13" fmla="*/ 415 h 532"/>
                <a:gd name="T14" fmla="*/ 463 w 578"/>
                <a:gd name="T15" fmla="*/ 508 h 532"/>
                <a:gd name="T16" fmla="*/ 192 w 578"/>
                <a:gd name="T17" fmla="*/ 260 h 532"/>
                <a:gd name="T18" fmla="*/ 181 w 578"/>
                <a:gd name="T19" fmla="*/ 257 h 532"/>
                <a:gd name="T20" fmla="*/ 36 w 578"/>
                <a:gd name="T21" fmla="*/ 119 h 532"/>
                <a:gd name="T22" fmla="*/ 106 w 578"/>
                <a:gd name="T23" fmla="*/ 180 h 532"/>
                <a:gd name="T24" fmla="*/ 174 w 578"/>
                <a:gd name="T25" fmla="*/ 156 h 532"/>
                <a:gd name="T26" fmla="*/ 187 w 578"/>
                <a:gd name="T27" fmla="*/ 84 h 532"/>
                <a:gd name="T28" fmla="*/ 236 w 578"/>
                <a:gd name="T29" fmla="*/ 58 h 532"/>
                <a:gd name="T30" fmla="*/ 270 w 578"/>
                <a:gd name="T31" fmla="*/ 182 h 532"/>
                <a:gd name="T32" fmla="*/ 109 w 578"/>
                <a:gd name="T33" fmla="*/ 424 h 532"/>
                <a:gd name="T34" fmla="*/ 270 w 578"/>
                <a:gd name="T35" fmla="*/ 372 h 532"/>
                <a:gd name="T36" fmla="*/ 120 w 578"/>
                <a:gd name="T37" fmla="*/ 499 h 532"/>
                <a:gd name="T38" fmla="*/ 89 w 578"/>
                <a:gd name="T39" fmla="*/ 461 h 532"/>
                <a:gd name="T40" fmla="*/ 574 w 578"/>
                <a:gd name="T41" fmla="*/ 61 h 532"/>
                <a:gd name="T42" fmla="*/ 510 w 578"/>
                <a:gd name="T43" fmla="*/ 14 h 532"/>
                <a:gd name="T44" fmla="*/ 465 w 578"/>
                <a:gd name="T45" fmla="*/ 106 h 532"/>
                <a:gd name="T46" fmla="*/ 291 w 578"/>
                <a:gd name="T47" fmla="*/ 170 h 532"/>
                <a:gd name="T48" fmla="*/ 152 w 578"/>
                <a:gd name="T49" fmla="*/ 0 h 532"/>
                <a:gd name="T50" fmla="*/ 95 w 578"/>
                <a:gd name="T51" fmla="*/ 18 h 532"/>
                <a:gd name="T52" fmla="*/ 166 w 578"/>
                <a:gd name="T53" fmla="*/ 96 h 532"/>
                <a:gd name="T54" fmla="*/ 106 w 578"/>
                <a:gd name="T55" fmla="*/ 156 h 532"/>
                <a:gd name="T56" fmla="*/ 28 w 578"/>
                <a:gd name="T57" fmla="*/ 85 h 532"/>
                <a:gd name="T58" fmla="*/ 52 w 578"/>
                <a:gd name="T59" fmla="*/ 243 h 532"/>
                <a:gd name="T60" fmla="*/ 200 w 578"/>
                <a:gd name="T61" fmla="*/ 300 h 532"/>
                <a:gd name="T62" fmla="*/ 66 w 578"/>
                <a:gd name="T63" fmla="*/ 458 h 532"/>
                <a:gd name="T64" fmla="*/ 120 w 578"/>
                <a:gd name="T65" fmla="*/ 522 h 532"/>
                <a:gd name="T66" fmla="*/ 287 w 578"/>
                <a:gd name="T67" fmla="*/ 388 h 532"/>
                <a:gd name="T68" fmla="*/ 463 w 578"/>
                <a:gd name="T69" fmla="*/ 532 h 532"/>
                <a:gd name="T70" fmla="*/ 519 w 578"/>
                <a:gd name="T71" fmla="*/ 398 h 532"/>
                <a:gd name="T72" fmla="*/ 481 w 578"/>
                <a:gd name="T73" fmla="*/ 123 h 532"/>
                <a:gd name="T74" fmla="*/ 535 w 578"/>
                <a:gd name="T75" fmla="*/ 116 h 532"/>
                <a:gd name="T76" fmla="*/ 574 w 578"/>
                <a:gd name="T77" fmla="*/ 6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8" h="532">
                  <a:moveTo>
                    <a:pt x="480" y="448"/>
                  </a:moveTo>
                  <a:cubicBezTo>
                    <a:pt x="480" y="438"/>
                    <a:pt x="471" y="429"/>
                    <a:pt x="460" y="429"/>
                  </a:cubicBezTo>
                  <a:cubicBezTo>
                    <a:pt x="449" y="429"/>
                    <a:pt x="441" y="438"/>
                    <a:pt x="441" y="448"/>
                  </a:cubicBezTo>
                  <a:cubicBezTo>
                    <a:pt x="441" y="459"/>
                    <a:pt x="449" y="468"/>
                    <a:pt x="460" y="468"/>
                  </a:cubicBezTo>
                  <a:cubicBezTo>
                    <a:pt x="471" y="468"/>
                    <a:pt x="480" y="459"/>
                    <a:pt x="480" y="448"/>
                  </a:cubicBezTo>
                  <a:moveTo>
                    <a:pt x="549" y="69"/>
                  </a:moveTo>
                  <a:cubicBezTo>
                    <a:pt x="518" y="100"/>
                    <a:pt x="518" y="100"/>
                    <a:pt x="518" y="100"/>
                  </a:cubicBezTo>
                  <a:cubicBezTo>
                    <a:pt x="510" y="108"/>
                    <a:pt x="496" y="108"/>
                    <a:pt x="488" y="100"/>
                  </a:cubicBezTo>
                  <a:cubicBezTo>
                    <a:pt x="488" y="100"/>
                    <a:pt x="488" y="100"/>
                    <a:pt x="488" y="100"/>
                  </a:cubicBezTo>
                  <a:cubicBezTo>
                    <a:pt x="488" y="100"/>
                    <a:pt x="488" y="100"/>
                    <a:pt x="488" y="100"/>
                  </a:cubicBezTo>
                  <a:cubicBezTo>
                    <a:pt x="479" y="91"/>
                    <a:pt x="479" y="78"/>
                    <a:pt x="488" y="69"/>
                  </a:cubicBezTo>
                  <a:cubicBezTo>
                    <a:pt x="518" y="38"/>
                    <a:pt x="518" y="38"/>
                    <a:pt x="518" y="38"/>
                  </a:cubicBezTo>
                  <a:lnTo>
                    <a:pt x="549" y="69"/>
                  </a:lnTo>
                  <a:close/>
                  <a:moveTo>
                    <a:pt x="502" y="415"/>
                  </a:moveTo>
                  <a:cubicBezTo>
                    <a:pt x="524" y="436"/>
                    <a:pt x="524" y="471"/>
                    <a:pt x="502" y="492"/>
                  </a:cubicBezTo>
                  <a:cubicBezTo>
                    <a:pt x="492" y="503"/>
                    <a:pt x="478" y="508"/>
                    <a:pt x="463" y="508"/>
                  </a:cubicBezTo>
                  <a:cubicBezTo>
                    <a:pt x="449" y="508"/>
                    <a:pt x="435" y="503"/>
                    <a:pt x="425" y="492"/>
                  </a:cubicBezTo>
                  <a:cubicBezTo>
                    <a:pt x="192" y="260"/>
                    <a:pt x="192" y="260"/>
                    <a:pt x="192" y="260"/>
                  </a:cubicBezTo>
                  <a:cubicBezTo>
                    <a:pt x="190" y="258"/>
                    <a:pt x="187" y="257"/>
                    <a:pt x="184" y="257"/>
                  </a:cubicBezTo>
                  <a:cubicBezTo>
                    <a:pt x="183" y="257"/>
                    <a:pt x="182" y="257"/>
                    <a:pt x="181" y="257"/>
                  </a:cubicBezTo>
                  <a:cubicBezTo>
                    <a:pt x="141" y="267"/>
                    <a:pt x="97" y="255"/>
                    <a:pt x="68" y="226"/>
                  </a:cubicBezTo>
                  <a:cubicBezTo>
                    <a:pt x="40" y="198"/>
                    <a:pt x="28" y="157"/>
                    <a:pt x="36" y="119"/>
                  </a:cubicBezTo>
                  <a:cubicBezTo>
                    <a:pt x="94" y="177"/>
                    <a:pt x="94" y="177"/>
                    <a:pt x="94" y="177"/>
                  </a:cubicBezTo>
                  <a:cubicBezTo>
                    <a:pt x="97" y="180"/>
                    <a:pt x="102" y="181"/>
                    <a:pt x="106" y="180"/>
                  </a:cubicBezTo>
                  <a:cubicBezTo>
                    <a:pt x="166" y="164"/>
                    <a:pt x="166" y="164"/>
                    <a:pt x="166" y="164"/>
                  </a:cubicBezTo>
                  <a:cubicBezTo>
                    <a:pt x="170" y="163"/>
                    <a:pt x="173" y="160"/>
                    <a:pt x="174" y="156"/>
                  </a:cubicBezTo>
                  <a:cubicBezTo>
                    <a:pt x="190" y="96"/>
                    <a:pt x="190" y="96"/>
                    <a:pt x="190" y="96"/>
                  </a:cubicBezTo>
                  <a:cubicBezTo>
                    <a:pt x="191" y="92"/>
                    <a:pt x="190" y="87"/>
                    <a:pt x="187" y="84"/>
                  </a:cubicBezTo>
                  <a:cubicBezTo>
                    <a:pt x="129" y="26"/>
                    <a:pt x="129" y="26"/>
                    <a:pt x="129" y="26"/>
                  </a:cubicBezTo>
                  <a:cubicBezTo>
                    <a:pt x="167" y="18"/>
                    <a:pt x="208" y="30"/>
                    <a:pt x="236" y="58"/>
                  </a:cubicBezTo>
                  <a:cubicBezTo>
                    <a:pt x="266" y="88"/>
                    <a:pt x="277" y="130"/>
                    <a:pt x="267" y="171"/>
                  </a:cubicBezTo>
                  <a:cubicBezTo>
                    <a:pt x="266" y="175"/>
                    <a:pt x="267" y="180"/>
                    <a:pt x="270" y="182"/>
                  </a:cubicBezTo>
                  <a:lnTo>
                    <a:pt x="502" y="415"/>
                  </a:lnTo>
                  <a:close/>
                  <a:moveTo>
                    <a:pt x="109" y="424"/>
                  </a:moveTo>
                  <a:cubicBezTo>
                    <a:pt x="215" y="318"/>
                    <a:pt x="215" y="318"/>
                    <a:pt x="215" y="318"/>
                  </a:cubicBezTo>
                  <a:cubicBezTo>
                    <a:pt x="270" y="372"/>
                    <a:pt x="270" y="372"/>
                    <a:pt x="270" y="372"/>
                  </a:cubicBezTo>
                  <a:cubicBezTo>
                    <a:pt x="163" y="478"/>
                    <a:pt x="163" y="478"/>
                    <a:pt x="163" y="478"/>
                  </a:cubicBezTo>
                  <a:cubicBezTo>
                    <a:pt x="151" y="491"/>
                    <a:pt x="134" y="499"/>
                    <a:pt x="120" y="499"/>
                  </a:cubicBezTo>
                  <a:cubicBezTo>
                    <a:pt x="113" y="499"/>
                    <a:pt x="104" y="497"/>
                    <a:pt x="97" y="490"/>
                  </a:cubicBezTo>
                  <a:cubicBezTo>
                    <a:pt x="91" y="483"/>
                    <a:pt x="88" y="473"/>
                    <a:pt x="89" y="461"/>
                  </a:cubicBezTo>
                  <a:cubicBezTo>
                    <a:pt x="91" y="448"/>
                    <a:pt x="98" y="435"/>
                    <a:pt x="109" y="424"/>
                  </a:cubicBezTo>
                  <a:moveTo>
                    <a:pt x="574" y="61"/>
                  </a:moveTo>
                  <a:cubicBezTo>
                    <a:pt x="527" y="14"/>
                    <a:pt x="527" y="14"/>
                    <a:pt x="527" y="14"/>
                  </a:cubicBezTo>
                  <a:cubicBezTo>
                    <a:pt x="522" y="9"/>
                    <a:pt x="515" y="9"/>
                    <a:pt x="510" y="14"/>
                  </a:cubicBezTo>
                  <a:cubicBezTo>
                    <a:pt x="471" y="53"/>
                    <a:pt x="471" y="53"/>
                    <a:pt x="471" y="53"/>
                  </a:cubicBezTo>
                  <a:cubicBezTo>
                    <a:pt x="457" y="67"/>
                    <a:pt x="455" y="89"/>
                    <a:pt x="465" y="106"/>
                  </a:cubicBezTo>
                  <a:cubicBezTo>
                    <a:pt x="346" y="225"/>
                    <a:pt x="346" y="225"/>
                    <a:pt x="346" y="225"/>
                  </a:cubicBezTo>
                  <a:cubicBezTo>
                    <a:pt x="291" y="170"/>
                    <a:pt x="291" y="170"/>
                    <a:pt x="291" y="170"/>
                  </a:cubicBezTo>
                  <a:cubicBezTo>
                    <a:pt x="301" y="124"/>
                    <a:pt x="286" y="75"/>
                    <a:pt x="252" y="42"/>
                  </a:cubicBezTo>
                  <a:cubicBezTo>
                    <a:pt x="226" y="15"/>
                    <a:pt x="190" y="0"/>
                    <a:pt x="152" y="0"/>
                  </a:cubicBezTo>
                  <a:cubicBezTo>
                    <a:pt x="135" y="0"/>
                    <a:pt x="118" y="3"/>
                    <a:pt x="102" y="9"/>
                  </a:cubicBezTo>
                  <a:cubicBezTo>
                    <a:pt x="99" y="11"/>
                    <a:pt x="96" y="14"/>
                    <a:pt x="95" y="18"/>
                  </a:cubicBezTo>
                  <a:cubicBezTo>
                    <a:pt x="94" y="22"/>
                    <a:pt x="95" y="26"/>
                    <a:pt x="98" y="28"/>
                  </a:cubicBezTo>
                  <a:cubicBezTo>
                    <a:pt x="166" y="96"/>
                    <a:pt x="166" y="96"/>
                    <a:pt x="166" y="96"/>
                  </a:cubicBezTo>
                  <a:cubicBezTo>
                    <a:pt x="153" y="143"/>
                    <a:pt x="153" y="143"/>
                    <a:pt x="153" y="143"/>
                  </a:cubicBezTo>
                  <a:cubicBezTo>
                    <a:pt x="106" y="156"/>
                    <a:pt x="106" y="156"/>
                    <a:pt x="106" y="156"/>
                  </a:cubicBezTo>
                  <a:cubicBezTo>
                    <a:pt x="38" y="88"/>
                    <a:pt x="38" y="88"/>
                    <a:pt x="38" y="88"/>
                  </a:cubicBezTo>
                  <a:cubicBezTo>
                    <a:pt x="36" y="85"/>
                    <a:pt x="31" y="84"/>
                    <a:pt x="28" y="85"/>
                  </a:cubicBezTo>
                  <a:cubicBezTo>
                    <a:pt x="24" y="86"/>
                    <a:pt x="21" y="89"/>
                    <a:pt x="19" y="92"/>
                  </a:cubicBezTo>
                  <a:cubicBezTo>
                    <a:pt x="0" y="144"/>
                    <a:pt x="13" y="203"/>
                    <a:pt x="52" y="243"/>
                  </a:cubicBezTo>
                  <a:cubicBezTo>
                    <a:pt x="85" y="276"/>
                    <a:pt x="134" y="291"/>
                    <a:pt x="180" y="281"/>
                  </a:cubicBezTo>
                  <a:cubicBezTo>
                    <a:pt x="200" y="300"/>
                    <a:pt x="200" y="300"/>
                    <a:pt x="200" y="300"/>
                  </a:cubicBezTo>
                  <a:cubicBezTo>
                    <a:pt x="92" y="408"/>
                    <a:pt x="92" y="408"/>
                    <a:pt x="92" y="408"/>
                  </a:cubicBezTo>
                  <a:cubicBezTo>
                    <a:pt x="78" y="422"/>
                    <a:pt x="69" y="440"/>
                    <a:pt x="66" y="458"/>
                  </a:cubicBezTo>
                  <a:cubicBezTo>
                    <a:pt x="64" y="477"/>
                    <a:pt x="69" y="495"/>
                    <a:pt x="81" y="507"/>
                  </a:cubicBezTo>
                  <a:cubicBezTo>
                    <a:pt x="91" y="516"/>
                    <a:pt x="105" y="522"/>
                    <a:pt x="120" y="522"/>
                  </a:cubicBezTo>
                  <a:cubicBezTo>
                    <a:pt x="141" y="522"/>
                    <a:pt x="163" y="512"/>
                    <a:pt x="180" y="495"/>
                  </a:cubicBezTo>
                  <a:cubicBezTo>
                    <a:pt x="287" y="388"/>
                    <a:pt x="287" y="388"/>
                    <a:pt x="287" y="388"/>
                  </a:cubicBezTo>
                  <a:cubicBezTo>
                    <a:pt x="408" y="509"/>
                    <a:pt x="408" y="509"/>
                    <a:pt x="408" y="509"/>
                  </a:cubicBezTo>
                  <a:cubicBezTo>
                    <a:pt x="423" y="524"/>
                    <a:pt x="443" y="532"/>
                    <a:pt x="463" y="532"/>
                  </a:cubicBezTo>
                  <a:cubicBezTo>
                    <a:pt x="484" y="532"/>
                    <a:pt x="504" y="524"/>
                    <a:pt x="519" y="509"/>
                  </a:cubicBezTo>
                  <a:cubicBezTo>
                    <a:pt x="549" y="478"/>
                    <a:pt x="549" y="429"/>
                    <a:pt x="519" y="398"/>
                  </a:cubicBezTo>
                  <a:cubicBezTo>
                    <a:pt x="362" y="242"/>
                    <a:pt x="362" y="242"/>
                    <a:pt x="362" y="242"/>
                  </a:cubicBezTo>
                  <a:cubicBezTo>
                    <a:pt x="481" y="123"/>
                    <a:pt x="481" y="123"/>
                    <a:pt x="481" y="123"/>
                  </a:cubicBezTo>
                  <a:cubicBezTo>
                    <a:pt x="488" y="127"/>
                    <a:pt x="495" y="129"/>
                    <a:pt x="503" y="129"/>
                  </a:cubicBezTo>
                  <a:cubicBezTo>
                    <a:pt x="515" y="129"/>
                    <a:pt x="526" y="125"/>
                    <a:pt x="535" y="116"/>
                  </a:cubicBezTo>
                  <a:cubicBezTo>
                    <a:pt x="574" y="77"/>
                    <a:pt x="574" y="77"/>
                    <a:pt x="574" y="77"/>
                  </a:cubicBezTo>
                  <a:cubicBezTo>
                    <a:pt x="578" y="73"/>
                    <a:pt x="578" y="65"/>
                    <a:pt x="574" y="61"/>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2F207C0C-55BE-4224-A9F0-C9FDA7D6FC77}"/>
                </a:ext>
              </a:extLst>
            </p:cNvPr>
            <p:cNvSpPr>
              <a:spLocks noChangeAspect="1" noEditPoints="1"/>
            </p:cNvSpPr>
            <p:nvPr/>
          </p:nvSpPr>
          <p:spPr bwMode="auto">
            <a:xfrm>
              <a:off x="7340006" y="4472273"/>
              <a:ext cx="398593" cy="398592"/>
            </a:xfrm>
            <a:custGeom>
              <a:avLst/>
              <a:gdLst>
                <a:gd name="T0" fmla="*/ 568 w 568"/>
                <a:gd name="T1" fmla="*/ 11 h 567"/>
                <a:gd name="T2" fmla="*/ 567 w 568"/>
                <a:gd name="T3" fmla="*/ 10 h 567"/>
                <a:gd name="T4" fmla="*/ 564 w 568"/>
                <a:gd name="T5" fmla="*/ 4 h 567"/>
                <a:gd name="T6" fmla="*/ 559 w 568"/>
                <a:gd name="T7" fmla="*/ 1 h 567"/>
                <a:gd name="T8" fmla="*/ 557 w 568"/>
                <a:gd name="T9" fmla="*/ 0 h 567"/>
                <a:gd name="T10" fmla="*/ 552 w 568"/>
                <a:gd name="T11" fmla="*/ 1 h 567"/>
                <a:gd name="T12" fmla="*/ 551 w 568"/>
                <a:gd name="T13" fmla="*/ 1 h 567"/>
                <a:gd name="T14" fmla="*/ 10 w 568"/>
                <a:gd name="T15" fmla="*/ 176 h 567"/>
                <a:gd name="T16" fmla="*/ 1 w 568"/>
                <a:gd name="T17" fmla="*/ 187 h 567"/>
                <a:gd name="T18" fmla="*/ 7 w 568"/>
                <a:gd name="T19" fmla="*/ 200 h 567"/>
                <a:gd name="T20" fmla="*/ 231 w 568"/>
                <a:gd name="T21" fmla="*/ 337 h 567"/>
                <a:gd name="T22" fmla="*/ 368 w 568"/>
                <a:gd name="T23" fmla="*/ 561 h 567"/>
                <a:gd name="T24" fmla="*/ 379 w 568"/>
                <a:gd name="T25" fmla="*/ 567 h 567"/>
                <a:gd name="T26" fmla="*/ 381 w 568"/>
                <a:gd name="T27" fmla="*/ 567 h 567"/>
                <a:gd name="T28" fmla="*/ 392 w 568"/>
                <a:gd name="T29" fmla="*/ 558 h 567"/>
                <a:gd name="T30" fmla="*/ 567 w 568"/>
                <a:gd name="T31" fmla="*/ 17 h 567"/>
                <a:gd name="T32" fmla="*/ 567 w 568"/>
                <a:gd name="T33" fmla="*/ 16 h 567"/>
                <a:gd name="T34" fmla="*/ 568 w 568"/>
                <a:gd name="T35" fmla="*/ 11 h 567"/>
                <a:gd name="T36" fmla="*/ 506 w 568"/>
                <a:gd name="T37" fmla="*/ 43 h 567"/>
                <a:gd name="T38" fmla="*/ 239 w 568"/>
                <a:gd name="T39" fmla="*/ 311 h 567"/>
                <a:gd name="T40" fmla="*/ 46 w 568"/>
                <a:gd name="T41" fmla="*/ 193 h 567"/>
                <a:gd name="T42" fmla="*/ 506 w 568"/>
                <a:gd name="T43" fmla="*/ 43 h 567"/>
                <a:gd name="T44" fmla="*/ 375 w 568"/>
                <a:gd name="T45" fmla="*/ 522 h 567"/>
                <a:gd name="T46" fmla="*/ 257 w 568"/>
                <a:gd name="T47" fmla="*/ 329 h 567"/>
                <a:gd name="T48" fmla="*/ 525 w 568"/>
                <a:gd name="T49" fmla="*/ 62 h 567"/>
                <a:gd name="T50" fmla="*/ 375 w 568"/>
                <a:gd name="T51" fmla="*/ 52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8" h="567">
                  <a:moveTo>
                    <a:pt x="568" y="11"/>
                  </a:moveTo>
                  <a:cubicBezTo>
                    <a:pt x="568" y="11"/>
                    <a:pt x="567" y="10"/>
                    <a:pt x="567" y="10"/>
                  </a:cubicBezTo>
                  <a:cubicBezTo>
                    <a:pt x="567" y="8"/>
                    <a:pt x="566" y="6"/>
                    <a:pt x="564" y="4"/>
                  </a:cubicBezTo>
                  <a:cubicBezTo>
                    <a:pt x="563" y="2"/>
                    <a:pt x="561" y="1"/>
                    <a:pt x="559" y="1"/>
                  </a:cubicBezTo>
                  <a:cubicBezTo>
                    <a:pt x="558" y="1"/>
                    <a:pt x="557" y="1"/>
                    <a:pt x="557" y="0"/>
                  </a:cubicBezTo>
                  <a:cubicBezTo>
                    <a:pt x="555" y="0"/>
                    <a:pt x="553" y="0"/>
                    <a:pt x="552" y="1"/>
                  </a:cubicBezTo>
                  <a:cubicBezTo>
                    <a:pt x="551" y="1"/>
                    <a:pt x="551" y="1"/>
                    <a:pt x="551" y="1"/>
                  </a:cubicBezTo>
                  <a:cubicBezTo>
                    <a:pt x="10" y="176"/>
                    <a:pt x="10" y="176"/>
                    <a:pt x="10" y="176"/>
                  </a:cubicBezTo>
                  <a:cubicBezTo>
                    <a:pt x="5" y="178"/>
                    <a:pt x="2" y="182"/>
                    <a:pt x="1" y="187"/>
                  </a:cubicBezTo>
                  <a:cubicBezTo>
                    <a:pt x="0" y="192"/>
                    <a:pt x="3" y="198"/>
                    <a:pt x="7" y="200"/>
                  </a:cubicBezTo>
                  <a:cubicBezTo>
                    <a:pt x="231" y="337"/>
                    <a:pt x="231" y="337"/>
                    <a:pt x="231" y="337"/>
                  </a:cubicBezTo>
                  <a:cubicBezTo>
                    <a:pt x="368" y="561"/>
                    <a:pt x="368" y="561"/>
                    <a:pt x="368" y="561"/>
                  </a:cubicBezTo>
                  <a:cubicBezTo>
                    <a:pt x="370" y="565"/>
                    <a:pt x="375" y="567"/>
                    <a:pt x="379" y="567"/>
                  </a:cubicBezTo>
                  <a:cubicBezTo>
                    <a:pt x="380" y="567"/>
                    <a:pt x="380" y="567"/>
                    <a:pt x="381" y="567"/>
                  </a:cubicBezTo>
                  <a:cubicBezTo>
                    <a:pt x="386" y="566"/>
                    <a:pt x="390" y="563"/>
                    <a:pt x="392" y="558"/>
                  </a:cubicBezTo>
                  <a:cubicBezTo>
                    <a:pt x="567" y="17"/>
                    <a:pt x="567" y="17"/>
                    <a:pt x="567" y="17"/>
                  </a:cubicBezTo>
                  <a:cubicBezTo>
                    <a:pt x="567" y="17"/>
                    <a:pt x="567" y="17"/>
                    <a:pt x="567" y="16"/>
                  </a:cubicBezTo>
                  <a:cubicBezTo>
                    <a:pt x="568" y="15"/>
                    <a:pt x="568" y="13"/>
                    <a:pt x="568" y="11"/>
                  </a:cubicBezTo>
                  <a:close/>
                  <a:moveTo>
                    <a:pt x="506" y="43"/>
                  </a:moveTo>
                  <a:cubicBezTo>
                    <a:pt x="239" y="311"/>
                    <a:pt x="239" y="311"/>
                    <a:pt x="239" y="311"/>
                  </a:cubicBezTo>
                  <a:cubicBezTo>
                    <a:pt x="46" y="193"/>
                    <a:pt x="46" y="193"/>
                    <a:pt x="46" y="193"/>
                  </a:cubicBezTo>
                  <a:lnTo>
                    <a:pt x="506" y="43"/>
                  </a:lnTo>
                  <a:close/>
                  <a:moveTo>
                    <a:pt x="375" y="522"/>
                  </a:moveTo>
                  <a:cubicBezTo>
                    <a:pt x="257" y="329"/>
                    <a:pt x="257" y="329"/>
                    <a:pt x="257" y="329"/>
                  </a:cubicBezTo>
                  <a:cubicBezTo>
                    <a:pt x="525" y="62"/>
                    <a:pt x="525" y="62"/>
                    <a:pt x="525" y="62"/>
                  </a:cubicBezTo>
                  <a:lnTo>
                    <a:pt x="375" y="522"/>
                  </a:ln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00236F43-3F55-4CB4-9729-CC62D095AEA0}"/>
                </a:ext>
              </a:extLst>
            </p:cNvPr>
            <p:cNvSpPr/>
            <p:nvPr/>
          </p:nvSpPr>
          <p:spPr>
            <a:xfrm>
              <a:off x="648760" y="3616003"/>
              <a:ext cx="359392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2" name="Rectangle 21">
              <a:extLst>
                <a:ext uri="{FF2B5EF4-FFF2-40B4-BE49-F238E27FC236}">
                  <a16:creationId xmlns:a16="http://schemas.microsoft.com/office/drawing/2014/main" id="{45071B71-6E15-4A5A-8DB0-A870D2374AD0}"/>
                </a:ext>
              </a:extLst>
            </p:cNvPr>
            <p:cNvSpPr/>
            <p:nvPr/>
          </p:nvSpPr>
          <p:spPr>
            <a:xfrm>
              <a:off x="648759" y="4978857"/>
              <a:ext cx="3593920" cy="45719"/>
            </a:xfrm>
            <a:prstGeom prst="rect">
              <a:avLst/>
            </a:prstGeom>
            <a:solidFill>
              <a:srgbClr val="6E7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3" name="Rectangle 22">
              <a:extLst>
                <a:ext uri="{FF2B5EF4-FFF2-40B4-BE49-F238E27FC236}">
                  <a16:creationId xmlns:a16="http://schemas.microsoft.com/office/drawing/2014/main" id="{9E8DA841-94F1-4A5D-8F22-AA5BDA9A8A1F}"/>
                </a:ext>
              </a:extLst>
            </p:cNvPr>
            <p:cNvSpPr/>
            <p:nvPr/>
          </p:nvSpPr>
          <p:spPr>
            <a:xfrm>
              <a:off x="4299040" y="3616003"/>
              <a:ext cx="359392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4" name="Rectangle 23">
              <a:extLst>
                <a:ext uri="{FF2B5EF4-FFF2-40B4-BE49-F238E27FC236}">
                  <a16:creationId xmlns:a16="http://schemas.microsoft.com/office/drawing/2014/main" id="{F6209E5E-76C2-4DED-B2F9-8FEB942FE01C}"/>
                </a:ext>
              </a:extLst>
            </p:cNvPr>
            <p:cNvSpPr/>
            <p:nvPr/>
          </p:nvSpPr>
          <p:spPr>
            <a:xfrm>
              <a:off x="7949321" y="3616003"/>
              <a:ext cx="359392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5" name="Rectangle 24">
              <a:extLst>
                <a:ext uri="{FF2B5EF4-FFF2-40B4-BE49-F238E27FC236}">
                  <a16:creationId xmlns:a16="http://schemas.microsoft.com/office/drawing/2014/main" id="{642C5143-4CFD-4527-9B65-5542C736354B}"/>
                </a:ext>
              </a:extLst>
            </p:cNvPr>
            <p:cNvSpPr/>
            <p:nvPr/>
          </p:nvSpPr>
          <p:spPr>
            <a:xfrm>
              <a:off x="4299040" y="4978857"/>
              <a:ext cx="3593920" cy="4571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6" name="Rectangle 25">
              <a:extLst>
                <a:ext uri="{FF2B5EF4-FFF2-40B4-BE49-F238E27FC236}">
                  <a16:creationId xmlns:a16="http://schemas.microsoft.com/office/drawing/2014/main" id="{90E330FD-A2C9-4CD1-ADFD-D0EC65F8EA92}"/>
                </a:ext>
              </a:extLst>
            </p:cNvPr>
            <p:cNvSpPr/>
            <p:nvPr/>
          </p:nvSpPr>
          <p:spPr>
            <a:xfrm>
              <a:off x="7949321" y="4978857"/>
              <a:ext cx="3593920"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Tree>
    <p:extLst>
      <p:ext uri="{BB962C8B-B14F-4D97-AF65-F5344CB8AC3E}">
        <p14:creationId xmlns:p14="http://schemas.microsoft.com/office/powerpoint/2010/main" val="410220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accel="50000" decel="50000" fill="hold" nodeType="withEffect">
                                  <p:stCondLst>
                                    <p:cond delay="0"/>
                                  </p:stCondLst>
                                  <p:childTnLst>
                                    <p:animMotion origin="layout" path="M -4.58333E-6 0 L -4.58333E-6 0.02477 " pathEditMode="relative" rAng="0" ptsTypes="AA">
                                      <p:cBhvr>
                                        <p:cTn id="9" dur="750" spd="-100000" fill="hold"/>
                                        <p:tgtEl>
                                          <p:spTgt spid="3"/>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20366" y="1763819"/>
            <a:ext cx="8938536" cy="119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p>
            <a:pPr marL="117475" lvl="2" indent="-117475">
              <a:spcAft>
                <a:spcPts val="600"/>
              </a:spcAft>
            </a:pPr>
            <a:r>
              <a:rPr lang="en-CA" b="1" dirty="0">
                <a:solidFill>
                  <a:schemeClr val="accent3"/>
                </a:solidFill>
              </a:rPr>
              <a:t>Overview </a:t>
            </a:r>
          </a:p>
          <a:p>
            <a:pPr>
              <a:spcAft>
                <a:spcPts val="600"/>
              </a:spcAft>
            </a:pPr>
            <a:r>
              <a:rPr lang="en-CA" sz="1600" dirty="0">
                <a:solidFill>
                  <a:schemeClr val="tx1"/>
                </a:solidFill>
              </a:rPr>
              <a:t>vG has visibility into all devices on home LAN</a:t>
            </a:r>
          </a:p>
          <a:p>
            <a:pPr>
              <a:spcAft>
                <a:spcPts val="600"/>
              </a:spcAft>
            </a:pPr>
            <a:r>
              <a:rPr lang="en-CA" sz="1600" dirty="0">
                <a:solidFill>
                  <a:schemeClr val="tx1"/>
                </a:solidFill>
              </a:rPr>
              <a:t>Can categorize devices based on owner or device profile, applying specific policies</a:t>
            </a:r>
            <a:endParaRPr lang="en-CA" dirty="0">
              <a:solidFill>
                <a:schemeClr val="tx1"/>
              </a:solidFill>
            </a:endParaRPr>
          </a:p>
        </p:txBody>
      </p:sp>
      <p:sp>
        <p:nvSpPr>
          <p:cNvPr id="6" name="Text Placeholder 5">
            <a:extLst>
              <a:ext uri="{FF2B5EF4-FFF2-40B4-BE49-F238E27FC236}">
                <a16:creationId xmlns:a16="http://schemas.microsoft.com/office/drawing/2014/main" id="{2A28F4E5-D2F8-4E76-A3C3-F40CD20767BC}"/>
              </a:ext>
            </a:extLst>
          </p:cNvPr>
          <p:cNvSpPr>
            <a:spLocks noGrp="1"/>
          </p:cNvSpPr>
          <p:nvPr>
            <p:ph type="body" sz="quarter" idx="10"/>
          </p:nvPr>
        </p:nvSpPr>
        <p:spPr/>
        <p:txBody>
          <a:bodyPr/>
          <a:lstStyle/>
          <a:p>
            <a:r>
              <a:rPr lang="en-US" dirty="0">
                <a:solidFill>
                  <a:schemeClr val="tx1"/>
                </a:solidFill>
              </a:rPr>
              <a:t>1. Device specific services</a:t>
            </a:r>
          </a:p>
        </p:txBody>
      </p:sp>
      <p:sp>
        <p:nvSpPr>
          <p:cNvPr id="5" name="Title 4"/>
          <p:cNvSpPr>
            <a:spLocks noGrp="1"/>
          </p:cNvSpPr>
          <p:nvPr>
            <p:ph type="title"/>
          </p:nvPr>
        </p:nvSpPr>
        <p:spPr>
          <a:xfrm>
            <a:off x="546521" y="449302"/>
            <a:ext cx="11091672" cy="553998"/>
          </a:xfrm>
        </p:spPr>
        <p:txBody>
          <a:bodyPr/>
          <a:lstStyle/>
          <a:p>
            <a:r>
              <a:rPr lang="en-US" dirty="0"/>
              <a:t>NERG use cases</a:t>
            </a:r>
          </a:p>
        </p:txBody>
      </p:sp>
      <p:sp>
        <p:nvSpPr>
          <p:cNvPr id="9" name="Arrow: Pentagon 16"/>
          <p:cNvSpPr/>
          <p:nvPr/>
        </p:nvSpPr>
        <p:spPr>
          <a:xfrm>
            <a:off x="547688" y="1532710"/>
            <a:ext cx="1612735" cy="4753791"/>
          </a:xfrm>
          <a:prstGeom prst="rect">
            <a:avLst/>
          </a:pr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lang="en-CA" sz="2000" dirty="0">
              <a:solidFill>
                <a:schemeClr val="tx2"/>
              </a:solidFill>
            </a:endParaRPr>
          </a:p>
        </p:txBody>
      </p:sp>
      <p:sp>
        <p:nvSpPr>
          <p:cNvPr id="13" name="Rectangle 12"/>
          <p:cNvSpPr/>
          <p:nvPr/>
        </p:nvSpPr>
        <p:spPr>
          <a:xfrm>
            <a:off x="2320366" y="3651882"/>
            <a:ext cx="8938536" cy="2258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17475" lvl="2" indent="-117475">
              <a:spcAft>
                <a:spcPts val="600"/>
              </a:spcAft>
            </a:pPr>
            <a:r>
              <a:rPr lang="en-CA" b="1" dirty="0">
                <a:solidFill>
                  <a:schemeClr val="accent3"/>
                </a:solidFill>
              </a:rPr>
              <a:t>Value added services</a:t>
            </a:r>
            <a:endParaRPr lang="en-US" b="1" dirty="0">
              <a:solidFill>
                <a:schemeClr val="accent3"/>
              </a:solidFill>
            </a:endParaRPr>
          </a:p>
          <a:p>
            <a:pPr marL="0" lvl="2">
              <a:spcAft>
                <a:spcPts val="600"/>
              </a:spcAft>
            </a:pPr>
            <a:r>
              <a:rPr lang="en-US" sz="1600" dirty="0">
                <a:solidFill>
                  <a:schemeClr val="tx1"/>
                </a:solidFill>
              </a:rPr>
              <a:t>Parental control — restricted access to content</a:t>
            </a:r>
          </a:p>
          <a:p>
            <a:pPr marL="0" lvl="2">
              <a:spcAft>
                <a:spcPts val="600"/>
              </a:spcAft>
            </a:pPr>
            <a:r>
              <a:rPr lang="en-US" sz="1600" dirty="0">
                <a:solidFill>
                  <a:schemeClr val="tx1"/>
                </a:solidFill>
              </a:rPr>
              <a:t>Enhanced home office — a work laptop is provided higher bandwidth </a:t>
            </a:r>
            <a:br>
              <a:rPr lang="en-US" sz="1600" dirty="0">
                <a:solidFill>
                  <a:schemeClr val="tx1"/>
                </a:solidFill>
              </a:rPr>
            </a:br>
            <a:r>
              <a:rPr lang="en-US" sz="1600" dirty="0">
                <a:solidFill>
                  <a:schemeClr val="tx1"/>
                </a:solidFill>
              </a:rPr>
              <a:t>and prioritization based on a specified </a:t>
            </a:r>
            <a:r>
              <a:rPr lang="en-US" sz="1600" dirty="0" err="1">
                <a:solidFill>
                  <a:schemeClr val="tx1"/>
                </a:solidFill>
              </a:rPr>
              <a:t>QoS</a:t>
            </a:r>
            <a:r>
              <a:rPr lang="en-US" sz="1600" dirty="0">
                <a:solidFill>
                  <a:schemeClr val="tx1"/>
                </a:solidFill>
              </a:rPr>
              <a:t> policy</a:t>
            </a:r>
          </a:p>
          <a:p>
            <a:pPr marL="0" lvl="2">
              <a:spcAft>
                <a:spcPts val="600"/>
              </a:spcAft>
            </a:pPr>
            <a:r>
              <a:rPr lang="en-US" sz="1600" dirty="0">
                <a:solidFill>
                  <a:schemeClr val="tx1"/>
                </a:solidFill>
              </a:rPr>
              <a:t>Assured multimedia — video devices receive the highest </a:t>
            </a:r>
            <a:r>
              <a:rPr lang="en-US" sz="1600" dirty="0" err="1">
                <a:solidFill>
                  <a:schemeClr val="tx1"/>
                </a:solidFill>
              </a:rPr>
              <a:t>QoS</a:t>
            </a:r>
            <a:r>
              <a:rPr lang="en-US" sz="1600" dirty="0">
                <a:solidFill>
                  <a:schemeClr val="tx1"/>
                </a:solidFill>
              </a:rPr>
              <a:t> priority </a:t>
            </a:r>
          </a:p>
          <a:p>
            <a:pPr marL="0" lvl="2">
              <a:spcAft>
                <a:spcPts val="600"/>
              </a:spcAft>
            </a:pPr>
            <a:r>
              <a:rPr lang="en-US" sz="1600" dirty="0">
                <a:solidFill>
                  <a:schemeClr val="tx1"/>
                </a:solidFill>
              </a:rPr>
              <a:t>Guest service restrictions — unknown devices can access the Internet, </a:t>
            </a:r>
            <a:br>
              <a:rPr lang="en-US" sz="1600" dirty="0">
                <a:solidFill>
                  <a:schemeClr val="tx1"/>
                </a:solidFill>
              </a:rPr>
            </a:br>
            <a:r>
              <a:rPr lang="en-US" sz="1600" dirty="0">
                <a:solidFill>
                  <a:schemeClr val="tx1"/>
                </a:solidFill>
              </a:rPr>
              <a:t>but no other services</a:t>
            </a:r>
          </a:p>
          <a:p>
            <a:pPr marL="171450" indent="-171450">
              <a:buFont typeface="Arial" panose="020B0604020202020204" pitchFamily="34" charset="0"/>
              <a:buChar char="•"/>
            </a:pPr>
            <a:endParaRPr lang="en-GB" sz="1200" dirty="0">
              <a:solidFill>
                <a:schemeClr val="tx1"/>
              </a:solidFill>
            </a:endParaRPr>
          </a:p>
        </p:txBody>
      </p:sp>
      <p:sp>
        <p:nvSpPr>
          <p:cNvPr id="29" name="Freeform 9">
            <a:extLst>
              <a:ext uri="{FF2B5EF4-FFF2-40B4-BE49-F238E27FC236}">
                <a16:creationId xmlns:a16="http://schemas.microsoft.com/office/drawing/2014/main" id="{D716B26B-3466-4E06-8F91-B24FD143FE3B}"/>
              </a:ext>
            </a:extLst>
          </p:cNvPr>
          <p:cNvSpPr>
            <a:spLocks noChangeAspect="1" noEditPoints="1"/>
          </p:cNvSpPr>
          <p:nvPr/>
        </p:nvSpPr>
        <p:spPr bwMode="auto">
          <a:xfrm>
            <a:off x="856889" y="3485806"/>
            <a:ext cx="994332" cy="847598"/>
          </a:xfrm>
          <a:custGeom>
            <a:avLst/>
            <a:gdLst>
              <a:gd name="T0" fmla="*/ 555 w 567"/>
              <a:gd name="T1" fmla="*/ 0 h 482"/>
              <a:gd name="T2" fmla="*/ 13 w 567"/>
              <a:gd name="T3" fmla="*/ 0 h 482"/>
              <a:gd name="T4" fmla="*/ 0 w 567"/>
              <a:gd name="T5" fmla="*/ 13 h 482"/>
              <a:gd name="T6" fmla="*/ 0 w 567"/>
              <a:gd name="T7" fmla="*/ 358 h 482"/>
              <a:gd name="T8" fmla="*/ 13 w 567"/>
              <a:gd name="T9" fmla="*/ 370 h 482"/>
              <a:gd name="T10" fmla="*/ 209 w 567"/>
              <a:gd name="T11" fmla="*/ 370 h 482"/>
              <a:gd name="T12" fmla="*/ 209 w 567"/>
              <a:gd name="T13" fmla="*/ 458 h 482"/>
              <a:gd name="T14" fmla="*/ 193 w 567"/>
              <a:gd name="T15" fmla="*/ 458 h 482"/>
              <a:gd name="T16" fmla="*/ 181 w 567"/>
              <a:gd name="T17" fmla="*/ 470 h 482"/>
              <a:gd name="T18" fmla="*/ 193 w 567"/>
              <a:gd name="T19" fmla="*/ 482 h 482"/>
              <a:gd name="T20" fmla="*/ 375 w 567"/>
              <a:gd name="T21" fmla="*/ 482 h 482"/>
              <a:gd name="T22" fmla="*/ 387 w 567"/>
              <a:gd name="T23" fmla="*/ 470 h 482"/>
              <a:gd name="T24" fmla="*/ 375 w 567"/>
              <a:gd name="T25" fmla="*/ 458 h 482"/>
              <a:gd name="T26" fmla="*/ 359 w 567"/>
              <a:gd name="T27" fmla="*/ 458 h 482"/>
              <a:gd name="T28" fmla="*/ 359 w 567"/>
              <a:gd name="T29" fmla="*/ 370 h 482"/>
              <a:gd name="T30" fmla="*/ 555 w 567"/>
              <a:gd name="T31" fmla="*/ 370 h 482"/>
              <a:gd name="T32" fmla="*/ 567 w 567"/>
              <a:gd name="T33" fmla="*/ 358 h 482"/>
              <a:gd name="T34" fmla="*/ 567 w 567"/>
              <a:gd name="T35" fmla="*/ 13 h 482"/>
              <a:gd name="T36" fmla="*/ 555 w 567"/>
              <a:gd name="T37" fmla="*/ 0 h 482"/>
              <a:gd name="T38" fmla="*/ 334 w 567"/>
              <a:gd name="T39" fmla="*/ 458 h 482"/>
              <a:gd name="T40" fmla="*/ 234 w 567"/>
              <a:gd name="T41" fmla="*/ 458 h 482"/>
              <a:gd name="T42" fmla="*/ 234 w 567"/>
              <a:gd name="T43" fmla="*/ 370 h 482"/>
              <a:gd name="T44" fmla="*/ 334 w 567"/>
              <a:gd name="T45" fmla="*/ 370 h 482"/>
              <a:gd name="T46" fmla="*/ 334 w 567"/>
              <a:gd name="T47" fmla="*/ 458 h 482"/>
              <a:gd name="T48" fmla="*/ 543 w 567"/>
              <a:gd name="T49" fmla="*/ 346 h 482"/>
              <a:gd name="T50" fmla="*/ 25 w 567"/>
              <a:gd name="T51" fmla="*/ 346 h 482"/>
              <a:gd name="T52" fmla="*/ 25 w 567"/>
              <a:gd name="T53" fmla="*/ 25 h 482"/>
              <a:gd name="T54" fmla="*/ 543 w 567"/>
              <a:gd name="T55" fmla="*/ 25 h 482"/>
              <a:gd name="T56" fmla="*/ 543 w 567"/>
              <a:gd name="T57" fmla="*/ 346 h 482"/>
              <a:gd name="T58" fmla="*/ 62 w 567"/>
              <a:gd name="T59" fmla="*/ 321 h 482"/>
              <a:gd name="T60" fmla="*/ 506 w 567"/>
              <a:gd name="T61" fmla="*/ 321 h 482"/>
              <a:gd name="T62" fmla="*/ 518 w 567"/>
              <a:gd name="T63" fmla="*/ 309 h 482"/>
              <a:gd name="T64" fmla="*/ 518 w 567"/>
              <a:gd name="T65" fmla="*/ 62 h 482"/>
              <a:gd name="T66" fmla="*/ 506 w 567"/>
              <a:gd name="T67" fmla="*/ 50 h 482"/>
              <a:gd name="T68" fmla="*/ 62 w 567"/>
              <a:gd name="T69" fmla="*/ 50 h 482"/>
              <a:gd name="T70" fmla="*/ 50 w 567"/>
              <a:gd name="T71" fmla="*/ 62 h 482"/>
              <a:gd name="T72" fmla="*/ 50 w 567"/>
              <a:gd name="T73" fmla="*/ 309 h 482"/>
              <a:gd name="T74" fmla="*/ 62 w 567"/>
              <a:gd name="T75" fmla="*/ 321 h 482"/>
              <a:gd name="T76" fmla="*/ 74 w 567"/>
              <a:gd name="T77" fmla="*/ 74 h 482"/>
              <a:gd name="T78" fmla="*/ 493 w 567"/>
              <a:gd name="T79" fmla="*/ 74 h 482"/>
              <a:gd name="T80" fmla="*/ 493 w 567"/>
              <a:gd name="T81" fmla="*/ 296 h 482"/>
              <a:gd name="T82" fmla="*/ 74 w 567"/>
              <a:gd name="T83" fmla="*/ 296 h 482"/>
              <a:gd name="T84" fmla="*/ 74 w 567"/>
              <a:gd name="T85" fmla="*/ 74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7" h="482">
                <a:moveTo>
                  <a:pt x="555" y="0"/>
                </a:moveTo>
                <a:cubicBezTo>
                  <a:pt x="13" y="0"/>
                  <a:pt x="13" y="0"/>
                  <a:pt x="13" y="0"/>
                </a:cubicBezTo>
                <a:cubicBezTo>
                  <a:pt x="6" y="0"/>
                  <a:pt x="0" y="6"/>
                  <a:pt x="0" y="13"/>
                </a:cubicBezTo>
                <a:cubicBezTo>
                  <a:pt x="0" y="358"/>
                  <a:pt x="0" y="358"/>
                  <a:pt x="0" y="358"/>
                </a:cubicBezTo>
                <a:cubicBezTo>
                  <a:pt x="0" y="365"/>
                  <a:pt x="6" y="370"/>
                  <a:pt x="13" y="370"/>
                </a:cubicBezTo>
                <a:cubicBezTo>
                  <a:pt x="209" y="370"/>
                  <a:pt x="209" y="370"/>
                  <a:pt x="209" y="370"/>
                </a:cubicBezTo>
                <a:cubicBezTo>
                  <a:pt x="209" y="458"/>
                  <a:pt x="209" y="458"/>
                  <a:pt x="209" y="458"/>
                </a:cubicBezTo>
                <a:cubicBezTo>
                  <a:pt x="193" y="458"/>
                  <a:pt x="193" y="458"/>
                  <a:pt x="193" y="458"/>
                </a:cubicBezTo>
                <a:cubicBezTo>
                  <a:pt x="186" y="458"/>
                  <a:pt x="181" y="463"/>
                  <a:pt x="181" y="470"/>
                </a:cubicBezTo>
                <a:cubicBezTo>
                  <a:pt x="181" y="477"/>
                  <a:pt x="186" y="482"/>
                  <a:pt x="193" y="482"/>
                </a:cubicBezTo>
                <a:cubicBezTo>
                  <a:pt x="375" y="482"/>
                  <a:pt x="375" y="482"/>
                  <a:pt x="375" y="482"/>
                </a:cubicBezTo>
                <a:cubicBezTo>
                  <a:pt x="382" y="482"/>
                  <a:pt x="387" y="477"/>
                  <a:pt x="387" y="470"/>
                </a:cubicBezTo>
                <a:cubicBezTo>
                  <a:pt x="387" y="463"/>
                  <a:pt x="382" y="458"/>
                  <a:pt x="375" y="458"/>
                </a:cubicBezTo>
                <a:cubicBezTo>
                  <a:pt x="359" y="458"/>
                  <a:pt x="359" y="458"/>
                  <a:pt x="359" y="458"/>
                </a:cubicBezTo>
                <a:cubicBezTo>
                  <a:pt x="359" y="370"/>
                  <a:pt x="359" y="370"/>
                  <a:pt x="359" y="370"/>
                </a:cubicBezTo>
                <a:cubicBezTo>
                  <a:pt x="555" y="370"/>
                  <a:pt x="555" y="370"/>
                  <a:pt x="555" y="370"/>
                </a:cubicBezTo>
                <a:cubicBezTo>
                  <a:pt x="562" y="370"/>
                  <a:pt x="567" y="365"/>
                  <a:pt x="567" y="358"/>
                </a:cubicBezTo>
                <a:cubicBezTo>
                  <a:pt x="567" y="13"/>
                  <a:pt x="567" y="13"/>
                  <a:pt x="567" y="13"/>
                </a:cubicBezTo>
                <a:cubicBezTo>
                  <a:pt x="567" y="6"/>
                  <a:pt x="562" y="0"/>
                  <a:pt x="555" y="0"/>
                </a:cubicBezTo>
                <a:close/>
                <a:moveTo>
                  <a:pt x="334" y="458"/>
                </a:moveTo>
                <a:cubicBezTo>
                  <a:pt x="234" y="458"/>
                  <a:pt x="234" y="458"/>
                  <a:pt x="234" y="458"/>
                </a:cubicBezTo>
                <a:cubicBezTo>
                  <a:pt x="234" y="370"/>
                  <a:pt x="234" y="370"/>
                  <a:pt x="234" y="370"/>
                </a:cubicBezTo>
                <a:cubicBezTo>
                  <a:pt x="334" y="370"/>
                  <a:pt x="334" y="370"/>
                  <a:pt x="334" y="370"/>
                </a:cubicBezTo>
                <a:lnTo>
                  <a:pt x="334" y="458"/>
                </a:lnTo>
                <a:close/>
                <a:moveTo>
                  <a:pt x="543" y="346"/>
                </a:moveTo>
                <a:cubicBezTo>
                  <a:pt x="25" y="346"/>
                  <a:pt x="25" y="346"/>
                  <a:pt x="25" y="346"/>
                </a:cubicBezTo>
                <a:cubicBezTo>
                  <a:pt x="25" y="25"/>
                  <a:pt x="25" y="25"/>
                  <a:pt x="25" y="25"/>
                </a:cubicBezTo>
                <a:cubicBezTo>
                  <a:pt x="543" y="25"/>
                  <a:pt x="543" y="25"/>
                  <a:pt x="543" y="25"/>
                </a:cubicBezTo>
                <a:lnTo>
                  <a:pt x="543" y="346"/>
                </a:lnTo>
                <a:close/>
                <a:moveTo>
                  <a:pt x="62" y="321"/>
                </a:moveTo>
                <a:cubicBezTo>
                  <a:pt x="506" y="321"/>
                  <a:pt x="506" y="321"/>
                  <a:pt x="506" y="321"/>
                </a:cubicBezTo>
                <a:cubicBezTo>
                  <a:pt x="513" y="321"/>
                  <a:pt x="518" y="315"/>
                  <a:pt x="518" y="309"/>
                </a:cubicBezTo>
                <a:cubicBezTo>
                  <a:pt x="518" y="62"/>
                  <a:pt x="518" y="62"/>
                  <a:pt x="518" y="62"/>
                </a:cubicBezTo>
                <a:cubicBezTo>
                  <a:pt x="518" y="55"/>
                  <a:pt x="513" y="50"/>
                  <a:pt x="506" y="50"/>
                </a:cubicBezTo>
                <a:cubicBezTo>
                  <a:pt x="62" y="50"/>
                  <a:pt x="62" y="50"/>
                  <a:pt x="62" y="50"/>
                </a:cubicBezTo>
                <a:cubicBezTo>
                  <a:pt x="55" y="50"/>
                  <a:pt x="50" y="55"/>
                  <a:pt x="50" y="62"/>
                </a:cubicBezTo>
                <a:cubicBezTo>
                  <a:pt x="50" y="309"/>
                  <a:pt x="50" y="309"/>
                  <a:pt x="50" y="309"/>
                </a:cubicBezTo>
                <a:cubicBezTo>
                  <a:pt x="50" y="315"/>
                  <a:pt x="55" y="321"/>
                  <a:pt x="62" y="321"/>
                </a:cubicBezTo>
                <a:close/>
                <a:moveTo>
                  <a:pt x="74" y="74"/>
                </a:moveTo>
                <a:cubicBezTo>
                  <a:pt x="493" y="74"/>
                  <a:pt x="493" y="74"/>
                  <a:pt x="493" y="74"/>
                </a:cubicBezTo>
                <a:cubicBezTo>
                  <a:pt x="493" y="296"/>
                  <a:pt x="493" y="296"/>
                  <a:pt x="493" y="296"/>
                </a:cubicBezTo>
                <a:cubicBezTo>
                  <a:pt x="74" y="296"/>
                  <a:pt x="74" y="296"/>
                  <a:pt x="74" y="296"/>
                </a:cubicBezTo>
                <a:lnTo>
                  <a:pt x="74" y="74"/>
                </a:lnTo>
                <a:close/>
              </a:path>
            </a:pathLst>
          </a:custGeom>
          <a:solidFill>
            <a:schemeClr val="accent3"/>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30" name="Freeform: Shape 29">
            <a:extLst>
              <a:ext uri="{FF2B5EF4-FFF2-40B4-BE49-F238E27FC236}">
                <a16:creationId xmlns:a16="http://schemas.microsoft.com/office/drawing/2014/main" id="{4E980E44-8CA9-4AC5-8531-EDD7B83E5569}"/>
              </a:ext>
            </a:extLst>
          </p:cNvPr>
          <p:cNvSpPr/>
          <p:nvPr/>
        </p:nvSpPr>
        <p:spPr>
          <a:xfrm rot="5400000">
            <a:off x="6755206" y="-11622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27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067AF2A-9C88-4FED-974E-5E81857F86C3}"/>
              </a:ext>
            </a:extLst>
          </p:cNvPr>
          <p:cNvSpPr/>
          <p:nvPr/>
        </p:nvSpPr>
        <p:spPr>
          <a:xfrm rot="5400000">
            <a:off x="6755206" y="-28993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F9E4CEE-FCE4-4D06-9049-C99BC143DDB1}"/>
              </a:ext>
            </a:extLst>
          </p:cNvPr>
          <p:cNvSpPr/>
          <p:nvPr/>
        </p:nvSpPr>
        <p:spPr>
          <a:xfrm rot="5400000">
            <a:off x="6755206" y="1846524"/>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61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rrow: Pentagon 16">
            <a:extLst>
              <a:ext uri="{FF2B5EF4-FFF2-40B4-BE49-F238E27FC236}">
                <a16:creationId xmlns:a16="http://schemas.microsoft.com/office/drawing/2014/main" id="{0A41A862-D7ED-4F1F-B3CA-565164981957}"/>
              </a:ext>
            </a:extLst>
          </p:cNvPr>
          <p:cNvSpPr/>
          <p:nvPr/>
        </p:nvSpPr>
        <p:spPr>
          <a:xfrm>
            <a:off x="547688" y="1532710"/>
            <a:ext cx="1612735" cy="4753791"/>
          </a:xfrm>
          <a:prstGeom prst="rect">
            <a:avLst/>
          </a:prstGeom>
          <a:solidFill>
            <a:schemeClr val="tx2"/>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lang="en-CA" sz="2000" dirty="0">
              <a:solidFill>
                <a:schemeClr val="tx2"/>
              </a:solidFill>
            </a:endParaRPr>
          </a:p>
        </p:txBody>
      </p:sp>
      <p:sp>
        <p:nvSpPr>
          <p:cNvPr id="10" name="Rectangle 9"/>
          <p:cNvSpPr/>
          <p:nvPr/>
        </p:nvSpPr>
        <p:spPr>
          <a:xfrm>
            <a:off x="2320366" y="1804043"/>
            <a:ext cx="8938536" cy="1199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1" rtlCol="0" anchor="ctr"/>
          <a:lstStyle/>
          <a:p>
            <a:pPr marL="117475" lvl="2" indent="-117475">
              <a:spcAft>
                <a:spcPts val="600"/>
              </a:spcAft>
            </a:pPr>
            <a:r>
              <a:rPr lang="en-CA" b="1" dirty="0">
                <a:solidFill>
                  <a:schemeClr val="accent4"/>
                </a:solidFill>
              </a:rPr>
              <a:t>Overview </a:t>
            </a:r>
          </a:p>
          <a:p>
            <a:pPr>
              <a:spcAft>
                <a:spcPts val="600"/>
              </a:spcAft>
            </a:pPr>
            <a:r>
              <a:rPr lang="en-US" sz="1600" dirty="0">
                <a:solidFill>
                  <a:schemeClr val="tx1"/>
                </a:solidFill>
              </a:rPr>
              <a:t>CSP can offer security services as a value added service (VAS)</a:t>
            </a:r>
          </a:p>
          <a:p>
            <a:pPr>
              <a:spcAft>
                <a:spcPts val="600"/>
              </a:spcAft>
            </a:pPr>
            <a:r>
              <a:rPr lang="en-US" sz="1600" dirty="0">
                <a:solidFill>
                  <a:schemeClr val="tx1"/>
                </a:solidFill>
              </a:rPr>
              <a:t>Security services hosted on virtual gateways eliminate the need for a physical RG </a:t>
            </a:r>
            <a:br>
              <a:rPr lang="en-US" sz="1600" dirty="0">
                <a:solidFill>
                  <a:schemeClr val="tx1"/>
                </a:solidFill>
              </a:rPr>
            </a:br>
            <a:r>
              <a:rPr lang="en-US" sz="1600" dirty="0">
                <a:solidFill>
                  <a:schemeClr val="tx1"/>
                </a:solidFill>
              </a:rPr>
              <a:t>and the need for manual intervention</a:t>
            </a:r>
          </a:p>
        </p:txBody>
      </p:sp>
      <p:sp>
        <p:nvSpPr>
          <p:cNvPr id="6" name="Text Placeholder 5">
            <a:extLst>
              <a:ext uri="{FF2B5EF4-FFF2-40B4-BE49-F238E27FC236}">
                <a16:creationId xmlns:a16="http://schemas.microsoft.com/office/drawing/2014/main" id="{2A28F4E5-D2F8-4E76-A3C3-F40CD20767BC}"/>
              </a:ext>
            </a:extLst>
          </p:cNvPr>
          <p:cNvSpPr>
            <a:spLocks noGrp="1"/>
          </p:cNvSpPr>
          <p:nvPr>
            <p:ph type="body" sz="quarter" idx="10"/>
          </p:nvPr>
        </p:nvSpPr>
        <p:spPr/>
        <p:txBody>
          <a:bodyPr/>
          <a:lstStyle/>
          <a:p>
            <a:r>
              <a:rPr lang="en-US" dirty="0">
                <a:solidFill>
                  <a:schemeClr val="tx1"/>
                </a:solidFill>
              </a:rPr>
              <a:t>2. Security services</a:t>
            </a:r>
          </a:p>
        </p:txBody>
      </p:sp>
      <p:sp>
        <p:nvSpPr>
          <p:cNvPr id="5" name="Title 4"/>
          <p:cNvSpPr>
            <a:spLocks noGrp="1"/>
          </p:cNvSpPr>
          <p:nvPr>
            <p:ph type="title"/>
          </p:nvPr>
        </p:nvSpPr>
        <p:spPr>
          <a:xfrm>
            <a:off x="546521" y="449302"/>
            <a:ext cx="11091672" cy="553998"/>
          </a:xfrm>
        </p:spPr>
        <p:txBody>
          <a:bodyPr/>
          <a:lstStyle/>
          <a:p>
            <a:r>
              <a:rPr lang="en-US" dirty="0"/>
              <a:t>NERG use cases</a:t>
            </a:r>
          </a:p>
        </p:txBody>
      </p:sp>
      <p:sp>
        <p:nvSpPr>
          <p:cNvPr id="13" name="Rectangle 12"/>
          <p:cNvSpPr/>
          <p:nvPr/>
        </p:nvSpPr>
        <p:spPr>
          <a:xfrm>
            <a:off x="2320366" y="3647541"/>
            <a:ext cx="8938536" cy="2258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17475" lvl="2" indent="-117475">
              <a:spcAft>
                <a:spcPts val="600"/>
              </a:spcAft>
            </a:pPr>
            <a:r>
              <a:rPr lang="en-CA" b="1" dirty="0">
                <a:solidFill>
                  <a:schemeClr val="accent4"/>
                </a:solidFill>
              </a:rPr>
              <a:t>Value added services</a:t>
            </a:r>
            <a:endParaRPr lang="en-US" b="1" dirty="0">
              <a:solidFill>
                <a:schemeClr val="accent4"/>
              </a:solidFill>
            </a:endParaRPr>
          </a:p>
          <a:p>
            <a:pPr marL="0" lvl="2">
              <a:spcAft>
                <a:spcPts val="600"/>
              </a:spcAft>
            </a:pPr>
            <a:r>
              <a:rPr lang="en-US" sz="1600" dirty="0">
                <a:solidFill>
                  <a:schemeClr val="tx1"/>
                </a:solidFill>
              </a:rPr>
              <a:t>Firewalling</a:t>
            </a:r>
          </a:p>
          <a:p>
            <a:pPr marL="0" lvl="2">
              <a:spcAft>
                <a:spcPts val="600"/>
              </a:spcAft>
            </a:pPr>
            <a:r>
              <a:rPr lang="en-US" sz="1600" dirty="0">
                <a:solidFill>
                  <a:schemeClr val="tx1"/>
                </a:solidFill>
              </a:rPr>
              <a:t>Intrusion detection</a:t>
            </a:r>
          </a:p>
          <a:p>
            <a:pPr marL="0" lvl="2">
              <a:spcAft>
                <a:spcPts val="600"/>
              </a:spcAft>
            </a:pPr>
            <a:r>
              <a:rPr lang="en-US" sz="1600" dirty="0">
                <a:solidFill>
                  <a:schemeClr val="tx1"/>
                </a:solidFill>
              </a:rPr>
              <a:t>Web filtering</a:t>
            </a:r>
          </a:p>
          <a:p>
            <a:pPr marL="0" lvl="2">
              <a:spcAft>
                <a:spcPts val="600"/>
              </a:spcAft>
            </a:pPr>
            <a:r>
              <a:rPr lang="en-US" sz="1600" dirty="0">
                <a:solidFill>
                  <a:schemeClr val="tx1"/>
                </a:solidFill>
              </a:rPr>
              <a:t>Anti-virus for remote workers</a:t>
            </a:r>
          </a:p>
          <a:p>
            <a:pPr marL="0" lvl="2">
              <a:spcAft>
                <a:spcPts val="600"/>
              </a:spcAft>
            </a:pPr>
            <a:r>
              <a:rPr lang="en-US" sz="1600" dirty="0">
                <a:solidFill>
                  <a:schemeClr val="tx1"/>
                </a:solidFill>
              </a:rPr>
              <a:t>Security conscious families and small businesses</a:t>
            </a:r>
            <a:endParaRPr lang="en-GB" sz="1200" dirty="0">
              <a:solidFill>
                <a:schemeClr val="tx1"/>
              </a:solidFill>
            </a:endParaRPr>
          </a:p>
        </p:txBody>
      </p:sp>
      <p:sp>
        <p:nvSpPr>
          <p:cNvPr id="30" name="Freeform: Shape 29">
            <a:extLst>
              <a:ext uri="{FF2B5EF4-FFF2-40B4-BE49-F238E27FC236}">
                <a16:creationId xmlns:a16="http://schemas.microsoft.com/office/drawing/2014/main" id="{4E980E44-8CA9-4AC5-8531-EDD7B83E5569}"/>
              </a:ext>
            </a:extLst>
          </p:cNvPr>
          <p:cNvSpPr/>
          <p:nvPr/>
        </p:nvSpPr>
        <p:spPr>
          <a:xfrm rot="5400000">
            <a:off x="6755206" y="-11622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27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067AF2A-9C88-4FED-974E-5E81857F86C3}"/>
              </a:ext>
            </a:extLst>
          </p:cNvPr>
          <p:cNvSpPr/>
          <p:nvPr/>
        </p:nvSpPr>
        <p:spPr>
          <a:xfrm rot="5400000">
            <a:off x="6755206" y="-2899378"/>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F9E4CEE-FCE4-4D06-9049-C99BC143DDB1}"/>
              </a:ext>
            </a:extLst>
          </p:cNvPr>
          <p:cNvSpPr/>
          <p:nvPr/>
        </p:nvSpPr>
        <p:spPr>
          <a:xfrm rot="5400000">
            <a:off x="6755206" y="1846524"/>
            <a:ext cx="0" cy="8869680"/>
          </a:xfrm>
          <a:custGeom>
            <a:avLst/>
            <a:gdLst>
              <a:gd name="connsiteX0" fmla="*/ 0 w 0"/>
              <a:gd name="connsiteY0" fmla="*/ 0 h 4772297"/>
              <a:gd name="connsiteX1" fmla="*/ 0 w 0"/>
              <a:gd name="connsiteY1" fmla="*/ 4772297 h 4772297"/>
            </a:gdLst>
            <a:ahLst/>
            <a:cxnLst>
              <a:cxn ang="0">
                <a:pos x="connsiteX0" y="connsiteY0"/>
              </a:cxn>
              <a:cxn ang="0">
                <a:pos x="connsiteX1" y="connsiteY1"/>
              </a:cxn>
            </a:cxnLst>
            <a:rect l="l" t="t" r="r" b="b"/>
            <a:pathLst>
              <a:path h="4772297">
                <a:moveTo>
                  <a:pt x="0" y="0"/>
                </a:moveTo>
                <a:lnTo>
                  <a:pt x="0" y="4772297"/>
                </a:lnTo>
              </a:path>
            </a:pathLst>
          </a:custGeom>
          <a:noFill/>
          <a:ln w="190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5">
            <a:extLst>
              <a:ext uri="{FF2B5EF4-FFF2-40B4-BE49-F238E27FC236}">
                <a16:creationId xmlns:a16="http://schemas.microsoft.com/office/drawing/2014/main" id="{A7B445FE-4BD1-4E48-8C39-4B082D449E32}"/>
              </a:ext>
            </a:extLst>
          </p:cNvPr>
          <p:cNvSpPr>
            <a:spLocks noChangeAspect="1" noEditPoints="1"/>
          </p:cNvSpPr>
          <p:nvPr/>
        </p:nvSpPr>
        <p:spPr bwMode="auto">
          <a:xfrm>
            <a:off x="921447" y="3457403"/>
            <a:ext cx="865217" cy="904404"/>
          </a:xfrm>
          <a:custGeom>
            <a:avLst/>
            <a:gdLst>
              <a:gd name="T0" fmla="*/ 351 w 568"/>
              <a:gd name="T1" fmla="*/ 67 h 592"/>
              <a:gd name="T2" fmla="*/ 236 w 568"/>
              <a:gd name="T3" fmla="*/ 165 h 592"/>
              <a:gd name="T4" fmla="*/ 564 w 568"/>
              <a:gd name="T5" fmla="*/ 385 h 592"/>
              <a:gd name="T6" fmla="*/ 552 w 568"/>
              <a:gd name="T7" fmla="*/ 385 h 592"/>
              <a:gd name="T8" fmla="*/ 351 w 568"/>
              <a:gd name="T9" fmla="*/ 330 h 592"/>
              <a:gd name="T10" fmla="*/ 302 w 568"/>
              <a:gd name="T11" fmla="*/ 478 h 592"/>
              <a:gd name="T12" fmla="*/ 299 w 568"/>
              <a:gd name="T13" fmla="*/ 485 h 592"/>
              <a:gd name="T14" fmla="*/ 192 w 568"/>
              <a:gd name="T15" fmla="*/ 591 h 592"/>
              <a:gd name="T16" fmla="*/ 8 w 568"/>
              <a:gd name="T17" fmla="*/ 592 h 592"/>
              <a:gd name="T18" fmla="*/ 0 w 568"/>
              <a:gd name="T19" fmla="*/ 225 h 592"/>
              <a:gd name="T20" fmla="*/ 194 w 568"/>
              <a:gd name="T21" fmla="*/ 217 h 592"/>
              <a:gd name="T22" fmla="*/ 351 w 568"/>
              <a:gd name="T23" fmla="*/ 0 h 592"/>
              <a:gd name="T24" fmla="*/ 470 w 568"/>
              <a:gd name="T25" fmla="*/ 279 h 592"/>
              <a:gd name="T26" fmla="*/ 564 w 568"/>
              <a:gd name="T27" fmla="*/ 385 h 592"/>
              <a:gd name="T28" fmla="*/ 197 w 568"/>
              <a:gd name="T29" fmla="*/ 487 h 592"/>
              <a:gd name="T30" fmla="*/ 272 w 568"/>
              <a:gd name="T31" fmla="*/ 487 h 592"/>
              <a:gd name="T32" fmla="*/ 201 w 568"/>
              <a:gd name="T33" fmla="*/ 234 h 592"/>
              <a:gd name="T34" fmla="*/ 17 w 568"/>
              <a:gd name="T35" fmla="*/ 574 h 592"/>
              <a:gd name="T36" fmla="*/ 180 w 568"/>
              <a:gd name="T37" fmla="*/ 478 h 592"/>
              <a:gd name="T38" fmla="*/ 284 w 568"/>
              <a:gd name="T39" fmla="*/ 470 h 592"/>
              <a:gd name="T40" fmla="*/ 351 w 568"/>
              <a:gd name="T41" fmla="*/ 313 h 592"/>
              <a:gd name="T42" fmla="*/ 351 w 568"/>
              <a:gd name="T43" fmla="*/ 18 h 592"/>
              <a:gd name="T44" fmla="*/ 351 w 568"/>
              <a:gd name="T45" fmla="*/ 313 h 592"/>
              <a:gd name="T46" fmla="*/ 170 w 568"/>
              <a:gd name="T47" fmla="*/ 300 h 592"/>
              <a:gd name="T48" fmla="*/ 170 w 568"/>
              <a:gd name="T49" fmla="*/ 283 h 592"/>
              <a:gd name="T50" fmla="*/ 59 w 568"/>
              <a:gd name="T51" fmla="*/ 291 h 592"/>
              <a:gd name="T52" fmla="*/ 59 w 568"/>
              <a:gd name="T53" fmla="*/ 334 h 592"/>
              <a:gd name="T54" fmla="*/ 237 w 568"/>
              <a:gd name="T55" fmla="*/ 342 h 592"/>
              <a:gd name="T56" fmla="*/ 237 w 568"/>
              <a:gd name="T57" fmla="*/ 325 h 592"/>
              <a:gd name="T58" fmla="*/ 59 w 568"/>
              <a:gd name="T59" fmla="*/ 334 h 592"/>
              <a:gd name="T60" fmla="*/ 67 w 568"/>
              <a:gd name="T61" fmla="*/ 367 h 592"/>
              <a:gd name="T62" fmla="*/ 67 w 568"/>
              <a:gd name="T63" fmla="*/ 384 h 592"/>
              <a:gd name="T64" fmla="*/ 246 w 568"/>
              <a:gd name="T65" fmla="*/ 376 h 592"/>
              <a:gd name="T66" fmla="*/ 138 w 568"/>
              <a:gd name="T67" fmla="*/ 409 h 592"/>
              <a:gd name="T68" fmla="*/ 59 w 568"/>
              <a:gd name="T69" fmla="*/ 418 h 592"/>
              <a:gd name="T70" fmla="*/ 138 w 568"/>
              <a:gd name="T71" fmla="*/ 426 h 592"/>
              <a:gd name="T72" fmla="*/ 138 w 568"/>
              <a:gd name="T73" fmla="*/ 409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8" h="592">
                <a:moveTo>
                  <a:pt x="351" y="50"/>
                </a:moveTo>
                <a:cubicBezTo>
                  <a:pt x="351" y="67"/>
                  <a:pt x="351" y="67"/>
                  <a:pt x="351" y="67"/>
                </a:cubicBezTo>
                <a:cubicBezTo>
                  <a:pt x="297" y="67"/>
                  <a:pt x="253" y="111"/>
                  <a:pt x="253" y="165"/>
                </a:cubicBezTo>
                <a:cubicBezTo>
                  <a:pt x="236" y="165"/>
                  <a:pt x="236" y="165"/>
                  <a:pt x="236" y="165"/>
                </a:cubicBezTo>
                <a:cubicBezTo>
                  <a:pt x="236" y="102"/>
                  <a:pt x="288" y="50"/>
                  <a:pt x="351" y="50"/>
                </a:cubicBezTo>
                <a:close/>
                <a:moveTo>
                  <a:pt x="564" y="385"/>
                </a:moveTo>
                <a:cubicBezTo>
                  <a:pt x="562" y="387"/>
                  <a:pt x="560" y="387"/>
                  <a:pt x="558" y="387"/>
                </a:cubicBezTo>
                <a:cubicBezTo>
                  <a:pt x="556" y="387"/>
                  <a:pt x="553" y="387"/>
                  <a:pt x="552" y="385"/>
                </a:cubicBezTo>
                <a:cubicBezTo>
                  <a:pt x="458" y="291"/>
                  <a:pt x="458" y="291"/>
                  <a:pt x="458" y="291"/>
                </a:cubicBezTo>
                <a:cubicBezTo>
                  <a:pt x="429" y="315"/>
                  <a:pt x="392" y="330"/>
                  <a:pt x="351" y="330"/>
                </a:cubicBezTo>
                <a:cubicBezTo>
                  <a:pt x="334" y="330"/>
                  <a:pt x="317" y="327"/>
                  <a:pt x="302" y="323"/>
                </a:cubicBezTo>
                <a:cubicBezTo>
                  <a:pt x="302" y="478"/>
                  <a:pt x="302" y="478"/>
                  <a:pt x="302" y="478"/>
                </a:cubicBezTo>
                <a:cubicBezTo>
                  <a:pt x="302" y="480"/>
                  <a:pt x="301" y="481"/>
                  <a:pt x="301" y="482"/>
                </a:cubicBezTo>
                <a:cubicBezTo>
                  <a:pt x="301" y="483"/>
                  <a:pt x="300" y="484"/>
                  <a:pt x="299" y="485"/>
                </a:cubicBezTo>
                <a:cubicBezTo>
                  <a:pt x="195" y="589"/>
                  <a:pt x="195" y="589"/>
                  <a:pt x="195" y="589"/>
                </a:cubicBezTo>
                <a:cubicBezTo>
                  <a:pt x="194" y="590"/>
                  <a:pt x="193" y="591"/>
                  <a:pt x="192" y="591"/>
                </a:cubicBezTo>
                <a:cubicBezTo>
                  <a:pt x="191" y="592"/>
                  <a:pt x="190" y="592"/>
                  <a:pt x="188" y="592"/>
                </a:cubicBezTo>
                <a:cubicBezTo>
                  <a:pt x="8" y="592"/>
                  <a:pt x="8" y="592"/>
                  <a:pt x="8" y="592"/>
                </a:cubicBezTo>
                <a:cubicBezTo>
                  <a:pt x="4" y="592"/>
                  <a:pt x="0" y="588"/>
                  <a:pt x="0" y="583"/>
                </a:cubicBezTo>
                <a:cubicBezTo>
                  <a:pt x="0" y="225"/>
                  <a:pt x="0" y="225"/>
                  <a:pt x="0" y="225"/>
                </a:cubicBezTo>
                <a:cubicBezTo>
                  <a:pt x="0" y="221"/>
                  <a:pt x="4" y="217"/>
                  <a:pt x="8" y="217"/>
                </a:cubicBezTo>
                <a:cubicBezTo>
                  <a:pt x="194" y="217"/>
                  <a:pt x="194" y="217"/>
                  <a:pt x="194" y="217"/>
                </a:cubicBezTo>
                <a:cubicBezTo>
                  <a:pt x="189" y="200"/>
                  <a:pt x="186" y="183"/>
                  <a:pt x="186" y="165"/>
                </a:cubicBezTo>
                <a:cubicBezTo>
                  <a:pt x="186" y="74"/>
                  <a:pt x="260" y="0"/>
                  <a:pt x="351" y="0"/>
                </a:cubicBezTo>
                <a:cubicBezTo>
                  <a:pt x="442" y="0"/>
                  <a:pt x="516" y="74"/>
                  <a:pt x="516" y="165"/>
                </a:cubicBezTo>
                <a:cubicBezTo>
                  <a:pt x="516" y="209"/>
                  <a:pt x="499" y="249"/>
                  <a:pt x="470" y="279"/>
                </a:cubicBezTo>
                <a:cubicBezTo>
                  <a:pt x="564" y="373"/>
                  <a:pt x="564" y="373"/>
                  <a:pt x="564" y="373"/>
                </a:cubicBezTo>
                <a:cubicBezTo>
                  <a:pt x="568" y="376"/>
                  <a:pt x="568" y="381"/>
                  <a:pt x="564" y="385"/>
                </a:cubicBezTo>
                <a:close/>
                <a:moveTo>
                  <a:pt x="272" y="487"/>
                </a:moveTo>
                <a:cubicBezTo>
                  <a:pt x="197" y="487"/>
                  <a:pt x="197" y="487"/>
                  <a:pt x="197" y="487"/>
                </a:cubicBezTo>
                <a:cubicBezTo>
                  <a:pt x="197" y="562"/>
                  <a:pt x="197" y="562"/>
                  <a:pt x="197" y="562"/>
                </a:cubicBezTo>
                <a:lnTo>
                  <a:pt x="272" y="487"/>
                </a:lnTo>
                <a:close/>
                <a:moveTo>
                  <a:pt x="284" y="316"/>
                </a:moveTo>
                <a:cubicBezTo>
                  <a:pt x="248" y="300"/>
                  <a:pt x="218" y="270"/>
                  <a:pt x="201" y="234"/>
                </a:cubicBezTo>
                <a:cubicBezTo>
                  <a:pt x="17" y="234"/>
                  <a:pt x="17" y="234"/>
                  <a:pt x="17" y="234"/>
                </a:cubicBezTo>
                <a:cubicBezTo>
                  <a:pt x="17" y="574"/>
                  <a:pt x="17" y="574"/>
                  <a:pt x="17" y="574"/>
                </a:cubicBezTo>
                <a:cubicBezTo>
                  <a:pt x="180" y="574"/>
                  <a:pt x="180" y="574"/>
                  <a:pt x="180" y="574"/>
                </a:cubicBezTo>
                <a:cubicBezTo>
                  <a:pt x="180" y="478"/>
                  <a:pt x="180" y="478"/>
                  <a:pt x="180" y="478"/>
                </a:cubicBezTo>
                <a:cubicBezTo>
                  <a:pt x="180" y="474"/>
                  <a:pt x="184" y="470"/>
                  <a:pt x="188" y="470"/>
                </a:cubicBezTo>
                <a:cubicBezTo>
                  <a:pt x="284" y="470"/>
                  <a:pt x="284" y="470"/>
                  <a:pt x="284" y="470"/>
                </a:cubicBezTo>
                <a:lnTo>
                  <a:pt x="284" y="316"/>
                </a:lnTo>
                <a:close/>
                <a:moveTo>
                  <a:pt x="351" y="313"/>
                </a:moveTo>
                <a:cubicBezTo>
                  <a:pt x="432" y="313"/>
                  <a:pt x="499" y="246"/>
                  <a:pt x="499" y="165"/>
                </a:cubicBezTo>
                <a:cubicBezTo>
                  <a:pt x="499" y="84"/>
                  <a:pt x="432" y="18"/>
                  <a:pt x="351" y="18"/>
                </a:cubicBezTo>
                <a:cubicBezTo>
                  <a:pt x="270" y="18"/>
                  <a:pt x="203" y="84"/>
                  <a:pt x="203" y="165"/>
                </a:cubicBezTo>
                <a:cubicBezTo>
                  <a:pt x="203" y="246"/>
                  <a:pt x="270" y="313"/>
                  <a:pt x="351" y="313"/>
                </a:cubicBezTo>
                <a:close/>
                <a:moveTo>
                  <a:pt x="67" y="300"/>
                </a:moveTo>
                <a:cubicBezTo>
                  <a:pt x="170" y="300"/>
                  <a:pt x="170" y="300"/>
                  <a:pt x="170" y="300"/>
                </a:cubicBezTo>
                <a:cubicBezTo>
                  <a:pt x="174" y="300"/>
                  <a:pt x="178" y="296"/>
                  <a:pt x="178" y="291"/>
                </a:cubicBezTo>
                <a:cubicBezTo>
                  <a:pt x="178" y="287"/>
                  <a:pt x="174" y="283"/>
                  <a:pt x="170" y="283"/>
                </a:cubicBezTo>
                <a:cubicBezTo>
                  <a:pt x="67" y="283"/>
                  <a:pt x="67" y="283"/>
                  <a:pt x="67" y="283"/>
                </a:cubicBezTo>
                <a:cubicBezTo>
                  <a:pt x="62" y="283"/>
                  <a:pt x="59" y="287"/>
                  <a:pt x="59" y="291"/>
                </a:cubicBezTo>
                <a:cubicBezTo>
                  <a:pt x="59" y="296"/>
                  <a:pt x="62" y="300"/>
                  <a:pt x="67" y="300"/>
                </a:cubicBezTo>
                <a:close/>
                <a:moveTo>
                  <a:pt x="59" y="334"/>
                </a:moveTo>
                <a:cubicBezTo>
                  <a:pt x="59" y="338"/>
                  <a:pt x="62" y="342"/>
                  <a:pt x="67" y="342"/>
                </a:cubicBezTo>
                <a:cubicBezTo>
                  <a:pt x="237" y="342"/>
                  <a:pt x="237" y="342"/>
                  <a:pt x="237" y="342"/>
                </a:cubicBezTo>
                <a:cubicBezTo>
                  <a:pt x="242" y="342"/>
                  <a:pt x="246" y="338"/>
                  <a:pt x="246" y="334"/>
                </a:cubicBezTo>
                <a:cubicBezTo>
                  <a:pt x="246" y="329"/>
                  <a:pt x="242" y="325"/>
                  <a:pt x="237" y="325"/>
                </a:cubicBezTo>
                <a:cubicBezTo>
                  <a:pt x="67" y="325"/>
                  <a:pt x="67" y="325"/>
                  <a:pt x="67" y="325"/>
                </a:cubicBezTo>
                <a:cubicBezTo>
                  <a:pt x="62" y="325"/>
                  <a:pt x="59" y="329"/>
                  <a:pt x="59" y="334"/>
                </a:cubicBezTo>
                <a:close/>
                <a:moveTo>
                  <a:pt x="237" y="367"/>
                </a:moveTo>
                <a:cubicBezTo>
                  <a:pt x="67" y="367"/>
                  <a:pt x="67" y="367"/>
                  <a:pt x="67" y="367"/>
                </a:cubicBezTo>
                <a:cubicBezTo>
                  <a:pt x="62" y="367"/>
                  <a:pt x="59" y="371"/>
                  <a:pt x="59" y="376"/>
                </a:cubicBezTo>
                <a:cubicBezTo>
                  <a:pt x="59" y="380"/>
                  <a:pt x="62" y="384"/>
                  <a:pt x="67" y="384"/>
                </a:cubicBezTo>
                <a:cubicBezTo>
                  <a:pt x="237" y="384"/>
                  <a:pt x="237" y="384"/>
                  <a:pt x="237" y="384"/>
                </a:cubicBezTo>
                <a:cubicBezTo>
                  <a:pt x="242" y="384"/>
                  <a:pt x="246" y="380"/>
                  <a:pt x="246" y="376"/>
                </a:cubicBezTo>
                <a:cubicBezTo>
                  <a:pt x="246" y="371"/>
                  <a:pt x="242" y="367"/>
                  <a:pt x="237" y="367"/>
                </a:cubicBezTo>
                <a:close/>
                <a:moveTo>
                  <a:pt x="138" y="409"/>
                </a:moveTo>
                <a:cubicBezTo>
                  <a:pt x="67" y="409"/>
                  <a:pt x="67" y="409"/>
                  <a:pt x="67" y="409"/>
                </a:cubicBezTo>
                <a:cubicBezTo>
                  <a:pt x="62" y="409"/>
                  <a:pt x="59" y="413"/>
                  <a:pt x="59" y="418"/>
                </a:cubicBezTo>
                <a:cubicBezTo>
                  <a:pt x="59" y="423"/>
                  <a:pt x="62" y="426"/>
                  <a:pt x="67" y="426"/>
                </a:cubicBezTo>
                <a:cubicBezTo>
                  <a:pt x="138" y="426"/>
                  <a:pt x="138" y="426"/>
                  <a:pt x="138" y="426"/>
                </a:cubicBezTo>
                <a:cubicBezTo>
                  <a:pt x="143" y="426"/>
                  <a:pt x="147" y="423"/>
                  <a:pt x="147" y="418"/>
                </a:cubicBezTo>
                <a:cubicBezTo>
                  <a:pt x="147" y="413"/>
                  <a:pt x="143" y="409"/>
                  <a:pt x="138" y="409"/>
                </a:cubicBezTo>
                <a:close/>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682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05194 Amdocs 2017 Light PPT Template">
  <a:themeElements>
    <a:clrScheme name="Custom 1">
      <a:dk1>
        <a:srgbClr val="000000"/>
      </a:dk1>
      <a:lt1>
        <a:sysClr val="window" lastClr="FFFFFF"/>
      </a:lt1>
      <a:dk2>
        <a:srgbClr val="302E45"/>
      </a:dk2>
      <a:lt2>
        <a:srgbClr val="DFE1DF"/>
      </a:lt2>
      <a:accent1>
        <a:srgbClr val="DFE1DF"/>
      </a:accent1>
      <a:accent2>
        <a:srgbClr val="A7A8AA"/>
      </a:accent2>
      <a:accent3>
        <a:srgbClr val="FDB515"/>
      </a:accent3>
      <a:accent4>
        <a:srgbClr val="F2665F"/>
      </a:accent4>
      <a:accent5>
        <a:srgbClr val="EC008C"/>
      </a:accent5>
      <a:accent6>
        <a:srgbClr val="302E45"/>
      </a:accent6>
      <a:hlink>
        <a:srgbClr val="041E42"/>
      </a:hlink>
      <a:folHlink>
        <a:srgbClr val="EC008C"/>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400" dirty="0" err="1" smtClean="0">
            <a:solidFill>
              <a:schemeClr val="tx2"/>
            </a:solidFill>
          </a:defRPr>
        </a:defPPr>
      </a:lstStyle>
    </a:txDef>
  </a:objectDefaults>
  <a:extraClrSchemeLst/>
  <a:extLst>
    <a:ext uri="{05A4C25C-085E-4340-85A3-A5531E510DB2}">
      <thm15:themeFamily xmlns:thm15="http://schemas.microsoft.com/office/thememl/2012/main" name="Amdocs 2017 PowerPoint template_v02.potx" id="{858CCF8D-8FC4-4A71-8C1F-1747E5088756}" vid="{BA73F85E-CE59-4A5C-8F0B-8363CB2CE2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Amdocs 2017 PowerPoint template_v02</Template>
  <TotalTime>0</TotalTime>
  <Words>2943</Words>
  <Application>Microsoft Office PowerPoint</Application>
  <PresentationFormat>Breitbild</PresentationFormat>
  <Paragraphs>555</Paragraphs>
  <Slides>36</Slides>
  <Notes>14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36</vt:i4>
      </vt:variant>
    </vt:vector>
  </HeadingPairs>
  <TitlesOfParts>
    <vt:vector size="41" baseType="lpstr">
      <vt:lpstr>宋体</vt:lpstr>
      <vt:lpstr>Arial</vt:lpstr>
      <vt:lpstr>Century Gothic</vt:lpstr>
      <vt:lpstr>Wingdings</vt:lpstr>
      <vt:lpstr>4-05194 Amdocs 2017 Light PPT Template</vt:lpstr>
      <vt:lpstr>Residential vCPE use case</vt:lpstr>
      <vt:lpstr>Introduction  — Amsterdam Release 1 use cases</vt:lpstr>
      <vt:lpstr>What are we trying to achieve in R1 R-vCPE</vt:lpstr>
      <vt:lpstr>Introducing…</vt:lpstr>
      <vt:lpstr>What’s different with NERG vs. traditional RG</vt:lpstr>
      <vt:lpstr>NERG architecture benefits</vt:lpstr>
      <vt:lpstr>NERG use cases</vt:lpstr>
      <vt:lpstr>NERG use cases</vt:lpstr>
      <vt:lpstr>NERG use cases</vt:lpstr>
      <vt:lpstr>NERG use cases</vt:lpstr>
      <vt:lpstr>NERG use cases</vt:lpstr>
      <vt:lpstr>NERG use cases</vt:lpstr>
      <vt:lpstr>NERG use cases</vt:lpstr>
      <vt:lpstr>vCPE use case — Amsterdam</vt:lpstr>
      <vt:lpstr>vCPE use case VNFs</vt:lpstr>
      <vt:lpstr>Service Lifecycle Management</vt:lpstr>
      <vt:lpstr>Multiple ONAP services construct the use case</vt:lpstr>
      <vt:lpstr>Multiple ONAP services construct the use case</vt:lpstr>
      <vt:lpstr>Multiple ONAP services construct the use case</vt:lpstr>
      <vt:lpstr>Multiple ONAP services construct the use case</vt:lpstr>
      <vt:lpstr>Multiple ONAP services construct the use case</vt:lpstr>
      <vt:lpstr>Multiple ONAP services construct the use case</vt:lpstr>
      <vt:lpstr>Development tasks </vt:lpstr>
      <vt:lpstr>Development tasks</vt:lpstr>
      <vt:lpstr>Development tasks</vt:lpstr>
      <vt:lpstr>Development tasks</vt:lpstr>
      <vt:lpstr>Development tasks</vt:lpstr>
      <vt:lpstr>Development tasks</vt:lpstr>
      <vt:lpstr>Development tasks</vt:lpstr>
      <vt:lpstr>Development tasks</vt:lpstr>
      <vt:lpstr>Development tasks</vt:lpstr>
      <vt:lpstr>Summary</vt:lpstr>
      <vt:lpstr>PowerPoint-Präsentation</vt:lpstr>
      <vt:lpstr>Backup slides</vt:lpstr>
      <vt:lpstr>Introducing…</vt:lpstr>
      <vt:lpstr>High level architecture</vt:lpstr>
    </vt:vector>
  </TitlesOfParts>
  <Company>Amdocs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Residential vCPE use case</dc:title>
  <dc:subject>&lt;Speech title here&gt;</dc:subject>
  <dc:creator>Brittany Hart</dc:creator>
  <cp:keywords>Amdocs</cp:keywords>
  <cp:lastModifiedBy>Gonzalez Luengo Roberto</cp:lastModifiedBy>
  <cp:revision>77</cp:revision>
  <dcterms:created xsi:type="dcterms:W3CDTF">2017-10-03T16:53:27Z</dcterms:created>
  <dcterms:modified xsi:type="dcterms:W3CDTF">2020-11-02T09:16:10Z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curityLevel">
    <vt:lpwstr>Level 2 – Sensitive</vt:lpwstr>
  </property>
  <property fmtid="{D5CDD505-2E9C-101B-9397-08002B2CF9AE}" pid="3" name="Updated">
    <vt:bool>true</vt:bool>
  </property>
  <property fmtid="{D5CDD505-2E9C-101B-9397-08002B2CF9AE}" pid="4" name="CqChecksum">
    <vt:lpwstr>2BBFCF0315815A99D4B1C276282707D7</vt:lpwstr>
  </property>
  <property fmtid="{D5CDD505-2E9C-101B-9397-08002B2CF9AE}" pid="5" name="CqInformationType">
    <vt:lpwstr>Working Standard</vt:lpwstr>
  </property>
  <property fmtid="{D5CDD505-2E9C-101B-9397-08002B2CF9AE}" pid="6" name="CqVitality">
    <vt:lpwstr/>
  </property>
  <property fmtid="{D5CDD505-2E9C-101B-9397-08002B2CF9AE}" pid="7" name="CqDisclosureRange">
    <vt:lpwstr/>
  </property>
  <property fmtid="{D5CDD505-2E9C-101B-9397-08002B2CF9AE}" pid="8" name="CqDisclosureRangeStamp">
    <vt:lpwstr/>
  </property>
  <property fmtid="{D5CDD505-2E9C-101B-9397-08002B2CF9AE}" pid="9" name="CqDisclosureRangeLimitation">
    <vt:lpwstr/>
  </property>
  <property fmtid="{D5CDD505-2E9C-101B-9397-08002B2CF9AE}" pid="10" name="CqOwner">
    <vt:lpwstr>GONZAR</vt:lpwstr>
  </property>
  <property fmtid="{D5CDD505-2E9C-101B-9397-08002B2CF9AE}" pid="11" name="CqDepartment">
    <vt:lpwstr/>
  </property>
  <property fmtid="{D5CDD505-2E9C-101B-9397-08002B2CF9AE}" pid="12" name="CqCompanyOwner">
    <vt:lpwstr>EBS Romania SA</vt:lpwstr>
  </property>
</Properties>
</file>